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56" r:id="rId2"/>
    <p:sldId id="257" r:id="rId3"/>
    <p:sldId id="260" r:id="rId4"/>
    <p:sldId id="262" r:id="rId5"/>
    <p:sldId id="264" r:id="rId6"/>
    <p:sldId id="276" r:id="rId7"/>
    <p:sldId id="279" r:id="rId8"/>
    <p:sldId id="272" r:id="rId9"/>
    <p:sldId id="274" r:id="rId10"/>
    <p:sldId id="275" r:id="rId11"/>
    <p:sldId id="277" r:id="rId12"/>
    <p:sldId id="298" r:id="rId13"/>
    <p:sldId id="282" r:id="rId14"/>
    <p:sldId id="296" r:id="rId15"/>
    <p:sldId id="297" r:id="rId16"/>
    <p:sldId id="285" r:id="rId17"/>
    <p:sldId id="286" r:id="rId18"/>
    <p:sldId id="287" r:id="rId19"/>
    <p:sldId id="288" r:id="rId20"/>
    <p:sldId id="289" r:id="rId21"/>
    <p:sldId id="290" r:id="rId22"/>
    <p:sldId id="291" r:id="rId23"/>
    <p:sldId id="292" r:id="rId24"/>
    <p:sldId id="293" r:id="rId25"/>
    <p:sldId id="294" r:id="rId26"/>
    <p:sldId id="295" r:id="rId27"/>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ey Gammon" initials="S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D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2604" autoAdjust="0"/>
  </p:normalViewPr>
  <p:slideViewPr>
    <p:cSldViewPr>
      <p:cViewPr>
        <p:scale>
          <a:sx n="60" d="100"/>
          <a:sy n="60" d="100"/>
        </p:scale>
        <p:origin x="-1350"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a1rvwapxx333\DATALINKAGEREF\Theo%20Graph%20related\data%20sprint%203-two%20datasets\GD%20first%20results%202k-2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1"/>
          <c:order val="0"/>
          <c:tx>
            <c:strRef>
              <c:f>Sheet1!$J$43</c:f>
              <c:strCache>
                <c:ptCount val="1"/>
                <c:pt idx="0">
                  <c:v>f-measure</c:v>
                </c:pt>
              </c:strCache>
            </c:strRef>
          </c:tx>
          <c:cat>
            <c:numRef>
              <c:f>Sheet1!$I$44:$I$57</c:f>
              <c:numCache>
                <c:formatCode>General</c:formatCode>
                <c:ptCount val="14"/>
                <c:pt idx="0">
                  <c:v>0.1</c:v>
                </c:pt>
                <c:pt idx="1">
                  <c:v>0.2</c:v>
                </c:pt>
                <c:pt idx="2">
                  <c:v>0.30000000000000032</c:v>
                </c:pt>
                <c:pt idx="3">
                  <c:v>0.4</c:v>
                </c:pt>
                <c:pt idx="4">
                  <c:v>0.45</c:v>
                </c:pt>
                <c:pt idx="5">
                  <c:v>0.5</c:v>
                </c:pt>
                <c:pt idx="6">
                  <c:v>0.55000000000000004</c:v>
                </c:pt>
                <c:pt idx="7">
                  <c:v>0.60000000000000064</c:v>
                </c:pt>
                <c:pt idx="8">
                  <c:v>0.65000000000000202</c:v>
                </c:pt>
                <c:pt idx="9">
                  <c:v>0.70000000000000062</c:v>
                </c:pt>
                <c:pt idx="10">
                  <c:v>0.75000000000000178</c:v>
                </c:pt>
                <c:pt idx="11">
                  <c:v>0.8</c:v>
                </c:pt>
                <c:pt idx="12">
                  <c:v>0.9</c:v>
                </c:pt>
                <c:pt idx="13">
                  <c:v>1</c:v>
                </c:pt>
              </c:numCache>
            </c:numRef>
          </c:cat>
          <c:val>
            <c:numRef>
              <c:f>Sheet1!$J$44:$J$57</c:f>
              <c:numCache>
                <c:formatCode>General</c:formatCode>
                <c:ptCount val="14"/>
                <c:pt idx="0">
                  <c:v>23.915244994936486</c:v>
                </c:pt>
                <c:pt idx="1">
                  <c:v>23.915244994936486</c:v>
                </c:pt>
                <c:pt idx="2">
                  <c:v>32.233662534145935</c:v>
                </c:pt>
                <c:pt idx="3">
                  <c:v>64.601018675721548</c:v>
                </c:pt>
                <c:pt idx="4">
                  <c:v>86.089688660382762</c:v>
                </c:pt>
                <c:pt idx="5">
                  <c:v>86.089688660382762</c:v>
                </c:pt>
                <c:pt idx="6">
                  <c:v>86.089688660382762</c:v>
                </c:pt>
                <c:pt idx="7">
                  <c:v>86.138896827664581</c:v>
                </c:pt>
                <c:pt idx="8">
                  <c:v>92.414664981037205</c:v>
                </c:pt>
                <c:pt idx="9">
                  <c:v>92.550049228749586</c:v>
                </c:pt>
                <c:pt idx="10">
                  <c:v>86.17886178861788</c:v>
                </c:pt>
                <c:pt idx="11">
                  <c:v>86.17886178861788</c:v>
                </c:pt>
                <c:pt idx="12">
                  <c:v>86.17886178861788</c:v>
                </c:pt>
                <c:pt idx="13">
                  <c:v>60.082944530844998</c:v>
                </c:pt>
              </c:numCache>
            </c:numRef>
          </c:val>
        </c:ser>
        <c:ser>
          <c:idx val="2"/>
          <c:order val="1"/>
          <c:tx>
            <c:strRef>
              <c:f>Sheet1!$K$43</c:f>
              <c:strCache>
                <c:ptCount val="1"/>
                <c:pt idx="0">
                  <c:v>f-measure_After graph theory metrics</c:v>
                </c:pt>
              </c:strCache>
            </c:strRef>
          </c:tx>
          <c:spPr>
            <a:ln>
              <a:solidFill>
                <a:srgbClr val="FF0000"/>
              </a:solidFill>
            </a:ln>
          </c:spPr>
          <c:cat>
            <c:numRef>
              <c:f>Sheet1!$I$44:$I$57</c:f>
              <c:numCache>
                <c:formatCode>General</c:formatCode>
                <c:ptCount val="14"/>
                <c:pt idx="0">
                  <c:v>0.1</c:v>
                </c:pt>
                <c:pt idx="1">
                  <c:v>0.2</c:v>
                </c:pt>
                <c:pt idx="2">
                  <c:v>0.30000000000000032</c:v>
                </c:pt>
                <c:pt idx="3">
                  <c:v>0.4</c:v>
                </c:pt>
                <c:pt idx="4">
                  <c:v>0.45</c:v>
                </c:pt>
                <c:pt idx="5">
                  <c:v>0.5</c:v>
                </c:pt>
                <c:pt idx="6">
                  <c:v>0.55000000000000004</c:v>
                </c:pt>
                <c:pt idx="7">
                  <c:v>0.60000000000000064</c:v>
                </c:pt>
                <c:pt idx="8">
                  <c:v>0.65000000000000202</c:v>
                </c:pt>
                <c:pt idx="9">
                  <c:v>0.70000000000000062</c:v>
                </c:pt>
                <c:pt idx="10">
                  <c:v>0.75000000000000178</c:v>
                </c:pt>
                <c:pt idx="11">
                  <c:v>0.8</c:v>
                </c:pt>
                <c:pt idx="12">
                  <c:v>0.9</c:v>
                </c:pt>
                <c:pt idx="13">
                  <c:v>1</c:v>
                </c:pt>
              </c:numCache>
            </c:numRef>
          </c:cat>
          <c:val>
            <c:numRef>
              <c:f>Sheet1!$K$44:$K$57</c:f>
              <c:numCache>
                <c:formatCode>General</c:formatCode>
                <c:ptCount val="14"/>
                <c:pt idx="0">
                  <c:v>30.679478380233359</c:v>
                </c:pt>
                <c:pt idx="1">
                  <c:v>30.679478380233359</c:v>
                </c:pt>
                <c:pt idx="2">
                  <c:v>35.579975579975581</c:v>
                </c:pt>
                <c:pt idx="3">
                  <c:v>70.818420424719662</c:v>
                </c:pt>
                <c:pt idx="4">
                  <c:v>89.891696750902526</c:v>
                </c:pt>
                <c:pt idx="5">
                  <c:v>89.891696750902526</c:v>
                </c:pt>
                <c:pt idx="6">
                  <c:v>89.891696750902526</c:v>
                </c:pt>
                <c:pt idx="7">
                  <c:v>89.918748119169038</c:v>
                </c:pt>
                <c:pt idx="8">
                  <c:v>93.645699614890887</c:v>
                </c:pt>
                <c:pt idx="9">
                  <c:v>93.090909090909093</c:v>
                </c:pt>
                <c:pt idx="10">
                  <c:v>86.158401184307849</c:v>
                </c:pt>
                <c:pt idx="11">
                  <c:v>86.158401184307849</c:v>
                </c:pt>
                <c:pt idx="12">
                  <c:v>86.158401184307849</c:v>
                </c:pt>
                <c:pt idx="13">
                  <c:v>60.041515308770229</c:v>
                </c:pt>
              </c:numCache>
            </c:numRef>
          </c:val>
        </c:ser>
        <c:dropLines/>
        <c:marker val="1"/>
        <c:axId val="86284160"/>
        <c:axId val="86220800"/>
      </c:lineChart>
      <c:catAx>
        <c:axId val="86284160"/>
        <c:scaling>
          <c:orientation val="minMax"/>
        </c:scaling>
        <c:axPos val="b"/>
        <c:title>
          <c:tx>
            <c:rich>
              <a:bodyPr/>
              <a:lstStyle/>
              <a:p>
                <a:pPr>
                  <a:defRPr sz="1200"/>
                </a:pPr>
                <a:r>
                  <a:rPr lang="en-GB" sz="1200" baseline="0" dirty="0" smtClean="0"/>
                  <a:t>Candidate pairs’ </a:t>
                </a:r>
                <a:r>
                  <a:rPr lang="en-GB" sz="1200" dirty="0" smtClean="0"/>
                  <a:t>Match Score</a:t>
                </a:r>
                <a:r>
                  <a:rPr lang="en-GB" sz="1200" baseline="0" dirty="0" smtClean="0"/>
                  <a:t> threshold value above which links are made </a:t>
                </a:r>
                <a:endParaRPr lang="en-GB" sz="1200" dirty="0"/>
              </a:p>
            </c:rich>
          </c:tx>
        </c:title>
        <c:numFmt formatCode="General" sourceLinked="1"/>
        <c:majorTickMark val="none"/>
        <c:tickLblPos val="nextTo"/>
        <c:crossAx val="86220800"/>
        <c:crosses val="autoZero"/>
        <c:auto val="1"/>
        <c:lblAlgn val="ctr"/>
        <c:lblOffset val="100"/>
      </c:catAx>
      <c:valAx>
        <c:axId val="86220800"/>
        <c:scaling>
          <c:orientation val="minMax"/>
          <c:min val="10"/>
        </c:scaling>
        <c:axPos val="l"/>
        <c:majorGridlines/>
        <c:title>
          <c:tx>
            <c:rich>
              <a:bodyPr/>
              <a:lstStyle/>
              <a:p>
                <a:pPr>
                  <a:defRPr/>
                </a:pPr>
                <a:r>
                  <a:rPr lang="en-GB" sz="1100" dirty="0" smtClean="0"/>
                  <a:t>F-measure</a:t>
                </a:r>
                <a:r>
                  <a:rPr lang="en-GB" dirty="0" smtClean="0"/>
                  <a:t> of links</a:t>
                </a:r>
                <a:r>
                  <a:rPr lang="en-GB" baseline="0" dirty="0" smtClean="0"/>
                  <a:t> made </a:t>
                </a:r>
                <a:r>
                  <a:rPr lang="en-GB" dirty="0" smtClean="0"/>
                  <a:t>at each threshold</a:t>
                </a:r>
                <a:r>
                  <a:rPr lang="en-GB" baseline="0" dirty="0" smtClean="0"/>
                  <a:t> value</a:t>
                </a:r>
                <a:endParaRPr lang="en-GB" dirty="0"/>
              </a:p>
            </c:rich>
          </c:tx>
        </c:title>
        <c:numFmt formatCode="General" sourceLinked="1"/>
        <c:tickLblPos val="nextTo"/>
        <c:crossAx val="86284160"/>
        <c:crosses val="autoZero"/>
        <c:crossBetween val="between"/>
      </c:valAx>
    </c:plotArea>
    <c:legend>
      <c:legendPos val="r"/>
      <c:legendEntry>
        <c:idx val="0"/>
        <c:txPr>
          <a:bodyPr/>
          <a:lstStyle/>
          <a:p>
            <a:pPr>
              <a:defRPr sz="2400">
                <a:latin typeface="+mn-lt"/>
              </a:defRPr>
            </a:pPr>
            <a:endParaRPr lang="en-US"/>
          </a:p>
        </c:txPr>
      </c:legendEntry>
      <c:legendEntry>
        <c:idx val="1"/>
        <c:txPr>
          <a:bodyPr/>
          <a:lstStyle/>
          <a:p>
            <a:pPr>
              <a:defRPr sz="2400"/>
            </a:pPr>
            <a:endParaRPr lang="en-US"/>
          </a:p>
        </c:txPr>
      </c:legendEntry>
    </c:legend>
    <c:plotVisOnly val="1"/>
  </c:chart>
  <c:spPr>
    <a:solidFill>
      <a:schemeClr val="accent3"/>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F29786-B588-40CD-B805-561426023366}" type="datetimeFigureOut">
              <a:rPr lang="en-GB" smtClean="0"/>
              <a:pPr/>
              <a:t>15/06/2016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474BC-E4AA-4AD8-A62F-5728B55AE4A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sz="1200" baseline="0" dirty="0" smtClean="0"/>
              <a:t> E</a:t>
            </a:r>
            <a:r>
              <a:rPr lang="en-GB" sz="1200" dirty="0" smtClean="0"/>
              <a:t>ven when linking the same datasets</a:t>
            </a:r>
          </a:p>
          <a:p>
            <a:pPr>
              <a:buFont typeface="Arial" pitchFamily="34" charset="0"/>
              <a:buChar char="•"/>
            </a:pPr>
            <a:r>
              <a:rPr lang="en-GB" sz="1200" dirty="0" smtClean="0"/>
              <a:t>If the researchers desire links with different quality standards, all the record comparison computations &amp; the manual clerical review must be performed again!!!</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i="1" dirty="0" smtClean="0"/>
              <a:t>How easy</a:t>
            </a:r>
            <a:r>
              <a:rPr lang="en-GB" sz="1200" i="1" baseline="0" dirty="0" smtClean="0"/>
              <a:t> </a:t>
            </a:r>
            <a:r>
              <a:rPr lang="en-GB" sz="1200" i="1" dirty="0" smtClean="0"/>
              <a:t>it is to apply an automated </a:t>
            </a:r>
            <a:r>
              <a:rPr lang="en-GB" sz="1200" b="1" i="1" dirty="0" smtClean="0"/>
              <a:t>targeted  clerical review </a:t>
            </a:r>
            <a:r>
              <a:rPr lang="en-GB" sz="1050" i="1" dirty="0" smtClean="0">
                <a:solidFill>
                  <a:schemeClr val="bg1"/>
                </a:solidFill>
              </a:rPr>
              <a:t>to the </a:t>
            </a:r>
            <a:r>
              <a:rPr lang="en-GB" sz="1050" i="1" u="sng" dirty="0" smtClean="0">
                <a:solidFill>
                  <a:schemeClr val="bg1"/>
                </a:solidFill>
              </a:rPr>
              <a:t>most difficult</a:t>
            </a:r>
            <a:r>
              <a:rPr lang="en-GB" sz="1050" i="1" dirty="0" smtClean="0">
                <a:solidFill>
                  <a:schemeClr val="bg1"/>
                </a:solidFill>
              </a:rPr>
              <a:t> cases?  E.g. one-to-many</a:t>
            </a:r>
            <a:r>
              <a:rPr lang="en-GB" sz="800" i="0" kern="1200" dirty="0" smtClean="0">
                <a:solidFill>
                  <a:schemeClr val="tx1"/>
                </a:solidFill>
                <a:latin typeface="+mn-lt"/>
                <a:ea typeface="+mn-ea"/>
                <a:cs typeface="+mn-cs"/>
              </a:rPr>
              <a:t>.</a:t>
            </a:r>
            <a:r>
              <a:rPr lang="en-GB" sz="800" i="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Record pairs that fall in the middle region of the similarity score distribution and are classified as possible links also need to be clerically reviewed. However, this may be impractical and costly, especially if clerical review is to be applied in all the middle region pairs.</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400" dirty="0" smtClean="0"/>
              <a:t>Looking at the relational database and asking for: </a:t>
            </a:r>
          </a:p>
          <a:p>
            <a:pPr algn="ctr">
              <a:buFont typeface="+mj-lt"/>
              <a:buAutoNum type="arabicPeriod"/>
            </a:pPr>
            <a:r>
              <a:rPr lang="en-GB" sz="2400" dirty="0" smtClean="0"/>
              <a:t>all of those associated records where the transitive closure is violated (triangulation issues) , or </a:t>
            </a:r>
          </a:p>
          <a:p>
            <a:pPr algn="ctr">
              <a:buFont typeface="+mj-lt"/>
              <a:buAutoNum type="arabicPeriod"/>
            </a:pPr>
            <a:r>
              <a:rPr lang="en-GB" sz="2400" dirty="0" smtClean="0"/>
              <a:t>all cases  of  one-to-many or many-to-many links in order to make them subjected to clerical review and decide about their match status… Queries like this in a Relational Database are </a:t>
            </a:r>
            <a:r>
              <a:rPr lang="en-GB" sz="2400" b="1" dirty="0" smtClean="0"/>
              <a:t>computationally</a:t>
            </a:r>
            <a:r>
              <a:rPr lang="en-GB" sz="2400" dirty="0" smtClean="0"/>
              <a:t> </a:t>
            </a:r>
            <a:r>
              <a:rPr lang="en-GB" sz="2400" b="1" dirty="0" smtClean="0"/>
              <a:t>very difficult &amp; time-consuming</a:t>
            </a:r>
            <a:r>
              <a:rPr lang="en-GB" sz="2400" dirty="0" smtClean="0"/>
              <a:t>!</a:t>
            </a:r>
          </a:p>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kern="1200" dirty="0" smtClean="0">
              <a:solidFill>
                <a:schemeClr val="tx1"/>
              </a:solidFill>
              <a:latin typeface="+mn-lt"/>
              <a:ea typeface="+mn-ea"/>
              <a:cs typeface="+mn-cs"/>
            </a:endParaRPr>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109474BC-E4AA-4AD8-A62F-5728B55AE4A4}"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18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19</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GD we can set up rules to identify all the triangulation cases (b12,b13-a13,but not b12/b13), set up rules and easily</a:t>
            </a:r>
            <a:r>
              <a:rPr lang="en-GB" baseline="0" dirty="0" smtClean="0"/>
              <a:t> target the clerical review!</a:t>
            </a:r>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20</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Compromise between precision and recall: best</a:t>
            </a:r>
            <a:r>
              <a:rPr lang="en-GB" baseline="0" dirty="0" smtClean="0"/>
              <a:t> compromise between </a:t>
            </a:r>
            <a:r>
              <a:rPr lang="en-GB" dirty="0" smtClean="0"/>
              <a:t>incorrect links and missed matches. The higher the f the better it is!</a:t>
            </a:r>
            <a:endParaRPr lang="en-GB" dirty="0"/>
          </a:p>
        </p:txBody>
      </p:sp>
      <p:sp>
        <p:nvSpPr>
          <p:cNvPr id="4" name="Slide Number Placeholder 3"/>
          <p:cNvSpPr>
            <a:spLocks noGrp="1"/>
          </p:cNvSpPr>
          <p:nvPr>
            <p:ph type="sldNum" sz="quarter" idx="10"/>
          </p:nvPr>
        </p:nvSpPr>
        <p:spPr/>
        <p:txBody>
          <a:bodyPr/>
          <a:lstStyle/>
          <a:p>
            <a:fld id="{109474BC-E4AA-4AD8-A62F-5728B55AE4A4}" type="slidenum">
              <a:rPr lang="en-GB" smtClean="0"/>
              <a:pPr/>
              <a:t>21</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Only</a:t>
            </a:r>
            <a:r>
              <a:rPr lang="en-GB" baseline="0" dirty="0" smtClean="0"/>
              <a:t> the links that we are making above a score threshold are displayed in the graph!!!!! And not all the true matches are displayed here. The matches that have a score below the threshold we set could not be found so they are missed matches and they are not appeared in the graph!</a:t>
            </a:r>
          </a:p>
          <a:p>
            <a:endParaRPr lang="en-GB" baseline="0" dirty="0" smtClean="0"/>
          </a:p>
          <a:p>
            <a:r>
              <a:rPr lang="en-GB" sz="1200" kern="1200" dirty="0" smtClean="0">
                <a:solidFill>
                  <a:schemeClr val="tx1"/>
                </a:solidFill>
                <a:latin typeface="+mn-lt"/>
                <a:ea typeface="+mn-ea"/>
                <a:cs typeface="+mn-cs"/>
              </a:rPr>
              <a:t>There is a lower similarity score threshold setting slider on the  upper left hand side. You can play with it and see what graphs are created in the Graph Visualisation page. The graph produced in the Graph Visualisation page is just the </a:t>
            </a:r>
            <a:r>
              <a:rPr lang="en-GB" sz="1200" b="1" kern="1200" dirty="0" smtClean="0">
                <a:solidFill>
                  <a:schemeClr val="tx1"/>
                </a:solidFill>
                <a:latin typeface="+mn-lt"/>
                <a:ea typeface="+mn-ea"/>
                <a:cs typeface="+mn-cs"/>
              </a:rPr>
              <a:t>representation</a:t>
            </a:r>
            <a:r>
              <a:rPr lang="en-GB" sz="1200" kern="1200" dirty="0" smtClean="0">
                <a:solidFill>
                  <a:schemeClr val="tx1"/>
                </a:solidFill>
                <a:latin typeface="+mn-lt"/>
                <a:ea typeface="+mn-ea"/>
                <a:cs typeface="+mn-cs"/>
              </a:rPr>
              <a:t> of all the </a:t>
            </a:r>
            <a:r>
              <a:rPr lang="en-GB" sz="1200" b="1" kern="1200" dirty="0" smtClean="0">
                <a:solidFill>
                  <a:schemeClr val="tx1"/>
                </a:solidFill>
                <a:latin typeface="+mn-lt"/>
                <a:ea typeface="+mn-ea"/>
                <a:cs typeface="+mn-cs"/>
              </a:rPr>
              <a:t>links</a:t>
            </a:r>
            <a:r>
              <a:rPr lang="en-GB" sz="1200" kern="1200" dirty="0" smtClean="0">
                <a:solidFill>
                  <a:schemeClr val="tx1"/>
                </a:solidFill>
                <a:latin typeface="+mn-lt"/>
                <a:ea typeface="+mn-ea"/>
                <a:cs typeface="+mn-cs"/>
              </a:rPr>
              <a:t> </a:t>
            </a:r>
            <a:r>
              <a:rPr lang="en-GB" sz="1200" b="1" kern="1200" dirty="0" smtClean="0">
                <a:solidFill>
                  <a:schemeClr val="tx1"/>
                </a:solidFill>
                <a:latin typeface="+mn-lt"/>
                <a:ea typeface="+mn-ea"/>
                <a:cs typeface="+mn-cs"/>
              </a:rPr>
              <a:t>above the threshold</a:t>
            </a:r>
            <a:r>
              <a:rPr lang="en-GB" sz="1200" kern="1200" dirty="0" smtClean="0">
                <a:solidFill>
                  <a:schemeClr val="tx1"/>
                </a:solidFill>
                <a:latin typeface="+mn-lt"/>
                <a:ea typeface="+mn-ea"/>
                <a:cs typeface="+mn-cs"/>
              </a:rPr>
              <a:t> you set. (Hence, </a:t>
            </a:r>
            <a:r>
              <a:rPr lang="en-GB" sz="1200" b="1" kern="1200" dirty="0" smtClean="0">
                <a:solidFill>
                  <a:schemeClr val="tx1"/>
                </a:solidFill>
                <a:latin typeface="+mn-lt"/>
                <a:ea typeface="+mn-ea"/>
                <a:cs typeface="+mn-cs"/>
              </a:rPr>
              <a:t>not all candidate record pairs</a:t>
            </a:r>
            <a:r>
              <a:rPr lang="en-GB" sz="1200" kern="1200" dirty="0" smtClean="0">
                <a:solidFill>
                  <a:schemeClr val="tx1"/>
                </a:solidFill>
                <a:latin typeface="+mn-lt"/>
                <a:ea typeface="+mn-ea"/>
                <a:cs typeface="+mn-cs"/>
              </a:rPr>
              <a:t> are plotted in the graph).  There is also another page called Edge </a:t>
            </a:r>
            <a:r>
              <a:rPr lang="en-GB" sz="1200" kern="1200" dirty="0" err="1" smtClean="0">
                <a:solidFill>
                  <a:schemeClr val="tx1"/>
                </a:solidFill>
                <a:latin typeface="+mn-lt"/>
                <a:ea typeface="+mn-ea"/>
                <a:cs typeface="+mn-cs"/>
              </a:rPr>
              <a:t>Betweeness</a:t>
            </a:r>
            <a:r>
              <a:rPr lang="en-GB" sz="1200" kern="1200" dirty="0" smtClean="0">
                <a:solidFill>
                  <a:schemeClr val="tx1"/>
                </a:solidFill>
                <a:latin typeface="+mn-lt"/>
                <a:ea typeface="+mn-ea"/>
                <a:cs typeface="+mn-cs"/>
              </a:rPr>
              <a:t> clustering which is an example of how the biggest sub-graph in the Graph Visualisation page breaks into smaller clusters after applying certain graph theory techniques to break some links.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How do the links we break using the </a:t>
            </a:r>
            <a:r>
              <a:rPr lang="en-GB" sz="1200" b="1" kern="1200" dirty="0" smtClean="0">
                <a:solidFill>
                  <a:schemeClr val="tx1"/>
                </a:solidFill>
                <a:latin typeface="+mn-lt"/>
                <a:ea typeface="+mn-ea"/>
                <a:cs typeface="+mn-cs"/>
              </a:rPr>
              <a:t>structure</a:t>
            </a:r>
            <a:r>
              <a:rPr lang="en-GB" sz="1200" kern="1200" dirty="0" smtClean="0">
                <a:solidFill>
                  <a:schemeClr val="tx1"/>
                </a:solidFill>
                <a:latin typeface="+mn-lt"/>
                <a:ea typeface="+mn-ea"/>
                <a:cs typeface="+mn-cs"/>
              </a:rPr>
              <a:t> of the graphs relate with an </a:t>
            </a:r>
            <a:r>
              <a:rPr lang="en-GB" sz="1200" b="1" kern="1200" dirty="0" smtClean="0">
                <a:solidFill>
                  <a:schemeClr val="tx1"/>
                </a:solidFill>
                <a:latin typeface="+mn-lt"/>
                <a:ea typeface="+mn-ea"/>
                <a:cs typeface="+mn-cs"/>
              </a:rPr>
              <a:t>increase</a:t>
            </a:r>
            <a:r>
              <a:rPr lang="en-GB" sz="1200" kern="1200" dirty="0" smtClean="0">
                <a:solidFill>
                  <a:schemeClr val="tx1"/>
                </a:solidFill>
                <a:latin typeface="+mn-lt"/>
                <a:ea typeface="+mn-ea"/>
                <a:cs typeface="+mn-cs"/>
              </a:rPr>
              <a:t> in the overall linking </a:t>
            </a:r>
            <a:r>
              <a:rPr lang="en-GB" sz="1200" b="1" kern="1200" dirty="0" smtClean="0">
                <a:solidFill>
                  <a:schemeClr val="tx1"/>
                </a:solidFill>
                <a:latin typeface="+mn-lt"/>
                <a:ea typeface="+mn-ea"/>
                <a:cs typeface="+mn-cs"/>
              </a:rPr>
              <a:t>quality</a:t>
            </a:r>
            <a:r>
              <a:rPr lang="en-GB" sz="1200" kern="1200" dirty="0" smtClean="0">
                <a:solidFill>
                  <a:schemeClr val="tx1"/>
                </a:solidFill>
                <a:latin typeface="+mn-lt"/>
                <a:ea typeface="+mn-ea"/>
                <a:cs typeface="+mn-cs"/>
              </a:rPr>
              <a: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aim of the whole project is to investigate the ability of several graph theory techniques to  identify record linkage errors (e.g. incorrect links) given we know the truth match status due to the use of synthetic data. Also, the ability of graph databases to store, process and visualise two or more datasets is being explored. The development of more efficient methods of improving linkage quality will result in higher quality datasets that can be delivered to researchers in shorter timeframes. </a:t>
            </a:r>
          </a:p>
          <a:p>
            <a:endParaRPr lang="en-GB" dirty="0"/>
          </a:p>
        </p:txBody>
      </p:sp>
      <p:sp>
        <p:nvSpPr>
          <p:cNvPr id="4" name="Slide Number Placeholder 3"/>
          <p:cNvSpPr>
            <a:spLocks noGrp="1"/>
          </p:cNvSpPr>
          <p:nvPr>
            <p:ph type="sldNum" sz="quarter" idx="10"/>
          </p:nvPr>
        </p:nvSpPr>
        <p:spPr/>
        <p:txBody>
          <a:bodyPr/>
          <a:lstStyle/>
          <a:p>
            <a:fld id="{EADAFD1A-BF32-4FF4-919D-E23E06606164}" type="slidenum">
              <a:rPr lang="en-GB" smtClean="0"/>
              <a:pPr/>
              <a:t>22</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Instead of deeming the uncertain outcome of any linkage project as the only truth over time, use a graph database to </a:t>
            </a:r>
            <a:r>
              <a:rPr lang="en-GB" u="sng" dirty="0" smtClean="0"/>
              <a:t>store all kinds of relationships</a:t>
            </a:r>
            <a:r>
              <a:rPr lang="en-GB" dirty="0" smtClean="0"/>
              <a:t> between the records in a form of a graph and allow a dynamic determination-manipulation of all those relationships over time.</a:t>
            </a:r>
          </a:p>
          <a:p>
            <a:endParaRPr lang="en-GB" dirty="0"/>
          </a:p>
        </p:txBody>
      </p:sp>
      <p:sp>
        <p:nvSpPr>
          <p:cNvPr id="4" name="Slide Number Placeholder 3"/>
          <p:cNvSpPr>
            <a:spLocks noGrp="1"/>
          </p:cNvSpPr>
          <p:nvPr>
            <p:ph type="sldNum" sz="quarter" idx="10"/>
          </p:nvPr>
        </p:nvSpPr>
        <p:spPr/>
        <p:txBody>
          <a:bodyPr/>
          <a:lstStyle/>
          <a:p>
            <a:fld id="{109474BC-E4AA-4AD8-A62F-5728B55AE4A4}"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 an association may exist between a missed match and an incorrect link. A missed match may be a result of an </a:t>
            </a:r>
          </a:p>
          <a:p>
            <a:r>
              <a:rPr lang="en-GB" dirty="0" smtClean="0"/>
              <a:t>incorrect link!</a:t>
            </a:r>
          </a:p>
          <a:p>
            <a:endParaRPr lang="en-GB" dirty="0" smtClean="0"/>
          </a:p>
          <a:p>
            <a:pPr marL="457200" indent="-457200"/>
            <a:r>
              <a:rPr lang="en-GB" sz="1200" dirty="0" smtClean="0">
                <a:solidFill>
                  <a:schemeClr val="tx1"/>
                </a:solidFill>
              </a:rPr>
              <a:t>Relational databases permit navigation via “JOIN”s , but such navigation is more cumbersome and less natural.</a:t>
            </a:r>
          </a:p>
          <a:p>
            <a:pPr marL="457200" indent="-457200"/>
            <a:endParaRPr lang="en-GB" sz="1200" dirty="0" smtClean="0">
              <a:solidFill>
                <a:schemeClr val="tx1"/>
              </a:solidFill>
            </a:endParaRPr>
          </a:p>
          <a:p>
            <a:pPr marL="457200" indent="-457200"/>
            <a:r>
              <a:rPr lang="en-GB" sz="1200" dirty="0" smtClean="0">
                <a:solidFill>
                  <a:schemeClr val="tx1"/>
                </a:solidFill>
              </a:rPr>
              <a:t>We want to avoid computationally expensive / time consuming “JOIN” operations when we query this kind of inter-related data.</a:t>
            </a:r>
          </a:p>
          <a:p>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Incorrect links may be a result of each individual linkage. Therefore, it would be desirable to </a:t>
            </a:r>
            <a:r>
              <a:rPr lang="en-GB" sz="1200" u="sng" kern="1200" dirty="0" smtClean="0">
                <a:solidFill>
                  <a:schemeClr val="tx1"/>
                </a:solidFill>
                <a:latin typeface="+mn-lt"/>
                <a:ea typeface="+mn-ea"/>
                <a:cs typeface="+mn-cs"/>
              </a:rPr>
              <a:t>store</a:t>
            </a:r>
            <a:r>
              <a:rPr lang="en-GB" sz="1200" kern="1200" dirty="0" smtClean="0">
                <a:solidFill>
                  <a:schemeClr val="tx1"/>
                </a:solidFill>
                <a:latin typeface="+mn-lt"/>
                <a:ea typeface="+mn-ea"/>
                <a:cs typeface="+mn-cs"/>
              </a:rPr>
              <a:t> every kind of information on the relationships between the datasets in the matching output tables and the master-file. For instance, the pairs classified as non-links in a linkage project together with every detail associated with it (e.g. similarity score indicating a weak lower score link) should be taken into account. These extra bits of information could potentially be used as an additional tool to determine (or possibly change) the final link status of any record pair. </a:t>
            </a:r>
          </a:p>
          <a:p>
            <a:r>
              <a:rPr lang="en-GB" sz="1200" kern="1200" dirty="0" smtClean="0">
                <a:solidFill>
                  <a:schemeClr val="tx1"/>
                </a:solidFill>
                <a:latin typeface="+mn-lt"/>
                <a:ea typeface="+mn-ea"/>
                <a:cs typeface="+mn-cs"/>
              </a:rPr>
              <a:t>On the other hand, using relational databases to retain in a table all of the linked and non-linked record pairs with the additional information regarding their link status would require a huge master which is not easily manageable.</a:t>
            </a:r>
          </a:p>
          <a:p>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As said before</a:t>
            </a:r>
            <a:r>
              <a:rPr lang="en-GB" baseline="0" dirty="0" smtClean="0"/>
              <a:t> </a:t>
            </a:r>
            <a:r>
              <a:rPr lang="en-GB" dirty="0" smtClean="0"/>
              <a:t>in real-life data-linkage problems we are trying to model how</a:t>
            </a:r>
            <a:r>
              <a:rPr lang="en-GB" baseline="0" dirty="0" smtClean="0"/>
              <a:t> similar two records are. Also, although the graph databases can help us with linkage, </a:t>
            </a:r>
            <a:r>
              <a:rPr lang="en-GB" b="1" baseline="0" dirty="0" smtClean="0"/>
              <a:t>the linkage process is something that happens outside the graph-databases domain</a:t>
            </a:r>
            <a:r>
              <a:rPr lang="en-GB" baseline="0" dirty="0" smtClean="0"/>
              <a:t>. Therefore, data linkage is a separate bit and every time we have to link something we have </a:t>
            </a:r>
            <a:r>
              <a:rPr lang="en-GB" b="1" baseline="0" dirty="0" smtClean="0"/>
              <a:t>to redo that processing</a:t>
            </a:r>
            <a:r>
              <a:rPr lang="en-GB" baseline="0" dirty="0" smtClean="0"/>
              <a:t>. So a dataset can only be linked with another dataset and then this process has to be done again for more datasets. Hence, in a case of linking records from more than 2 sources together it is possible that after applying a subsequent second linkage project we may come up with a 1) conflicting </a:t>
            </a:r>
            <a:r>
              <a:rPr lang="en-GB" b="1" baseline="0" dirty="0" smtClean="0"/>
              <a:t>and</a:t>
            </a:r>
            <a:r>
              <a:rPr lang="en-GB" baseline="0" dirty="0" smtClean="0"/>
              <a:t> 2) maybe false/incorrect link. </a:t>
            </a:r>
          </a:p>
          <a:p>
            <a:pPr marL="228600" indent="-228600">
              <a:buAutoNum type="arabicPeriod"/>
            </a:pPr>
            <a:r>
              <a:rPr lang="en-GB" b="1" baseline="0" dirty="0" smtClean="0"/>
              <a:t>Storing the data relationally does not adequately capture the underlying structure of the data!</a:t>
            </a:r>
          </a:p>
          <a:p>
            <a:pPr marL="228600" indent="-228600">
              <a:buAutoNum type="arabicPeriod"/>
            </a:pPr>
            <a:endParaRPr lang="en-GB" b="1" baseline="0" dirty="0" smtClean="0"/>
          </a:p>
          <a:p>
            <a:pPr marL="228600" indent="-228600">
              <a:buAutoNum type="arabicPeriod"/>
            </a:pPr>
            <a:r>
              <a:rPr lang="en-GB" b="0" baseline="0" dirty="0" smtClean="0"/>
              <a:t>Using a graph database and the structure of the relationships of the data we can easily see and identify other links that failed to be found in the first place. Processing time is better due to the underlying storage of the graph in a matrix form with 0s and 1s for non-links and links where only the links are read! We can then easily traverse the graph asking from the database to bring us back related nodes.</a:t>
            </a:r>
            <a:endParaRPr lang="en-GB" b="0" dirty="0"/>
          </a:p>
        </p:txBody>
      </p:sp>
      <p:sp>
        <p:nvSpPr>
          <p:cNvPr id="4" name="Slide Number Placeholder 3"/>
          <p:cNvSpPr>
            <a:spLocks noGrp="1"/>
          </p:cNvSpPr>
          <p:nvPr>
            <p:ph type="sldNum" sz="quarter" idx="10"/>
          </p:nvPr>
        </p:nvSpPr>
        <p:spPr/>
        <p:txBody>
          <a:bodyPr/>
          <a:lstStyle/>
          <a:p>
            <a:fld id="{EADAFD1A-BF32-4FF4-919D-E23E06606164}"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graph databases will be </a:t>
            </a:r>
            <a:r>
              <a:rPr lang="en-GB" sz="1200" b="1" kern="1200" dirty="0" smtClean="0">
                <a:solidFill>
                  <a:schemeClr val="tx1"/>
                </a:solidFill>
                <a:latin typeface="+mn-lt"/>
                <a:ea typeface="+mn-ea"/>
                <a:cs typeface="+mn-cs"/>
              </a:rPr>
              <a:t>explored </a:t>
            </a:r>
            <a:r>
              <a:rPr lang="en-GB" sz="1200" b="0" kern="1200" dirty="0" smtClean="0">
                <a:solidFill>
                  <a:schemeClr val="tx1"/>
                </a:solidFill>
                <a:latin typeface="+mn-lt"/>
                <a:ea typeface="+mn-ea"/>
                <a:cs typeface="+mn-cs"/>
              </a:rPr>
              <a:t>for their potential to break clusters of linked records and as a result to facilitate the link decision while reducing the clerical burden.</a:t>
            </a:r>
            <a:endParaRPr lang="en-GB" b="0" dirty="0"/>
          </a:p>
        </p:txBody>
      </p:sp>
      <p:sp>
        <p:nvSpPr>
          <p:cNvPr id="4" name="Slide Number Placeholder 3"/>
          <p:cNvSpPr>
            <a:spLocks noGrp="1"/>
          </p:cNvSpPr>
          <p:nvPr>
            <p:ph type="sldNum" sz="quarter" idx="10"/>
          </p:nvPr>
        </p:nvSpPr>
        <p:spPr/>
        <p:txBody>
          <a:bodyPr/>
          <a:lstStyle/>
          <a:p>
            <a:fld id="{EADAFD1A-BF32-4FF4-919D-E23E06606164}"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a:t>
            </a:r>
            <a:r>
              <a:rPr lang="en-GB" baseline="0" dirty="0" smtClean="0"/>
              <a:t> edge=no link</a:t>
            </a:r>
            <a:endParaRPr lang="en-GB" dirty="0"/>
          </a:p>
        </p:txBody>
      </p:sp>
      <p:sp>
        <p:nvSpPr>
          <p:cNvPr id="4" name="Slide Number Placeholder 3"/>
          <p:cNvSpPr>
            <a:spLocks noGrp="1"/>
          </p:cNvSpPr>
          <p:nvPr>
            <p:ph type="sldNum" sz="quarter" idx="10"/>
          </p:nvPr>
        </p:nvSpPr>
        <p:spPr/>
        <p:txBody>
          <a:bodyPr/>
          <a:lstStyle/>
          <a:p>
            <a:fld id="{EADAFD1A-BF32-4FF4-919D-E23E06606164}"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Learned about technology</a:t>
            </a:r>
          </a:p>
          <a:p>
            <a:pPr lvl="1"/>
            <a:r>
              <a:rPr lang="en-GB" dirty="0" smtClean="0"/>
              <a:t>Imported data in to Neo4j</a:t>
            </a:r>
          </a:p>
          <a:p>
            <a:pPr lvl="1"/>
            <a:r>
              <a:rPr lang="en-GB" dirty="0" smtClean="0"/>
              <a:t>Interactive graphical visualisation of linked data</a:t>
            </a:r>
          </a:p>
          <a:p>
            <a:pPr lvl="1"/>
            <a:r>
              <a:rPr lang="en-GB" dirty="0" smtClean="0"/>
              <a:t>Query language: CYPHER</a:t>
            </a:r>
          </a:p>
          <a:p>
            <a:pPr lvl="1"/>
            <a:r>
              <a:rPr lang="en-GB" dirty="0" smtClean="0"/>
              <a:t>Graph analytics</a:t>
            </a:r>
          </a:p>
          <a:p>
            <a:endParaRPr lang="en-GB" dirty="0"/>
          </a:p>
        </p:txBody>
      </p:sp>
      <p:sp>
        <p:nvSpPr>
          <p:cNvPr id="4" name="Slide Number Placeholder 3"/>
          <p:cNvSpPr>
            <a:spLocks noGrp="1"/>
          </p:cNvSpPr>
          <p:nvPr>
            <p:ph type="sldNum" sz="quarter" idx="10"/>
          </p:nvPr>
        </p:nvSpPr>
        <p:spPr/>
        <p:txBody>
          <a:bodyPr/>
          <a:lstStyle/>
          <a:p>
            <a:fld id="{9F97F8A7-F585-4D79-B202-1F89E4CC7BFC}" type="slidenum">
              <a:rPr lang="en-GB" smtClean="0"/>
              <a:pPr/>
              <a:t>12</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Mention that matches</a:t>
            </a:r>
            <a:r>
              <a:rPr lang="en-GB" baseline="0" dirty="0" smtClean="0"/>
              <a:t> are the real links!!!! Focus on that!!! Audience is not familiarised with the terminology we use!  True links= matches! We don’t want to cut matches (true positives)! </a:t>
            </a:r>
            <a:endParaRPr lang="en-GB" dirty="0"/>
          </a:p>
        </p:txBody>
      </p:sp>
      <p:sp>
        <p:nvSpPr>
          <p:cNvPr id="4" name="Slide Number Placeholder 3"/>
          <p:cNvSpPr>
            <a:spLocks noGrp="1"/>
          </p:cNvSpPr>
          <p:nvPr>
            <p:ph type="sldNum" sz="quarter" idx="10"/>
          </p:nvPr>
        </p:nvSpPr>
        <p:spPr/>
        <p:txBody>
          <a:bodyPr/>
          <a:lstStyle/>
          <a:p>
            <a:fld id="{EADAFD1A-BF32-4FF4-919D-E23E06606164}" type="slidenum">
              <a:rPr lang="en-GB" smtClean="0"/>
              <a:pPr/>
              <a:t>13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BE3BFF2-2571-4014-AAD5-9A09BE473EA6}"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495800"/>
            <a:ext cx="7772400" cy="1143000"/>
          </a:xfrm>
        </p:spPr>
        <p:txBody>
          <a:bodyPr/>
          <a:lstStyle>
            <a:lvl1pPr>
              <a:defRPr sz="3800"/>
            </a:lvl1pPr>
          </a:lstStyle>
          <a:p>
            <a:r>
              <a:rPr lang="en-GB"/>
              <a:t>Click to edit Master title style</a:t>
            </a:r>
          </a:p>
        </p:txBody>
      </p:sp>
      <p:sp>
        <p:nvSpPr>
          <p:cNvPr id="3075" name="Rectangle 3"/>
          <p:cNvSpPr>
            <a:spLocks noGrp="1" noChangeArrowheads="1"/>
          </p:cNvSpPr>
          <p:nvPr>
            <p:ph type="subTitle" idx="1"/>
          </p:nvPr>
        </p:nvSpPr>
        <p:spPr>
          <a:xfrm>
            <a:off x="457200" y="5638800"/>
            <a:ext cx="6400800" cy="838200"/>
          </a:xfrm>
        </p:spPr>
        <p:txBody>
          <a:bodyPr/>
          <a:lstStyle>
            <a:lvl1pPr marL="0" indent="0">
              <a:buFontTx/>
              <a:buNone/>
              <a:defRPr/>
            </a:lvl1pPr>
          </a:lstStyle>
          <a:p>
            <a:r>
              <a:rPr lang="en-GB"/>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GB"/>
          </a:p>
        </p:txBody>
      </p:sp>
      <p:sp>
        <p:nvSpPr>
          <p:cNvPr id="3077" name="Rectangle 5"/>
          <p:cNvSpPr>
            <a:spLocks noGrp="1" noChangeArrowheads="1"/>
          </p:cNvSpPr>
          <p:nvPr>
            <p:ph type="ftr" sz="quarter" idx="3"/>
          </p:nvPr>
        </p:nvSpPr>
        <p:spPr/>
        <p:txBody>
          <a:bodyPr/>
          <a:lstStyle>
            <a:lvl1pPr>
              <a:defRPr/>
            </a:lvl1pPr>
          </a:lstStyle>
          <a:p>
            <a:endParaRPr lang="en-GB"/>
          </a:p>
        </p:txBody>
      </p:sp>
      <p:sp>
        <p:nvSpPr>
          <p:cNvPr id="3078" name="Rectangle 6"/>
          <p:cNvSpPr>
            <a:spLocks noGrp="1" noChangeArrowheads="1"/>
          </p:cNvSpPr>
          <p:nvPr>
            <p:ph type="sldNum" sz="quarter" idx="4"/>
          </p:nvPr>
        </p:nvSpPr>
        <p:spPr/>
        <p:txBody>
          <a:bodyPr/>
          <a:lstStyle>
            <a:lvl1pPr>
              <a:defRPr/>
            </a:lvl1pPr>
          </a:lstStyle>
          <a:p>
            <a:fld id="{173A7CCF-46F5-479D-B552-991D5447AC2E}" type="slidenum">
              <a:rPr lang="en-GB"/>
              <a:pPr/>
              <a:t>‹#›</a:t>
            </a:fld>
            <a:endParaRPr lang="en-GB"/>
          </a:p>
        </p:txBody>
      </p:sp>
      <p:sp>
        <p:nvSpPr>
          <p:cNvPr id="3082" name="Line 10"/>
          <p:cNvSpPr>
            <a:spLocks noChangeShapeType="1"/>
          </p:cNvSpPr>
          <p:nvPr/>
        </p:nvSpPr>
        <p:spPr bwMode="auto">
          <a:xfrm>
            <a:off x="533400" y="5486400"/>
            <a:ext cx="7696200" cy="0"/>
          </a:xfrm>
          <a:prstGeom prst="line">
            <a:avLst/>
          </a:prstGeom>
          <a:noFill/>
          <a:ln w="9525">
            <a:solidFill>
              <a:schemeClr val="folHlink"/>
            </a:solidFill>
            <a:round/>
            <a:headEnd/>
            <a:tailEnd/>
          </a:ln>
        </p:spPr>
        <p:txBody>
          <a:bodyPr wrap="none" anchor="ctr"/>
          <a:lstStyle/>
          <a:p>
            <a:endParaRPr lang="en-GB"/>
          </a:p>
        </p:txBody>
      </p:sp>
      <p:pic>
        <p:nvPicPr>
          <p:cNvPr id="3087" name="Picture 15" descr="GSS_RGB.jpg                                                    0006FE70WORKING FOLDERS                BF34ACA8:"/>
          <p:cNvPicPr>
            <a:picLocks noChangeAspect="1" noChangeArrowheads="1"/>
          </p:cNvPicPr>
          <p:nvPr userDrawn="1"/>
        </p:nvPicPr>
        <p:blipFill>
          <a:blip r:embed="rId2" cstate="print"/>
          <a:srcRect/>
          <a:stretch>
            <a:fillRect/>
          </a:stretch>
        </p:blipFill>
        <p:spPr bwMode="auto">
          <a:xfrm>
            <a:off x="152400" y="152400"/>
            <a:ext cx="3505200" cy="13081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901D6D3-0F54-4051-9EA7-3EB5F0D1028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97E196-1884-4CBA-81B5-C86D6E09186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ECEC8B5-5B78-40EF-BFFE-CFE982F89C4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40CD77E-C2FB-4BD2-9C58-13D51E90746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F3A45C8-7640-4F53-885B-B6455BB8C81D}"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04C23D1D-5731-4EB7-B165-28D1891C7D0D}"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F18B4A6-7FC5-4EB3-B9D7-5613C235E60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8386088-6E25-42DA-911F-9B566CE7525B}"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1164904-2E8F-4839-874C-7EFE0D8B505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B3CD716-865D-4E87-96EE-670BD40DC72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184AC1D5-1192-483F-85E0-2803A05C6EA1}" type="slidenum">
              <a:rPr lang="en-GB"/>
              <a:pPr/>
              <a:t>‹#›</a:t>
            </a:fld>
            <a:endParaRPr lang="en-GB"/>
          </a:p>
        </p:txBody>
      </p:sp>
      <p:sp>
        <p:nvSpPr>
          <p:cNvPr id="1031" name="Line 7"/>
          <p:cNvSpPr>
            <a:spLocks noChangeShapeType="1"/>
          </p:cNvSpPr>
          <p:nvPr/>
        </p:nvSpPr>
        <p:spPr bwMode="auto">
          <a:xfrm>
            <a:off x="381000" y="1143000"/>
            <a:ext cx="8458200" cy="0"/>
          </a:xfrm>
          <a:prstGeom prst="line">
            <a:avLst/>
          </a:prstGeom>
          <a:noFill/>
          <a:ln w="9525">
            <a:solidFill>
              <a:schemeClr val="folHlink"/>
            </a:solidFill>
            <a:round/>
            <a:headEnd/>
            <a:tailEnd/>
          </a:ln>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b="1">
          <a:solidFill>
            <a:srgbClr val="002D46"/>
          </a:solidFill>
          <a:latin typeface="+mj-lt"/>
          <a:ea typeface="+mj-ea"/>
          <a:cs typeface="+mj-cs"/>
        </a:defRPr>
      </a:lvl1pPr>
      <a:lvl2pPr algn="l" rtl="0" fontAlgn="base">
        <a:spcBef>
          <a:spcPct val="0"/>
        </a:spcBef>
        <a:spcAft>
          <a:spcPct val="0"/>
        </a:spcAft>
        <a:defRPr sz="3200" b="1">
          <a:solidFill>
            <a:srgbClr val="002D46"/>
          </a:solidFill>
          <a:latin typeface="Arial" charset="0"/>
          <a:ea typeface="ＭＳ Ｐゴシック" pitchFamily="1" charset="-128"/>
        </a:defRPr>
      </a:lvl2pPr>
      <a:lvl3pPr algn="l" rtl="0" fontAlgn="base">
        <a:spcBef>
          <a:spcPct val="0"/>
        </a:spcBef>
        <a:spcAft>
          <a:spcPct val="0"/>
        </a:spcAft>
        <a:defRPr sz="3200" b="1">
          <a:solidFill>
            <a:srgbClr val="002D46"/>
          </a:solidFill>
          <a:latin typeface="Arial" charset="0"/>
          <a:ea typeface="ＭＳ Ｐゴシック" pitchFamily="1" charset="-128"/>
        </a:defRPr>
      </a:lvl3pPr>
      <a:lvl4pPr algn="l" rtl="0" fontAlgn="base">
        <a:spcBef>
          <a:spcPct val="0"/>
        </a:spcBef>
        <a:spcAft>
          <a:spcPct val="0"/>
        </a:spcAft>
        <a:defRPr sz="3200" b="1">
          <a:solidFill>
            <a:srgbClr val="002D46"/>
          </a:solidFill>
          <a:latin typeface="Arial" charset="0"/>
          <a:ea typeface="ＭＳ Ｐゴシック" pitchFamily="1" charset="-128"/>
        </a:defRPr>
      </a:lvl4pPr>
      <a:lvl5pPr algn="l" rtl="0" fontAlgn="base">
        <a:spcBef>
          <a:spcPct val="0"/>
        </a:spcBef>
        <a:spcAft>
          <a:spcPct val="0"/>
        </a:spcAft>
        <a:defRPr sz="3200" b="1">
          <a:solidFill>
            <a:srgbClr val="002D46"/>
          </a:solidFill>
          <a:latin typeface="Arial" charset="0"/>
          <a:ea typeface="ＭＳ Ｐゴシック" pitchFamily="1" charset="-128"/>
        </a:defRPr>
      </a:lvl5pPr>
      <a:lvl6pPr marL="457200" algn="l" rtl="0" fontAlgn="base">
        <a:spcBef>
          <a:spcPct val="0"/>
        </a:spcBef>
        <a:spcAft>
          <a:spcPct val="0"/>
        </a:spcAft>
        <a:defRPr sz="3200" b="1">
          <a:solidFill>
            <a:srgbClr val="002D46"/>
          </a:solidFill>
          <a:latin typeface="Arial" charset="0"/>
          <a:ea typeface="ＭＳ Ｐゴシック" pitchFamily="1" charset="-128"/>
        </a:defRPr>
      </a:lvl6pPr>
      <a:lvl7pPr marL="914400" algn="l" rtl="0" fontAlgn="base">
        <a:spcBef>
          <a:spcPct val="0"/>
        </a:spcBef>
        <a:spcAft>
          <a:spcPct val="0"/>
        </a:spcAft>
        <a:defRPr sz="3200" b="1">
          <a:solidFill>
            <a:srgbClr val="002D46"/>
          </a:solidFill>
          <a:latin typeface="Arial" charset="0"/>
          <a:ea typeface="ＭＳ Ｐゴシック" pitchFamily="1" charset="-128"/>
        </a:defRPr>
      </a:lvl7pPr>
      <a:lvl8pPr marL="1371600" algn="l" rtl="0" fontAlgn="base">
        <a:spcBef>
          <a:spcPct val="0"/>
        </a:spcBef>
        <a:spcAft>
          <a:spcPct val="0"/>
        </a:spcAft>
        <a:defRPr sz="3200" b="1">
          <a:solidFill>
            <a:srgbClr val="002D46"/>
          </a:solidFill>
          <a:latin typeface="Arial" charset="0"/>
          <a:ea typeface="ＭＳ Ｐゴシック" pitchFamily="1" charset="-128"/>
        </a:defRPr>
      </a:lvl8pPr>
      <a:lvl9pPr marL="1828800" algn="l" rtl="0" fontAlgn="base">
        <a:spcBef>
          <a:spcPct val="0"/>
        </a:spcBef>
        <a:spcAft>
          <a:spcPct val="0"/>
        </a:spcAft>
        <a:defRPr sz="3200" b="1">
          <a:solidFill>
            <a:srgbClr val="002D46"/>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2800">
          <a:solidFill>
            <a:srgbClr val="002D46"/>
          </a:solidFill>
          <a:latin typeface="+mn-lt"/>
          <a:ea typeface="+mn-ea"/>
          <a:cs typeface="+mn-cs"/>
        </a:defRPr>
      </a:lvl1pPr>
      <a:lvl2pPr marL="763588" indent="-285750" algn="l" rtl="0" fontAlgn="base">
        <a:spcBef>
          <a:spcPct val="20000"/>
        </a:spcBef>
        <a:spcAft>
          <a:spcPct val="0"/>
        </a:spcAft>
        <a:defRPr sz="2400">
          <a:solidFill>
            <a:srgbClr val="002D46"/>
          </a:solidFill>
          <a:latin typeface="+mn-lt"/>
          <a:ea typeface="+mn-ea"/>
        </a:defRPr>
      </a:lvl2pPr>
      <a:lvl3pPr marL="1182688" indent="-228600" algn="l" rtl="0" fontAlgn="base">
        <a:spcBef>
          <a:spcPct val="20000"/>
        </a:spcBef>
        <a:spcAft>
          <a:spcPct val="0"/>
        </a:spcAft>
        <a:buChar char="•"/>
        <a:defRPr sz="2000">
          <a:solidFill>
            <a:srgbClr val="002D46"/>
          </a:solidFill>
          <a:latin typeface="+mn-lt"/>
          <a:ea typeface="+mn-ea"/>
        </a:defRPr>
      </a:lvl3pPr>
      <a:lvl4pPr marL="1619250" indent="-246063" algn="l" rtl="0" fontAlgn="base">
        <a:spcBef>
          <a:spcPct val="20000"/>
        </a:spcBef>
        <a:spcAft>
          <a:spcPct val="0"/>
        </a:spcAft>
        <a:defRPr>
          <a:solidFill>
            <a:srgbClr val="002D46"/>
          </a:solidFill>
          <a:latin typeface="+mn-lt"/>
          <a:ea typeface="+mn-ea"/>
        </a:defRPr>
      </a:lvl4pPr>
      <a:lvl5pPr marL="2057400" indent="-228600" algn="l" rtl="0" fontAlgn="base">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Christos.chatzoglou@ons.gov.u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457200" y="4038600"/>
            <a:ext cx="7772400" cy="1143000"/>
          </a:xfrm>
          <a:prstGeom prst="rect">
            <a:avLst/>
          </a:prstGeom>
          <a:noFill/>
          <a:ln w="9525">
            <a:noFill/>
            <a:miter lim="800000"/>
            <a:headEnd/>
            <a:tailEnd/>
          </a:ln>
        </p:spPr>
        <p:txBody>
          <a:bodyPr anchor="ctr"/>
          <a:lstStyle/>
          <a:p>
            <a:pPr eaLnBrk="1" hangingPunct="1"/>
            <a:r>
              <a:rPr lang="en-GB" sz="3800" b="1" dirty="0" smtClean="0">
                <a:solidFill>
                  <a:srgbClr val="002D46"/>
                </a:solidFill>
              </a:rPr>
              <a:t>Graph Databases: An innovative tool to improve the management &amp; quality of linked data</a:t>
            </a:r>
            <a:endParaRPr lang="en-GB" sz="3800" b="1" dirty="0">
              <a:solidFill>
                <a:srgbClr val="002D46"/>
              </a:solidFill>
            </a:endParaRPr>
          </a:p>
        </p:txBody>
      </p:sp>
      <p:sp>
        <p:nvSpPr>
          <p:cNvPr id="2055" name="Rectangle 7"/>
          <p:cNvSpPr>
            <a:spLocks noChangeArrowheads="1"/>
          </p:cNvSpPr>
          <p:nvPr/>
        </p:nvSpPr>
        <p:spPr bwMode="auto">
          <a:xfrm>
            <a:off x="457200" y="5715000"/>
            <a:ext cx="6400800" cy="609600"/>
          </a:xfrm>
          <a:prstGeom prst="rect">
            <a:avLst/>
          </a:prstGeom>
          <a:noFill/>
          <a:ln w="9525">
            <a:noFill/>
            <a:miter lim="800000"/>
            <a:headEnd/>
            <a:tailEnd/>
          </a:ln>
        </p:spPr>
        <p:txBody>
          <a:bodyPr/>
          <a:lstStyle/>
          <a:p>
            <a:pPr eaLnBrk="1" hangingPunct="1">
              <a:spcBef>
                <a:spcPct val="20000"/>
              </a:spcBef>
            </a:pPr>
            <a:r>
              <a:rPr lang="en-GB" sz="2800" dirty="0" smtClean="0">
                <a:solidFill>
                  <a:srgbClr val="002D46"/>
                </a:solidFill>
              </a:rPr>
              <a:t>Christos </a:t>
            </a:r>
            <a:r>
              <a:rPr lang="en-GB" sz="2800" dirty="0" err="1" smtClean="0">
                <a:solidFill>
                  <a:srgbClr val="002D46"/>
                </a:solidFill>
              </a:rPr>
              <a:t>Chatzoglou</a:t>
            </a:r>
            <a:r>
              <a:rPr lang="en-GB" sz="2800" dirty="0" smtClean="0">
                <a:solidFill>
                  <a:srgbClr val="002D46"/>
                </a:solidFill>
              </a:rPr>
              <a:t>, Data Linkage team, ONS</a:t>
            </a:r>
            <a:endParaRPr lang="en-GB" sz="2800" dirty="0">
              <a:solidFill>
                <a:srgbClr val="002D4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lvl="0"/>
            <a:r>
              <a:rPr lang="en-GB" dirty="0" smtClean="0">
                <a:solidFill>
                  <a:schemeClr val="tx1"/>
                </a:solidFill>
              </a:rPr>
              <a:t>Graphical representation of linked data</a:t>
            </a:r>
            <a:endParaRPr lang="en-GB" dirty="0">
              <a:solidFill>
                <a:schemeClr val="tx1"/>
              </a:solidFill>
            </a:endParaRPr>
          </a:p>
        </p:txBody>
      </p:sp>
      <p:sp>
        <p:nvSpPr>
          <p:cNvPr id="3" name="Content Placeholder 2"/>
          <p:cNvSpPr>
            <a:spLocks noGrp="1"/>
          </p:cNvSpPr>
          <p:nvPr>
            <p:ph idx="1"/>
          </p:nvPr>
        </p:nvSpPr>
        <p:spPr>
          <a:xfrm>
            <a:off x="395536" y="1268760"/>
            <a:ext cx="8229600" cy="388639"/>
          </a:xfrm>
        </p:spPr>
        <p:txBody>
          <a:bodyPr>
            <a:normAutofit fontScale="85000" lnSpcReduction="20000"/>
          </a:bodyPr>
          <a:lstStyle/>
          <a:p>
            <a:r>
              <a:rPr lang="en-GB" dirty="0" smtClean="0">
                <a:solidFill>
                  <a:schemeClr val="tx1"/>
                </a:solidFill>
              </a:rPr>
              <a:t>Add a third data source</a:t>
            </a:r>
            <a:endParaRPr lang="en-GB" dirty="0">
              <a:solidFill>
                <a:schemeClr val="tx1"/>
              </a:solidFill>
            </a:endParaRPr>
          </a:p>
        </p:txBody>
      </p:sp>
      <p:sp>
        <p:nvSpPr>
          <p:cNvPr id="4" name="Flowchart: Alternate Process 3"/>
          <p:cNvSpPr/>
          <p:nvPr/>
        </p:nvSpPr>
        <p:spPr>
          <a:xfrm>
            <a:off x="3851920" y="4077072"/>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C3</a:t>
            </a:r>
            <a:endParaRPr lang="en-GB" sz="2400" dirty="0"/>
          </a:p>
        </p:txBody>
      </p:sp>
      <p:sp>
        <p:nvSpPr>
          <p:cNvPr id="6" name="Flowchart: Alternate Process 5"/>
          <p:cNvSpPr/>
          <p:nvPr/>
        </p:nvSpPr>
        <p:spPr>
          <a:xfrm>
            <a:off x="5364088" y="4293096"/>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D3</a:t>
            </a:r>
            <a:endParaRPr lang="en-GB" sz="2400" dirty="0"/>
          </a:p>
        </p:txBody>
      </p:sp>
      <p:cxnSp>
        <p:nvCxnSpPr>
          <p:cNvPr id="8" name="Straight Connector 7"/>
          <p:cNvCxnSpPr>
            <a:stCxn id="4" idx="3"/>
            <a:endCxn id="6" idx="1"/>
          </p:cNvCxnSpPr>
          <p:nvPr/>
        </p:nvCxnSpPr>
        <p:spPr>
          <a:xfrm>
            <a:off x="4499992" y="4329100"/>
            <a:ext cx="864096" cy="21602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900000">
            <a:off x="4614155" y="4058788"/>
            <a:ext cx="1032362" cy="461665"/>
          </a:xfrm>
          <a:prstGeom prst="rect">
            <a:avLst/>
          </a:prstGeom>
          <a:noFill/>
        </p:spPr>
        <p:txBody>
          <a:bodyPr wrap="square" rtlCol="0">
            <a:spAutoFit/>
          </a:bodyPr>
          <a:lstStyle/>
          <a:p>
            <a:r>
              <a:rPr lang="en-GB" sz="2400" dirty="0" smtClean="0"/>
              <a:t>1.0</a:t>
            </a:r>
            <a:endParaRPr lang="en-GB" sz="2400" dirty="0"/>
          </a:p>
        </p:txBody>
      </p:sp>
      <p:sp>
        <p:nvSpPr>
          <p:cNvPr id="19" name="Flowchart: Alternate Process 18"/>
          <p:cNvSpPr/>
          <p:nvPr/>
        </p:nvSpPr>
        <p:spPr>
          <a:xfrm>
            <a:off x="2699792" y="2132856"/>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D1</a:t>
            </a:r>
            <a:endParaRPr lang="en-GB" sz="2400" dirty="0"/>
          </a:p>
        </p:txBody>
      </p:sp>
      <p:sp>
        <p:nvSpPr>
          <p:cNvPr id="20" name="Flowchart: Alternate Process 19"/>
          <p:cNvSpPr/>
          <p:nvPr/>
        </p:nvSpPr>
        <p:spPr>
          <a:xfrm>
            <a:off x="1187624" y="5589240"/>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D2</a:t>
            </a:r>
            <a:endParaRPr lang="en-GB" sz="2400" dirty="0"/>
          </a:p>
        </p:txBody>
      </p:sp>
      <p:sp>
        <p:nvSpPr>
          <p:cNvPr id="21" name="Flowchart: Alternate Process 20"/>
          <p:cNvSpPr/>
          <p:nvPr/>
        </p:nvSpPr>
        <p:spPr>
          <a:xfrm>
            <a:off x="7452320" y="2924944"/>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D4</a:t>
            </a:r>
            <a:endParaRPr lang="en-GB" sz="2400" dirty="0"/>
          </a:p>
        </p:txBody>
      </p:sp>
      <p:sp>
        <p:nvSpPr>
          <p:cNvPr id="22" name="Flowchart: Alternate Process 21"/>
          <p:cNvSpPr/>
          <p:nvPr/>
        </p:nvSpPr>
        <p:spPr>
          <a:xfrm>
            <a:off x="5796136" y="2204864"/>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C4</a:t>
            </a:r>
            <a:endParaRPr lang="en-GB" sz="2400" dirty="0"/>
          </a:p>
        </p:txBody>
      </p:sp>
      <p:sp>
        <p:nvSpPr>
          <p:cNvPr id="23" name="Flowchart: Alternate Process 22"/>
          <p:cNvSpPr/>
          <p:nvPr/>
        </p:nvSpPr>
        <p:spPr>
          <a:xfrm>
            <a:off x="539552" y="2708920"/>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C1</a:t>
            </a:r>
            <a:endParaRPr lang="en-GB" sz="2400" dirty="0"/>
          </a:p>
        </p:txBody>
      </p:sp>
      <p:sp>
        <p:nvSpPr>
          <p:cNvPr id="24" name="Flowchart: Alternate Process 23"/>
          <p:cNvSpPr/>
          <p:nvPr/>
        </p:nvSpPr>
        <p:spPr>
          <a:xfrm>
            <a:off x="1043608" y="4149080"/>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C2</a:t>
            </a:r>
            <a:endParaRPr lang="en-GB" sz="2400" dirty="0"/>
          </a:p>
        </p:txBody>
      </p:sp>
      <p:cxnSp>
        <p:nvCxnSpPr>
          <p:cNvPr id="26" name="Straight Connector 25"/>
          <p:cNvCxnSpPr>
            <a:stCxn id="23" idx="3"/>
            <a:endCxn id="19" idx="1"/>
          </p:cNvCxnSpPr>
          <p:nvPr/>
        </p:nvCxnSpPr>
        <p:spPr>
          <a:xfrm flipV="1">
            <a:off x="1187624" y="2384884"/>
            <a:ext cx="1512168"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2" idx="3"/>
            <a:endCxn id="21" idx="1"/>
          </p:cNvCxnSpPr>
          <p:nvPr/>
        </p:nvCxnSpPr>
        <p:spPr>
          <a:xfrm>
            <a:off x="6444208" y="2456892"/>
            <a:ext cx="1008112"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2123730">
            <a:off x="6532513" y="2406097"/>
            <a:ext cx="862648" cy="461665"/>
          </a:xfrm>
          <a:prstGeom prst="rect">
            <a:avLst/>
          </a:prstGeom>
          <a:noFill/>
        </p:spPr>
        <p:txBody>
          <a:bodyPr wrap="square" rtlCol="0">
            <a:spAutoFit/>
          </a:bodyPr>
          <a:lstStyle/>
          <a:p>
            <a:r>
              <a:rPr lang="en-GB" dirty="0" smtClean="0"/>
              <a:t>0.95</a:t>
            </a:r>
            <a:endParaRPr lang="en-GB" dirty="0"/>
          </a:p>
        </p:txBody>
      </p:sp>
      <p:sp>
        <p:nvSpPr>
          <p:cNvPr id="31" name="TextBox 30"/>
          <p:cNvSpPr txBox="1"/>
          <p:nvPr/>
        </p:nvSpPr>
        <p:spPr>
          <a:xfrm rot="-1440000">
            <a:off x="1303588" y="2348880"/>
            <a:ext cx="784189" cy="461665"/>
          </a:xfrm>
          <a:prstGeom prst="rect">
            <a:avLst/>
          </a:prstGeom>
          <a:noFill/>
        </p:spPr>
        <p:txBody>
          <a:bodyPr wrap="none" rtlCol="0">
            <a:spAutoFit/>
          </a:bodyPr>
          <a:lstStyle/>
          <a:p>
            <a:r>
              <a:rPr lang="en-GB" sz="2400" dirty="0" smtClean="0"/>
              <a:t>0.86</a:t>
            </a:r>
            <a:endParaRPr lang="en-GB" sz="2400" dirty="0"/>
          </a:p>
        </p:txBody>
      </p:sp>
      <p:cxnSp>
        <p:nvCxnSpPr>
          <p:cNvPr id="27" name="Straight Connector 26"/>
          <p:cNvCxnSpPr>
            <a:stCxn id="24" idx="2"/>
            <a:endCxn id="20" idx="0"/>
          </p:cNvCxnSpPr>
          <p:nvPr/>
        </p:nvCxnSpPr>
        <p:spPr>
          <a:xfrm>
            <a:off x="1367644" y="4653136"/>
            <a:ext cx="216024" cy="93610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4869160"/>
            <a:ext cx="1008112" cy="461665"/>
          </a:xfrm>
          <a:prstGeom prst="rect">
            <a:avLst/>
          </a:prstGeom>
          <a:noFill/>
        </p:spPr>
        <p:txBody>
          <a:bodyPr wrap="square" rtlCol="0">
            <a:spAutoFit/>
          </a:bodyPr>
          <a:lstStyle/>
          <a:p>
            <a:r>
              <a:rPr lang="en-GB" sz="2400" dirty="0" smtClean="0"/>
              <a:t>0.45</a:t>
            </a:r>
            <a:endParaRPr lang="en-GB" sz="2400" dirty="0"/>
          </a:p>
        </p:txBody>
      </p:sp>
      <p:sp>
        <p:nvSpPr>
          <p:cNvPr id="25" name="Flowchart: Alternate Process 24"/>
          <p:cNvSpPr/>
          <p:nvPr/>
        </p:nvSpPr>
        <p:spPr>
          <a:xfrm>
            <a:off x="1907704" y="3284984"/>
            <a:ext cx="648072" cy="504056"/>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Z3</a:t>
            </a:r>
            <a:endParaRPr lang="en-GB" sz="2400" dirty="0"/>
          </a:p>
        </p:txBody>
      </p:sp>
      <p:cxnSp>
        <p:nvCxnSpPr>
          <p:cNvPr id="33" name="Straight Connector 32"/>
          <p:cNvCxnSpPr>
            <a:stCxn id="23" idx="2"/>
            <a:endCxn id="25" idx="1"/>
          </p:cNvCxnSpPr>
          <p:nvPr/>
        </p:nvCxnSpPr>
        <p:spPr>
          <a:xfrm>
            <a:off x="863588" y="3212976"/>
            <a:ext cx="1044116"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5" idx="0"/>
            <a:endCxn id="19" idx="2"/>
          </p:cNvCxnSpPr>
          <p:nvPr/>
        </p:nvCxnSpPr>
        <p:spPr>
          <a:xfrm flipV="1">
            <a:off x="2231740" y="2636912"/>
            <a:ext cx="864096"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36" name="Flowchart: Alternate Process 35"/>
          <p:cNvSpPr/>
          <p:nvPr/>
        </p:nvSpPr>
        <p:spPr>
          <a:xfrm>
            <a:off x="179512" y="4941168"/>
            <a:ext cx="648072" cy="504056"/>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Z4</a:t>
            </a:r>
            <a:endParaRPr lang="en-GB" sz="2400" dirty="0"/>
          </a:p>
        </p:txBody>
      </p:sp>
      <p:cxnSp>
        <p:nvCxnSpPr>
          <p:cNvPr id="38" name="Straight Connector 37"/>
          <p:cNvCxnSpPr>
            <a:stCxn id="36" idx="0"/>
            <a:endCxn id="24" idx="1"/>
          </p:cNvCxnSpPr>
          <p:nvPr/>
        </p:nvCxnSpPr>
        <p:spPr>
          <a:xfrm flipV="1">
            <a:off x="503548" y="4401108"/>
            <a:ext cx="540060" cy="5400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6" idx="2"/>
            <a:endCxn id="20" idx="1"/>
          </p:cNvCxnSpPr>
          <p:nvPr/>
        </p:nvCxnSpPr>
        <p:spPr>
          <a:xfrm>
            <a:off x="503548" y="5445224"/>
            <a:ext cx="684076" cy="3960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123728" y="5733256"/>
            <a:ext cx="6696744" cy="830997"/>
          </a:xfrm>
          <a:prstGeom prst="rect">
            <a:avLst/>
          </a:prstGeom>
          <a:noFill/>
        </p:spPr>
        <p:txBody>
          <a:bodyPr wrap="square" rtlCol="0">
            <a:spAutoFit/>
          </a:bodyPr>
          <a:lstStyle/>
          <a:p>
            <a:r>
              <a:rPr lang="en-GB" dirty="0" smtClean="0"/>
              <a:t>The weak link between C2 &amp; D2 now looks more plausible.</a:t>
            </a:r>
            <a:endParaRPr lang="en-GB" dirty="0"/>
          </a:p>
        </p:txBody>
      </p:sp>
      <p:sp>
        <p:nvSpPr>
          <p:cNvPr id="42" name="Flowchart: Alternate Process 41"/>
          <p:cNvSpPr/>
          <p:nvPr/>
        </p:nvSpPr>
        <p:spPr>
          <a:xfrm>
            <a:off x="6012160" y="3212976"/>
            <a:ext cx="648072" cy="504056"/>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Z1</a:t>
            </a:r>
            <a:endParaRPr lang="en-GB" sz="2400" dirty="0"/>
          </a:p>
        </p:txBody>
      </p:sp>
      <p:sp>
        <p:nvSpPr>
          <p:cNvPr id="43" name="Flowchart: Alternate Process 42"/>
          <p:cNvSpPr/>
          <p:nvPr/>
        </p:nvSpPr>
        <p:spPr>
          <a:xfrm>
            <a:off x="7452320" y="1700808"/>
            <a:ext cx="648072" cy="504056"/>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Z2</a:t>
            </a:r>
            <a:endParaRPr lang="en-GB" sz="2400" dirty="0"/>
          </a:p>
        </p:txBody>
      </p:sp>
      <p:cxnSp>
        <p:nvCxnSpPr>
          <p:cNvPr id="45" name="Straight Connector 44"/>
          <p:cNvCxnSpPr>
            <a:stCxn id="22" idx="2"/>
            <a:endCxn id="42" idx="0"/>
          </p:cNvCxnSpPr>
          <p:nvPr/>
        </p:nvCxnSpPr>
        <p:spPr>
          <a:xfrm>
            <a:off x="6120172" y="2708920"/>
            <a:ext cx="216024"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2" idx="3"/>
            <a:endCxn id="21" idx="1"/>
          </p:cNvCxnSpPr>
          <p:nvPr/>
        </p:nvCxnSpPr>
        <p:spPr>
          <a:xfrm flipV="1">
            <a:off x="6660232" y="3176972"/>
            <a:ext cx="792088"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2" idx="3"/>
            <a:endCxn id="43" idx="1"/>
          </p:cNvCxnSpPr>
          <p:nvPr/>
        </p:nvCxnSpPr>
        <p:spPr>
          <a:xfrm flipV="1">
            <a:off x="6444208" y="1952836"/>
            <a:ext cx="1008112"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1" idx="0"/>
            <a:endCxn id="43" idx="2"/>
          </p:cNvCxnSpPr>
          <p:nvPr/>
        </p:nvCxnSpPr>
        <p:spPr>
          <a:xfrm flipH="1" flipV="1">
            <a:off x="7776356" y="2204864"/>
            <a:ext cx="72008"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020272" y="3645024"/>
            <a:ext cx="1800200" cy="1569660"/>
          </a:xfrm>
          <a:prstGeom prst="rect">
            <a:avLst/>
          </a:prstGeom>
          <a:noFill/>
        </p:spPr>
        <p:txBody>
          <a:bodyPr wrap="square" rtlCol="0">
            <a:spAutoFit/>
          </a:bodyPr>
          <a:lstStyle/>
          <a:p>
            <a:pPr algn="ctr"/>
            <a:r>
              <a:rPr lang="en-GB" dirty="0" smtClean="0"/>
              <a:t>Can detect duplicate records (Z1, Z2)</a:t>
            </a:r>
            <a:endParaRPr lang="en-GB" dirty="0"/>
          </a:p>
        </p:txBody>
      </p:sp>
      <p:cxnSp>
        <p:nvCxnSpPr>
          <p:cNvPr id="37" name="Straight Connector 36"/>
          <p:cNvCxnSpPr>
            <a:stCxn id="24" idx="0"/>
            <a:endCxn id="25" idx="1"/>
          </p:cNvCxnSpPr>
          <p:nvPr/>
        </p:nvCxnSpPr>
        <p:spPr>
          <a:xfrm flipV="1">
            <a:off x="1367644" y="3537012"/>
            <a:ext cx="540060"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4" idx="3"/>
            <a:endCxn id="6" idx="1"/>
          </p:cNvCxnSpPr>
          <p:nvPr/>
        </p:nvCxnSpPr>
        <p:spPr>
          <a:xfrm>
            <a:off x="4499992" y="4329100"/>
            <a:ext cx="864096" cy="216024"/>
          </a:xfrm>
          <a:prstGeom prst="line">
            <a:avLst/>
          </a:prstGeom>
          <a:ln w="88900" cmpd="dbl">
            <a:solidFill>
              <a:srgbClr val="00B0F0"/>
            </a:solidFill>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24" idx="1"/>
            <a:endCxn id="36" idx="0"/>
          </p:cNvCxnSpPr>
          <p:nvPr/>
        </p:nvCxnSpPr>
        <p:spPr>
          <a:xfrm flipH="1">
            <a:off x="503548" y="4401108"/>
            <a:ext cx="540060" cy="540060"/>
          </a:xfrm>
          <a:prstGeom prst="line">
            <a:avLst/>
          </a:prstGeom>
          <a:ln w="88900" cmpd="dbl">
            <a:solidFill>
              <a:srgbClr val="00B0F0"/>
            </a:solidFill>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36" idx="2"/>
            <a:endCxn id="20" idx="1"/>
          </p:cNvCxnSpPr>
          <p:nvPr/>
        </p:nvCxnSpPr>
        <p:spPr>
          <a:xfrm>
            <a:off x="503548" y="5445224"/>
            <a:ext cx="684076" cy="396044"/>
          </a:xfrm>
          <a:prstGeom prst="line">
            <a:avLst/>
          </a:prstGeom>
          <a:ln w="88900" cmpd="dbl">
            <a:solidFill>
              <a:srgbClr val="00B0F0"/>
            </a:solidFill>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So do we </a:t>
            </a:r>
            <a:r>
              <a:rPr lang="en-GB" i="1" dirty="0" smtClean="0">
                <a:solidFill>
                  <a:schemeClr val="tx1"/>
                </a:solidFill>
              </a:rPr>
              <a:t>‘link’ </a:t>
            </a:r>
            <a:r>
              <a:rPr lang="en-GB" dirty="0" smtClean="0">
                <a:solidFill>
                  <a:schemeClr val="tx1"/>
                </a:solidFill>
              </a:rPr>
              <a:t>using a GD? …Answer is NO!</a:t>
            </a:r>
            <a:endParaRPr lang="en-GB" dirty="0">
              <a:solidFill>
                <a:schemeClr val="tx1"/>
              </a:solidFill>
            </a:endParaRPr>
          </a:p>
        </p:txBody>
      </p:sp>
      <p:sp>
        <p:nvSpPr>
          <p:cNvPr id="4" name="Flowchart: Data 3"/>
          <p:cNvSpPr/>
          <p:nvPr/>
        </p:nvSpPr>
        <p:spPr>
          <a:xfrm>
            <a:off x="1979712" y="1412776"/>
            <a:ext cx="1872208" cy="576064"/>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Dataset 1</a:t>
            </a:r>
            <a:endParaRPr lang="en-GB" dirty="0">
              <a:solidFill>
                <a:schemeClr val="tx1"/>
              </a:solidFill>
            </a:endParaRPr>
          </a:p>
        </p:txBody>
      </p:sp>
      <p:sp>
        <p:nvSpPr>
          <p:cNvPr id="5" name="Flowchart: Data 4"/>
          <p:cNvSpPr/>
          <p:nvPr/>
        </p:nvSpPr>
        <p:spPr>
          <a:xfrm>
            <a:off x="5868144" y="1412776"/>
            <a:ext cx="1872208" cy="576064"/>
          </a:xfrm>
          <a:prstGeom prst="flowChartInputOutp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Dataset 2</a:t>
            </a:r>
            <a:endParaRPr lang="en-GB" dirty="0">
              <a:solidFill>
                <a:schemeClr val="tx1"/>
              </a:solidFill>
            </a:endParaRPr>
          </a:p>
        </p:txBody>
      </p:sp>
      <p:sp>
        <p:nvSpPr>
          <p:cNvPr id="6" name="Flowchart: Process 5"/>
          <p:cNvSpPr/>
          <p:nvPr/>
        </p:nvSpPr>
        <p:spPr>
          <a:xfrm>
            <a:off x="2555776" y="2420888"/>
            <a:ext cx="4104456" cy="79208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Perform linkage</a:t>
            </a:r>
          </a:p>
          <a:p>
            <a:pPr algn="ctr"/>
            <a:r>
              <a:rPr lang="en-GB" dirty="0" smtClean="0">
                <a:solidFill>
                  <a:schemeClr val="tx1"/>
                </a:solidFill>
              </a:rPr>
              <a:t>(keep results from all pair comparisons)</a:t>
            </a:r>
            <a:endParaRPr lang="en-GB" dirty="0">
              <a:solidFill>
                <a:schemeClr val="tx1"/>
              </a:solidFill>
            </a:endParaRPr>
          </a:p>
        </p:txBody>
      </p:sp>
      <p:cxnSp>
        <p:nvCxnSpPr>
          <p:cNvPr id="7" name="Straight Arrow Connector 6"/>
          <p:cNvCxnSpPr>
            <a:stCxn id="4" idx="4"/>
            <a:endCxn id="6" idx="0"/>
          </p:cNvCxnSpPr>
          <p:nvPr/>
        </p:nvCxnSpPr>
        <p:spPr>
          <a:xfrm>
            <a:off x="2915816" y="1988840"/>
            <a:ext cx="1692188" cy="432048"/>
          </a:xfrm>
          <a:prstGeom prst="straightConnector1">
            <a:avLst/>
          </a:prstGeom>
          <a:ln w="25400">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4"/>
            <a:endCxn id="6" idx="0"/>
          </p:cNvCxnSpPr>
          <p:nvPr/>
        </p:nvCxnSpPr>
        <p:spPr>
          <a:xfrm flipH="1">
            <a:off x="4608004" y="1988840"/>
            <a:ext cx="2196244" cy="432048"/>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sp>
        <p:nvSpPr>
          <p:cNvPr id="9" name="Flowchart: Process 8"/>
          <p:cNvSpPr/>
          <p:nvPr/>
        </p:nvSpPr>
        <p:spPr>
          <a:xfrm>
            <a:off x="3347864" y="3501008"/>
            <a:ext cx="2520280" cy="7200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Import linked data into </a:t>
            </a:r>
            <a:r>
              <a:rPr lang="en-GB" b="1" dirty="0" smtClean="0">
                <a:solidFill>
                  <a:srgbClr val="0000FF"/>
                </a:solidFill>
              </a:rPr>
              <a:t>Neo4j</a:t>
            </a:r>
            <a:r>
              <a:rPr lang="en-GB" dirty="0" smtClean="0">
                <a:solidFill>
                  <a:schemeClr val="tx1"/>
                </a:solidFill>
              </a:rPr>
              <a:t> graph database</a:t>
            </a:r>
            <a:endParaRPr lang="en-GB" dirty="0">
              <a:solidFill>
                <a:schemeClr val="tx1"/>
              </a:solidFill>
            </a:endParaRPr>
          </a:p>
        </p:txBody>
      </p:sp>
      <p:cxnSp>
        <p:nvCxnSpPr>
          <p:cNvPr id="10" name="Straight Arrow Connector 9"/>
          <p:cNvCxnSpPr>
            <a:stCxn id="6" idx="2"/>
            <a:endCxn id="9" idx="0"/>
          </p:cNvCxnSpPr>
          <p:nvPr/>
        </p:nvCxnSpPr>
        <p:spPr>
          <a:xfrm>
            <a:off x="4608004" y="3212976"/>
            <a:ext cx="0" cy="288032"/>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3491880" y="4509120"/>
            <a:ext cx="2232248" cy="360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Analysis of graph</a:t>
            </a:r>
            <a:endParaRPr lang="en-GB" dirty="0">
              <a:solidFill>
                <a:schemeClr val="tx1"/>
              </a:solidFill>
            </a:endParaRPr>
          </a:p>
        </p:txBody>
      </p:sp>
      <p:cxnSp>
        <p:nvCxnSpPr>
          <p:cNvPr id="12" name="Straight Arrow Connector 11"/>
          <p:cNvCxnSpPr>
            <a:stCxn id="9" idx="2"/>
            <a:endCxn id="11" idx="0"/>
          </p:cNvCxnSpPr>
          <p:nvPr/>
        </p:nvCxnSpPr>
        <p:spPr>
          <a:xfrm>
            <a:off x="4608004" y="4221088"/>
            <a:ext cx="0" cy="288032"/>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sp>
        <p:nvSpPr>
          <p:cNvPr id="13" name="Flowchart: Alternate Process 12"/>
          <p:cNvSpPr/>
          <p:nvPr/>
        </p:nvSpPr>
        <p:spPr>
          <a:xfrm>
            <a:off x="1187624" y="5085184"/>
            <a:ext cx="2088232" cy="864096"/>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Automated review of links (graph topology)</a:t>
            </a:r>
            <a:endParaRPr lang="en-GB" dirty="0">
              <a:solidFill>
                <a:schemeClr val="tx1"/>
              </a:solidFill>
            </a:endParaRPr>
          </a:p>
        </p:txBody>
      </p:sp>
      <p:sp>
        <p:nvSpPr>
          <p:cNvPr id="14" name="Flowchart: Alternate Process 13"/>
          <p:cNvSpPr/>
          <p:nvPr/>
        </p:nvSpPr>
        <p:spPr>
          <a:xfrm>
            <a:off x="6084168" y="5157192"/>
            <a:ext cx="2088232" cy="64807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Clerical review of links </a:t>
            </a:r>
            <a:endParaRPr lang="en-GB" dirty="0">
              <a:solidFill>
                <a:schemeClr val="tx1"/>
              </a:solidFill>
            </a:endParaRPr>
          </a:p>
        </p:txBody>
      </p:sp>
      <p:cxnSp>
        <p:nvCxnSpPr>
          <p:cNvPr id="15" name="Straight Arrow Connector 14"/>
          <p:cNvCxnSpPr>
            <a:stCxn id="11" idx="2"/>
            <a:endCxn id="13" idx="3"/>
          </p:cNvCxnSpPr>
          <p:nvPr/>
        </p:nvCxnSpPr>
        <p:spPr>
          <a:xfrm flipH="1">
            <a:off x="3275856" y="4869160"/>
            <a:ext cx="1332148" cy="64807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2"/>
            <a:endCxn id="14" idx="1"/>
          </p:cNvCxnSpPr>
          <p:nvPr/>
        </p:nvCxnSpPr>
        <p:spPr>
          <a:xfrm>
            <a:off x="4608004" y="4869160"/>
            <a:ext cx="1476164" cy="61206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7" name="Shape 76"/>
          <p:cNvCxnSpPr>
            <a:stCxn id="13" idx="0"/>
            <a:endCxn id="9" idx="1"/>
          </p:cNvCxnSpPr>
          <p:nvPr/>
        </p:nvCxnSpPr>
        <p:spPr>
          <a:xfrm rot="5400000" flipH="1" flipV="1">
            <a:off x="2177734" y="3915054"/>
            <a:ext cx="1224136" cy="1116124"/>
          </a:xfrm>
          <a:prstGeom prst="bentConnector2">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8" name="Shape 78"/>
          <p:cNvCxnSpPr>
            <a:stCxn id="14" idx="0"/>
            <a:endCxn id="9" idx="3"/>
          </p:cNvCxnSpPr>
          <p:nvPr/>
        </p:nvCxnSpPr>
        <p:spPr>
          <a:xfrm rot="16200000" flipV="1">
            <a:off x="5850142" y="3879050"/>
            <a:ext cx="1296144" cy="1260140"/>
          </a:xfrm>
          <a:prstGeom prst="bentConnector2">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9" name="Flowchart: Terminator 18"/>
          <p:cNvSpPr/>
          <p:nvPr/>
        </p:nvSpPr>
        <p:spPr>
          <a:xfrm>
            <a:off x="3707904" y="6021288"/>
            <a:ext cx="1800200" cy="6480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dirty="0" smtClean="0">
                <a:solidFill>
                  <a:schemeClr val="tx1"/>
                </a:solidFill>
              </a:rPr>
              <a:t>Cluster extraction</a:t>
            </a:r>
            <a:endParaRPr lang="en-GB" dirty="0">
              <a:solidFill>
                <a:schemeClr val="tx1"/>
              </a:solidFill>
            </a:endParaRPr>
          </a:p>
        </p:txBody>
      </p:sp>
      <p:cxnSp>
        <p:nvCxnSpPr>
          <p:cNvPr id="20" name="Straight Arrow Connector 19"/>
          <p:cNvCxnSpPr>
            <a:stCxn id="11" idx="2"/>
            <a:endCxn id="19" idx="0"/>
          </p:cNvCxnSpPr>
          <p:nvPr/>
        </p:nvCxnSpPr>
        <p:spPr>
          <a:xfrm>
            <a:off x="4608004" y="4869160"/>
            <a:ext cx="0" cy="115212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5" name="Oval 24"/>
          <p:cNvSpPr/>
          <p:nvPr/>
        </p:nvSpPr>
        <p:spPr bwMode="auto">
          <a:xfrm>
            <a:off x="2267744" y="2132856"/>
            <a:ext cx="4752528" cy="2232248"/>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databases (progress)</a:t>
            </a:r>
            <a:endParaRPr lang="en-US" dirty="0"/>
          </a:p>
        </p:txBody>
      </p:sp>
      <p:sp>
        <p:nvSpPr>
          <p:cNvPr id="3" name="Content Placeholder 2"/>
          <p:cNvSpPr>
            <a:spLocks noGrp="1"/>
          </p:cNvSpPr>
          <p:nvPr>
            <p:ph idx="1"/>
          </p:nvPr>
        </p:nvSpPr>
        <p:spPr/>
        <p:txBody>
          <a:bodyPr/>
          <a:lstStyle/>
          <a:p>
            <a:r>
              <a:rPr lang="en-US" dirty="0" smtClean="0"/>
              <a:t>Made good progress (from a standing start)</a:t>
            </a:r>
          </a:p>
          <a:p>
            <a:r>
              <a:rPr lang="en-US" dirty="0" smtClean="0"/>
              <a:t>Learned about technology</a:t>
            </a:r>
          </a:p>
          <a:p>
            <a:r>
              <a:rPr lang="en-US" dirty="0" smtClean="0"/>
              <a:t>Used synthetic data</a:t>
            </a:r>
          </a:p>
          <a:p>
            <a:r>
              <a:rPr lang="en-GB" dirty="0" smtClean="0"/>
              <a:t>Increasing size</a:t>
            </a:r>
          </a:p>
          <a:p>
            <a:pPr lvl="1"/>
            <a:r>
              <a:rPr lang="en-GB" dirty="0" smtClean="0"/>
              <a:t>Up 0.5 million records per source</a:t>
            </a:r>
          </a:p>
          <a:p>
            <a:r>
              <a:rPr lang="en-GB" dirty="0" smtClean="0"/>
              <a:t>Improvement in linkage quality</a:t>
            </a:r>
          </a:p>
          <a:p>
            <a:r>
              <a:rPr lang="en-GB" dirty="0" smtClean="0"/>
              <a:t>Next step is to use real data - lots of it!</a:t>
            </a:r>
          </a:p>
          <a:p>
            <a:pPr lvl="1"/>
            <a:r>
              <a:rPr lang="en-GB" dirty="0" smtClean="0"/>
              <a:t>Larger data sets (whole population)</a:t>
            </a:r>
          </a:p>
          <a:p>
            <a:pPr lvl="1"/>
            <a:r>
              <a:rPr lang="en-GB" dirty="0" smtClean="0"/>
              <a:t>Multiple data sources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Our pilot project</a:t>
            </a:r>
            <a:endParaRPr lang="en-GB" dirty="0">
              <a:solidFill>
                <a:schemeClr val="tx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7" name="Content Placeholder 2"/>
          <p:cNvSpPr>
            <a:spLocks noGrp="1"/>
          </p:cNvSpPr>
          <p:nvPr>
            <p:ph idx="1"/>
          </p:nvPr>
        </p:nvSpPr>
        <p:spPr>
          <a:xfrm>
            <a:off x="467544" y="1196752"/>
            <a:ext cx="8208912" cy="5184576"/>
          </a:xfrm>
        </p:spPr>
        <p:txBody>
          <a:bodyPr/>
          <a:lstStyle/>
          <a:p>
            <a:pPr marL="457200" indent="-457200" algn="just">
              <a:buFont typeface="Wingdings" pitchFamily="2" charset="2"/>
              <a:buChar char="§"/>
            </a:pPr>
            <a:r>
              <a:rPr lang="en-GB" dirty="0" smtClean="0">
                <a:solidFill>
                  <a:schemeClr val="tx1"/>
                </a:solidFill>
              </a:rPr>
              <a:t>Two synthetic datasets are linked and their linkage quality has been assessed given we know their true match status.</a:t>
            </a:r>
          </a:p>
          <a:p>
            <a:pPr marL="457200" indent="-457200" algn="just">
              <a:buFont typeface="Wingdings" pitchFamily="2" charset="2"/>
              <a:buChar char="§"/>
            </a:pPr>
            <a:endParaRPr lang="en-GB" dirty="0" smtClean="0">
              <a:solidFill>
                <a:schemeClr val="tx1"/>
              </a:solidFill>
            </a:endParaRPr>
          </a:p>
          <a:p>
            <a:pPr marL="457200" indent="-457200" algn="just">
              <a:buFont typeface="Wingdings" pitchFamily="2" charset="2"/>
              <a:buChar char="§"/>
            </a:pPr>
            <a:r>
              <a:rPr lang="en-GB" dirty="0" smtClean="0">
                <a:solidFill>
                  <a:schemeClr val="tx1"/>
                </a:solidFill>
              </a:rPr>
              <a:t>Datasets are first imported in a graph database (Neo4j).</a:t>
            </a:r>
          </a:p>
          <a:p>
            <a:pPr marL="457200" indent="-457200" algn="just">
              <a:buFont typeface="Wingdings" pitchFamily="2" charset="2"/>
              <a:buChar char="§"/>
            </a:pPr>
            <a:endParaRPr lang="en-GB" dirty="0" smtClean="0">
              <a:solidFill>
                <a:schemeClr val="tx1"/>
              </a:solidFill>
            </a:endParaRPr>
          </a:p>
          <a:p>
            <a:pPr marL="457200" indent="-457200" algn="just">
              <a:buFont typeface="Wingdings" pitchFamily="2" charset="2"/>
              <a:buChar char="§"/>
            </a:pPr>
            <a:r>
              <a:rPr lang="en-GB" dirty="0" smtClean="0">
                <a:solidFill>
                  <a:schemeClr val="tx1"/>
                </a:solidFill>
              </a:rPr>
              <a:t>The resulting graph is queried with an appropriate query language (CYPHER) and visualised. </a:t>
            </a:r>
          </a:p>
          <a:p>
            <a:pPr marL="457200" indent="-457200" algn="just">
              <a:buFont typeface="+mj-lt"/>
              <a:buAutoNum type="arabicPeriod"/>
            </a:pPr>
            <a:endParaRPr lang="en-GB" sz="2000" dirty="0" smtClean="0">
              <a:solidFill>
                <a:schemeClr val="tx1"/>
              </a:solidFill>
            </a:endParaRPr>
          </a:p>
          <a:p>
            <a:pPr marL="457200" indent="-457200" algn="just">
              <a:buFont typeface="+mj-lt"/>
              <a:buAutoNum type="arabicPeriod"/>
            </a:pPr>
            <a:endParaRPr lang="en-GB" sz="2000" dirty="0" smtClean="0">
              <a:solidFill>
                <a:schemeClr val="tx1"/>
              </a:solidFill>
            </a:endParaRPr>
          </a:p>
          <a:p>
            <a:pPr marL="457200" indent="-457200" algn="just">
              <a:buNone/>
            </a:pPr>
            <a:endParaRPr lang="en-GB" sz="2400" dirty="0" smtClean="0">
              <a:solidFill>
                <a:srgbClr val="FFFF66"/>
              </a:solidFill>
            </a:endParaRPr>
          </a:p>
          <a:p>
            <a:pPr marL="457200" indent="-457200" algn="just">
              <a:buNone/>
            </a:pPr>
            <a:endParaRPr lang="en-GB" sz="2000" dirty="0" smtClean="0">
              <a:solidFill>
                <a:schemeClr val="bg1"/>
              </a:solidFill>
            </a:endParaRPr>
          </a:p>
          <a:p>
            <a:pPr marL="457200" indent="-457200" algn="just">
              <a:buNone/>
            </a:pPr>
            <a:endParaRPr lang="en-GB" sz="2000" dirty="0" smtClean="0">
              <a:solidFill>
                <a:schemeClr val="bg1"/>
              </a:solidFill>
            </a:endParaRPr>
          </a:p>
          <a:p>
            <a:pPr marL="457200" indent="-457200">
              <a:buFont typeface="+mj-lt"/>
              <a:buAutoNum type="arabicPeriod"/>
            </a:pPr>
            <a:endParaRPr lang="en-GB" sz="2400" dirty="0" smtClean="0">
              <a:solidFill>
                <a:schemeClr val="bg1"/>
              </a:solidFill>
            </a:endParaRPr>
          </a:p>
          <a:p>
            <a:pPr marL="457200" indent="-457200">
              <a:buFont typeface="+mj-lt"/>
              <a:buAutoNum type="arabicPeriod"/>
            </a:pPr>
            <a:endParaRPr lang="en-GB" sz="2400" dirty="0" smtClean="0">
              <a:solidFill>
                <a:schemeClr val="bg1"/>
              </a:solidFill>
            </a:endParaRPr>
          </a:p>
          <a:p>
            <a:pPr marL="457200" indent="-457200">
              <a:buNone/>
            </a:pPr>
            <a:endParaRPr lang="en-GB" sz="2400" dirty="0" smtClean="0">
              <a:solidFill>
                <a:schemeClr val="bg1"/>
              </a:solidFill>
            </a:endParaRPr>
          </a:p>
          <a:p>
            <a:pPr marL="457200" indent="-457200">
              <a:buNone/>
            </a:pPr>
            <a:endParaRPr lang="en-GB" sz="2400" dirty="0" smtClean="0">
              <a:solidFill>
                <a:schemeClr val="bg1"/>
              </a:solidFill>
            </a:endParaRPr>
          </a:p>
          <a:p>
            <a:pPr marL="457200" indent="-457200">
              <a:buNone/>
            </a:pPr>
            <a:endParaRPr lang="en-GB" sz="24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Our pilot project</a:t>
            </a:r>
            <a:endParaRPr lang="en-GB" dirty="0"/>
          </a:p>
        </p:txBody>
      </p:sp>
      <p:sp>
        <p:nvSpPr>
          <p:cNvPr id="3" name="Content Placeholder 2"/>
          <p:cNvSpPr>
            <a:spLocks noGrp="1"/>
          </p:cNvSpPr>
          <p:nvPr>
            <p:ph idx="1"/>
          </p:nvPr>
        </p:nvSpPr>
        <p:spPr/>
        <p:txBody>
          <a:bodyPr/>
          <a:lstStyle/>
          <a:p>
            <a:pPr marL="457200" indent="-457200" algn="just">
              <a:buFont typeface="Wingdings" pitchFamily="2" charset="2"/>
              <a:buChar char="§"/>
            </a:pPr>
            <a:r>
              <a:rPr lang="en-GB" dirty="0" smtClean="0">
                <a:solidFill>
                  <a:schemeClr val="tx1"/>
                </a:solidFill>
              </a:rPr>
              <a:t>Graph Metrics (</a:t>
            </a:r>
            <a:r>
              <a:rPr lang="en-GB" dirty="0" err="1" smtClean="0">
                <a:solidFill>
                  <a:schemeClr val="tx1"/>
                </a:solidFill>
              </a:rPr>
              <a:t>eg</a:t>
            </a:r>
            <a:r>
              <a:rPr lang="en-GB" dirty="0" smtClean="0">
                <a:solidFill>
                  <a:schemeClr val="tx1"/>
                </a:solidFill>
              </a:rPr>
              <a:t>. EB, modularity) based on the structure of the graph have been applied to cut one-to-many or many-to-many links in clusters of linked records.</a:t>
            </a:r>
          </a:p>
          <a:p>
            <a:pPr marL="457200" indent="-457200" algn="just">
              <a:buFont typeface="Wingdings" pitchFamily="2" charset="2"/>
              <a:buChar char="§"/>
            </a:pPr>
            <a:endParaRPr lang="en-GB" dirty="0" smtClean="0">
              <a:solidFill>
                <a:schemeClr val="tx1"/>
              </a:solidFill>
            </a:endParaRPr>
          </a:p>
          <a:p>
            <a:pPr marL="457200" indent="-457200" algn="just">
              <a:buFont typeface="Wingdings" pitchFamily="2" charset="2"/>
              <a:buChar char="§"/>
            </a:pPr>
            <a:r>
              <a:rPr lang="en-GB" dirty="0" smtClean="0">
                <a:solidFill>
                  <a:schemeClr val="tx1"/>
                </a:solidFill>
              </a:rPr>
              <a:t>Based on those cuts the linkage quality is re-calculated to see if there was an improvement</a:t>
            </a:r>
          </a:p>
          <a:p>
            <a:pPr marL="457200" indent="-457200" algn="just">
              <a:buFont typeface="Wingdings" pitchFamily="2" charset="2"/>
              <a:buChar char="§"/>
            </a:pPr>
            <a:endParaRPr lang="en-GB" dirty="0" smtClean="0">
              <a:solidFill>
                <a:schemeClr val="tx1"/>
              </a:solidFill>
            </a:endParaRPr>
          </a:p>
          <a:p>
            <a:pPr marL="457200" indent="-457200" algn="just">
              <a:buFont typeface="Wingdings" pitchFamily="2" charset="2"/>
              <a:buChar char="§"/>
            </a:pPr>
            <a:r>
              <a:rPr lang="en-GB" dirty="0" smtClean="0">
                <a:solidFill>
                  <a:schemeClr val="tx1"/>
                </a:solidFill>
              </a:rPr>
              <a:t>Does the linkage quality improve?</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What did we do on the graph domain? </a:t>
            </a:r>
            <a:endParaRPr lang="en-GB" dirty="0"/>
          </a:p>
        </p:txBody>
      </p:sp>
      <p:sp>
        <p:nvSpPr>
          <p:cNvPr id="3" name="Content Placeholder 2"/>
          <p:cNvSpPr>
            <a:spLocks noGrp="1"/>
          </p:cNvSpPr>
          <p:nvPr>
            <p:ph idx="1"/>
          </p:nvPr>
        </p:nvSpPr>
        <p:spPr/>
        <p:txBody>
          <a:bodyPr/>
          <a:lstStyle/>
          <a:p>
            <a:pPr lvl="0">
              <a:buNone/>
            </a:pPr>
            <a:r>
              <a:rPr lang="en-GB" dirty="0" smtClean="0">
                <a:ea typeface="MS PGothic" pitchFamily="34" charset="-128"/>
              </a:rPr>
              <a:t>Based on </a:t>
            </a:r>
            <a:r>
              <a:rPr lang="en-GB" b="1" dirty="0" smtClean="0">
                <a:ea typeface="MS PGothic" pitchFamily="34" charset="-128"/>
              </a:rPr>
              <a:t>similarity score </a:t>
            </a:r>
            <a:r>
              <a:rPr lang="en-GB" dirty="0" smtClean="0">
                <a:ea typeface="MS PGothic" pitchFamily="34" charset="-128"/>
              </a:rPr>
              <a:t>and </a:t>
            </a:r>
            <a:r>
              <a:rPr lang="en-GB" b="1" dirty="0" smtClean="0">
                <a:ea typeface="MS PGothic" pitchFamily="34" charset="-128"/>
              </a:rPr>
              <a:t>graph structure </a:t>
            </a:r>
            <a:r>
              <a:rPr lang="en-GB" dirty="0" smtClean="0">
                <a:ea typeface="MS PGothic" pitchFamily="34" charset="-128"/>
              </a:rPr>
              <a:t>we can use:</a:t>
            </a:r>
          </a:p>
          <a:p>
            <a:r>
              <a:rPr lang="en-GB" b="1" dirty="0" smtClean="0">
                <a:solidFill>
                  <a:schemeClr val="tx1"/>
                </a:solidFill>
              </a:rPr>
              <a:t> Modularity</a:t>
            </a:r>
            <a:r>
              <a:rPr lang="en-GB" dirty="0" smtClean="0">
                <a:solidFill>
                  <a:schemeClr val="tx1"/>
                </a:solidFill>
              </a:rPr>
              <a:t>: We use this graph metric in order to confirm the existence of truly tightly-knit  communities / sub-clusters having few links between them in a cluster</a:t>
            </a:r>
          </a:p>
          <a:p>
            <a:r>
              <a:rPr lang="en-GB" b="1" dirty="0" smtClean="0">
                <a:solidFill>
                  <a:schemeClr val="tx1"/>
                </a:solidFill>
              </a:rPr>
              <a:t>Edge </a:t>
            </a:r>
            <a:r>
              <a:rPr lang="en-GB" b="1" dirty="0" err="1" smtClean="0">
                <a:solidFill>
                  <a:schemeClr val="tx1"/>
                </a:solidFill>
              </a:rPr>
              <a:t>Betweenness</a:t>
            </a:r>
            <a:r>
              <a:rPr lang="en-GB" dirty="0" smtClean="0">
                <a:solidFill>
                  <a:schemeClr val="tx1"/>
                </a:solidFill>
              </a:rPr>
              <a:t>: We use this graph metric in order to pick these edges/links that are connecting the sub-clusters</a:t>
            </a:r>
          </a:p>
          <a:p>
            <a:pPr>
              <a:buNone/>
            </a:pPr>
            <a:r>
              <a:rPr lang="en-GB" dirty="0" smtClean="0">
                <a:solidFill>
                  <a:schemeClr val="tx1"/>
                </a:solidFill>
              </a:rPr>
              <a:t>…to </a:t>
            </a:r>
            <a:r>
              <a:rPr lang="en-GB" b="1" dirty="0" smtClean="0">
                <a:solidFill>
                  <a:schemeClr val="tx1"/>
                </a:solidFill>
              </a:rPr>
              <a:t>remove</a:t>
            </a:r>
            <a:r>
              <a:rPr lang="en-GB" dirty="0" smtClean="0">
                <a:solidFill>
                  <a:schemeClr val="tx1"/>
                </a:solidFill>
              </a:rPr>
              <a:t> links </a:t>
            </a:r>
          </a:p>
          <a:p>
            <a:endParaRPr lang="en-GB" dirty="0" smtClean="0">
              <a:solidFill>
                <a:schemeClr val="tx1"/>
              </a:solidFill>
            </a:endParaRPr>
          </a:p>
          <a:p>
            <a:endParaRPr lang="en-GB" dirty="0" smtClean="0">
              <a:ea typeface="MS PGothic" pitchFamily="34" charset="-128"/>
            </a:endParaRPr>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What did we do on the graph domain? </a:t>
            </a:r>
            <a:endParaRPr lang="en-GB" dirty="0">
              <a:solidFill>
                <a:schemeClr val="tx1"/>
              </a:solidFill>
            </a:endParaRPr>
          </a:p>
        </p:txBody>
      </p:sp>
      <p:sp>
        <p:nvSpPr>
          <p:cNvPr id="3" name="Content Placeholder 2"/>
          <p:cNvSpPr>
            <a:spLocks noGrp="1"/>
          </p:cNvSpPr>
          <p:nvPr>
            <p:ph idx="1"/>
          </p:nvPr>
        </p:nvSpPr>
        <p:spPr>
          <a:xfrm>
            <a:off x="683568" y="1484784"/>
            <a:ext cx="7772400" cy="1728192"/>
          </a:xfrm>
        </p:spPr>
        <p:txBody>
          <a:bodyPr/>
          <a:lstStyle/>
          <a:p>
            <a:r>
              <a:rPr lang="en-GB" dirty="0" smtClean="0">
                <a:solidFill>
                  <a:schemeClr val="tx1"/>
                </a:solidFill>
              </a:rPr>
              <a:t>For all the smaller clusters of one-to-two linked records we applied “rules” to target the clerical review and to set the link status</a:t>
            </a:r>
          </a:p>
          <a:p>
            <a:endParaRPr lang="en-GB" dirty="0" smtClean="0">
              <a:solidFill>
                <a:schemeClr val="tx1"/>
              </a:solidFill>
            </a:endParaRPr>
          </a:p>
          <a:p>
            <a:pPr>
              <a:buNone/>
            </a:pPr>
            <a:r>
              <a:rPr lang="en-GB" sz="2400" dirty="0" smtClean="0">
                <a:solidFill>
                  <a:schemeClr val="tx1"/>
                </a:solidFill>
              </a:rPr>
              <a:t>E.g. Only if the difference in the match scores is greater than 0.2, consider the higher score as a link. </a:t>
            </a:r>
            <a:endParaRPr lang="en-GB" sz="2400" dirty="0">
              <a:solidFill>
                <a:schemeClr val="tx1"/>
              </a:solidFill>
            </a:endParaRPr>
          </a:p>
        </p:txBody>
      </p:sp>
      <p:sp>
        <p:nvSpPr>
          <p:cNvPr id="4" name="Flowchart: Alternate Process 3"/>
          <p:cNvSpPr/>
          <p:nvPr/>
        </p:nvSpPr>
        <p:spPr>
          <a:xfrm>
            <a:off x="2555776" y="5949280"/>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b2</a:t>
            </a:r>
            <a:endParaRPr lang="en-GB" sz="2400" dirty="0"/>
          </a:p>
        </p:txBody>
      </p:sp>
      <p:sp>
        <p:nvSpPr>
          <p:cNvPr id="5" name="Flowchart: Alternate Process 4"/>
          <p:cNvSpPr/>
          <p:nvPr/>
        </p:nvSpPr>
        <p:spPr>
          <a:xfrm>
            <a:off x="467544" y="4797152"/>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a1</a:t>
            </a:r>
            <a:endParaRPr lang="en-GB" sz="2400" dirty="0"/>
          </a:p>
        </p:txBody>
      </p:sp>
      <p:cxnSp>
        <p:nvCxnSpPr>
          <p:cNvPr id="6" name="Straight Connector 5"/>
          <p:cNvCxnSpPr>
            <a:stCxn id="5" idx="3"/>
            <a:endCxn id="4" idx="1"/>
          </p:cNvCxnSpPr>
          <p:nvPr/>
        </p:nvCxnSpPr>
        <p:spPr>
          <a:xfrm>
            <a:off x="1115616" y="5049180"/>
            <a:ext cx="1440160" cy="1152128"/>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7" name="Flowchart: Alternate Process 6"/>
          <p:cNvSpPr/>
          <p:nvPr/>
        </p:nvSpPr>
        <p:spPr>
          <a:xfrm>
            <a:off x="2771800" y="4653136"/>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b1</a:t>
            </a:r>
            <a:endParaRPr lang="en-GB" sz="2400" dirty="0"/>
          </a:p>
        </p:txBody>
      </p:sp>
      <p:cxnSp>
        <p:nvCxnSpPr>
          <p:cNvPr id="8" name="Straight Connector 7"/>
          <p:cNvCxnSpPr>
            <a:stCxn id="5" idx="3"/>
            <a:endCxn id="7" idx="1"/>
          </p:cNvCxnSpPr>
          <p:nvPr/>
        </p:nvCxnSpPr>
        <p:spPr>
          <a:xfrm flipV="1">
            <a:off x="1115616" y="4905164"/>
            <a:ext cx="1656184" cy="144016"/>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43608" y="5661248"/>
            <a:ext cx="1080120" cy="461665"/>
          </a:xfrm>
          <a:prstGeom prst="rect">
            <a:avLst/>
          </a:prstGeom>
          <a:noFill/>
        </p:spPr>
        <p:txBody>
          <a:bodyPr wrap="square" rtlCol="0">
            <a:spAutoFit/>
          </a:bodyPr>
          <a:lstStyle/>
          <a:p>
            <a:r>
              <a:rPr lang="en-GB" sz="2400" dirty="0" smtClean="0"/>
              <a:t>0.55 </a:t>
            </a:r>
            <a:r>
              <a:rPr lang="en-GB" sz="2400" dirty="0" smtClean="0">
                <a:sym typeface="Wingdings"/>
              </a:rPr>
              <a:t></a:t>
            </a:r>
            <a:endParaRPr lang="en-GB" sz="2400" dirty="0"/>
          </a:p>
        </p:txBody>
      </p:sp>
      <p:sp>
        <p:nvSpPr>
          <p:cNvPr id="10" name="TextBox 9"/>
          <p:cNvSpPr txBox="1"/>
          <p:nvPr/>
        </p:nvSpPr>
        <p:spPr>
          <a:xfrm rot="21286434">
            <a:off x="1329579" y="4519073"/>
            <a:ext cx="1082636" cy="461665"/>
          </a:xfrm>
          <a:prstGeom prst="rect">
            <a:avLst/>
          </a:prstGeom>
          <a:noFill/>
        </p:spPr>
        <p:txBody>
          <a:bodyPr wrap="square" rtlCol="0">
            <a:spAutoFit/>
          </a:bodyPr>
          <a:lstStyle/>
          <a:p>
            <a:r>
              <a:rPr lang="en-GB" sz="2400" dirty="0" smtClean="0"/>
              <a:t>0.8 </a:t>
            </a:r>
            <a:r>
              <a:rPr lang="en-GB" sz="2400" dirty="0" smtClean="0">
                <a:sym typeface="Wingdings"/>
              </a:rPr>
              <a:t></a:t>
            </a:r>
            <a:r>
              <a:rPr lang="en-GB" sz="2400" dirty="0" smtClean="0"/>
              <a:t> </a:t>
            </a:r>
            <a:endParaRPr lang="en-GB" sz="2400" dirty="0"/>
          </a:p>
        </p:txBody>
      </p:sp>
      <p:sp>
        <p:nvSpPr>
          <p:cNvPr id="26" name="Flowchart: Alternate Process 25"/>
          <p:cNvSpPr/>
          <p:nvPr/>
        </p:nvSpPr>
        <p:spPr>
          <a:xfrm>
            <a:off x="6660232" y="6093296"/>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b2</a:t>
            </a:r>
            <a:endParaRPr lang="en-GB" sz="2400" dirty="0"/>
          </a:p>
        </p:txBody>
      </p:sp>
      <p:sp>
        <p:nvSpPr>
          <p:cNvPr id="27" name="Flowchart: Alternate Process 26"/>
          <p:cNvSpPr/>
          <p:nvPr/>
        </p:nvSpPr>
        <p:spPr>
          <a:xfrm>
            <a:off x="4572000" y="4941168"/>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a1</a:t>
            </a:r>
            <a:endParaRPr lang="en-GB" sz="2400" dirty="0"/>
          </a:p>
        </p:txBody>
      </p:sp>
      <p:cxnSp>
        <p:nvCxnSpPr>
          <p:cNvPr id="28" name="Straight Connector 27"/>
          <p:cNvCxnSpPr>
            <a:stCxn id="27" idx="3"/>
            <a:endCxn id="26" idx="1"/>
          </p:cNvCxnSpPr>
          <p:nvPr/>
        </p:nvCxnSpPr>
        <p:spPr>
          <a:xfrm>
            <a:off x="5220072" y="5193196"/>
            <a:ext cx="1440160" cy="1152128"/>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29" name="Flowchart: Alternate Process 28"/>
          <p:cNvSpPr/>
          <p:nvPr/>
        </p:nvSpPr>
        <p:spPr>
          <a:xfrm>
            <a:off x="6876256" y="4797152"/>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b1</a:t>
            </a:r>
            <a:endParaRPr lang="en-GB" sz="2400" dirty="0"/>
          </a:p>
        </p:txBody>
      </p:sp>
      <p:cxnSp>
        <p:nvCxnSpPr>
          <p:cNvPr id="30" name="Straight Connector 29"/>
          <p:cNvCxnSpPr>
            <a:stCxn id="27" idx="3"/>
            <a:endCxn id="29" idx="1"/>
          </p:cNvCxnSpPr>
          <p:nvPr/>
        </p:nvCxnSpPr>
        <p:spPr>
          <a:xfrm flipV="1">
            <a:off x="5220072" y="5049180"/>
            <a:ext cx="1656184" cy="144016"/>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932040" y="5805264"/>
            <a:ext cx="1440160" cy="461665"/>
          </a:xfrm>
          <a:prstGeom prst="rect">
            <a:avLst/>
          </a:prstGeom>
          <a:noFill/>
        </p:spPr>
        <p:txBody>
          <a:bodyPr wrap="square" rtlCol="0">
            <a:spAutoFit/>
          </a:bodyPr>
          <a:lstStyle/>
          <a:p>
            <a:r>
              <a:rPr lang="en-GB" sz="2400" dirty="0" smtClean="0"/>
              <a:t>0.52 </a:t>
            </a:r>
            <a:r>
              <a:rPr lang="en-GB" sz="2400" dirty="0" smtClean="0">
                <a:sym typeface="Wingdings"/>
              </a:rPr>
              <a:t></a:t>
            </a:r>
            <a:r>
              <a:rPr lang="en-GB" sz="2400" dirty="0" smtClean="0"/>
              <a:t>  </a:t>
            </a:r>
            <a:endParaRPr lang="en-GB" sz="2400" dirty="0"/>
          </a:p>
        </p:txBody>
      </p:sp>
      <p:sp>
        <p:nvSpPr>
          <p:cNvPr id="32" name="TextBox 31"/>
          <p:cNvSpPr txBox="1"/>
          <p:nvPr/>
        </p:nvSpPr>
        <p:spPr>
          <a:xfrm>
            <a:off x="5580112" y="4581128"/>
            <a:ext cx="1368152" cy="461665"/>
          </a:xfrm>
          <a:prstGeom prst="rect">
            <a:avLst/>
          </a:prstGeom>
          <a:noFill/>
        </p:spPr>
        <p:txBody>
          <a:bodyPr wrap="square" rtlCol="0">
            <a:spAutoFit/>
          </a:bodyPr>
          <a:lstStyle/>
          <a:p>
            <a:r>
              <a:rPr lang="en-GB" sz="2400" dirty="0" smtClean="0"/>
              <a:t>0.59 </a:t>
            </a:r>
            <a:r>
              <a:rPr lang="en-GB" sz="2400" dirty="0" smtClean="0">
                <a:sym typeface="Wingdings"/>
              </a:rPr>
              <a:t></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44352"/>
          </a:xfrm>
        </p:spPr>
        <p:txBody>
          <a:bodyPr/>
          <a:lstStyle/>
          <a:p>
            <a:r>
              <a:rPr lang="en-GB" dirty="0" smtClean="0">
                <a:solidFill>
                  <a:schemeClr val="tx1"/>
                </a:solidFill>
              </a:rPr>
              <a:t>What can we do on the graph domain? </a:t>
            </a:r>
            <a:endParaRPr lang="en-GB" dirty="0">
              <a:solidFill>
                <a:schemeClr val="tx1"/>
              </a:solidFill>
            </a:endParaRPr>
          </a:p>
        </p:txBody>
      </p:sp>
      <p:sp>
        <p:nvSpPr>
          <p:cNvPr id="4" name="Oval 3"/>
          <p:cNvSpPr/>
          <p:nvPr/>
        </p:nvSpPr>
        <p:spPr bwMode="auto">
          <a:xfrm>
            <a:off x="1259632" y="12687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8" name="Oval 7"/>
          <p:cNvSpPr/>
          <p:nvPr/>
        </p:nvSpPr>
        <p:spPr bwMode="auto">
          <a:xfrm>
            <a:off x="251520" y="30689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9" name="Oval 8"/>
          <p:cNvSpPr/>
          <p:nvPr/>
        </p:nvSpPr>
        <p:spPr bwMode="auto">
          <a:xfrm>
            <a:off x="1691680" y="285293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0" name="Oval 9"/>
          <p:cNvSpPr/>
          <p:nvPr/>
        </p:nvSpPr>
        <p:spPr bwMode="auto">
          <a:xfrm>
            <a:off x="1979712" y="4437112"/>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1" name="Oval 10"/>
          <p:cNvSpPr/>
          <p:nvPr/>
        </p:nvSpPr>
        <p:spPr bwMode="auto">
          <a:xfrm>
            <a:off x="2339752" y="134076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2" name="Oval 11"/>
          <p:cNvSpPr/>
          <p:nvPr/>
        </p:nvSpPr>
        <p:spPr bwMode="auto">
          <a:xfrm>
            <a:off x="4716016" y="1484784"/>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 name="Oval 13"/>
          <p:cNvSpPr/>
          <p:nvPr/>
        </p:nvSpPr>
        <p:spPr bwMode="auto">
          <a:xfrm>
            <a:off x="4427984" y="213285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5" name="Oval 14"/>
          <p:cNvSpPr/>
          <p:nvPr/>
        </p:nvSpPr>
        <p:spPr bwMode="auto">
          <a:xfrm>
            <a:off x="7380312" y="1988840"/>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6" name="Oval 15"/>
          <p:cNvSpPr/>
          <p:nvPr/>
        </p:nvSpPr>
        <p:spPr bwMode="auto">
          <a:xfrm>
            <a:off x="467544" y="458112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7" name="Oval 16"/>
          <p:cNvSpPr/>
          <p:nvPr/>
        </p:nvSpPr>
        <p:spPr bwMode="auto">
          <a:xfrm>
            <a:off x="3851920" y="321297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Oval 19"/>
          <p:cNvSpPr/>
          <p:nvPr/>
        </p:nvSpPr>
        <p:spPr bwMode="auto">
          <a:xfrm>
            <a:off x="7308304" y="2996952"/>
            <a:ext cx="792088"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1" name="Oval 20"/>
          <p:cNvSpPr/>
          <p:nvPr/>
        </p:nvSpPr>
        <p:spPr bwMode="auto">
          <a:xfrm>
            <a:off x="6228184" y="4221088"/>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2" name="Rounded Rectangle 21"/>
          <p:cNvSpPr/>
          <p:nvPr/>
        </p:nvSpPr>
        <p:spPr bwMode="auto">
          <a:xfrm>
            <a:off x="539552" y="213285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3" name="Rounded Rectangle 22"/>
          <p:cNvSpPr/>
          <p:nvPr/>
        </p:nvSpPr>
        <p:spPr bwMode="auto">
          <a:xfrm>
            <a:off x="2123728" y="220486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4" name="Rounded Rectangle 23"/>
          <p:cNvSpPr/>
          <p:nvPr/>
        </p:nvSpPr>
        <p:spPr bwMode="auto">
          <a:xfrm>
            <a:off x="1259632" y="3789040"/>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 name="Rounded Rectangle 24"/>
          <p:cNvSpPr/>
          <p:nvPr/>
        </p:nvSpPr>
        <p:spPr bwMode="auto">
          <a:xfrm>
            <a:off x="1547664" y="501317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 name="Rounded Rectangle 25"/>
          <p:cNvSpPr/>
          <p:nvPr/>
        </p:nvSpPr>
        <p:spPr bwMode="auto">
          <a:xfrm>
            <a:off x="3707904" y="177281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7" name="Rounded Rectangle 26"/>
          <p:cNvSpPr/>
          <p:nvPr/>
        </p:nvSpPr>
        <p:spPr bwMode="auto">
          <a:xfrm>
            <a:off x="5724128" y="2060848"/>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 name="Rounded Rectangle 27"/>
          <p:cNvSpPr/>
          <p:nvPr/>
        </p:nvSpPr>
        <p:spPr bwMode="auto">
          <a:xfrm>
            <a:off x="6660232" y="249289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9" name="Rounded Rectangle 28"/>
          <p:cNvSpPr/>
          <p:nvPr/>
        </p:nvSpPr>
        <p:spPr bwMode="auto">
          <a:xfrm>
            <a:off x="5292080" y="364502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0" name="Rounded Rectangle 29"/>
          <p:cNvSpPr/>
          <p:nvPr/>
        </p:nvSpPr>
        <p:spPr bwMode="auto">
          <a:xfrm>
            <a:off x="8316416" y="2564904"/>
            <a:ext cx="576064"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1" name="Rounded Rectangle 30"/>
          <p:cNvSpPr/>
          <p:nvPr/>
        </p:nvSpPr>
        <p:spPr bwMode="auto">
          <a:xfrm>
            <a:off x="8244408" y="39330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2" name="Rounded Rectangle 31"/>
          <p:cNvSpPr/>
          <p:nvPr/>
        </p:nvSpPr>
        <p:spPr bwMode="auto">
          <a:xfrm>
            <a:off x="6372200" y="321297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34" name="Straight Connector 33"/>
          <p:cNvCxnSpPr>
            <a:stCxn id="4" idx="4"/>
            <a:endCxn id="22" idx="0"/>
          </p:cNvCxnSpPr>
          <p:nvPr/>
        </p:nvCxnSpPr>
        <p:spPr bwMode="auto">
          <a:xfrm flipH="1">
            <a:off x="791580" y="1556792"/>
            <a:ext cx="79208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5" name="Straight Connector 34"/>
          <p:cNvCxnSpPr>
            <a:stCxn id="4" idx="4"/>
            <a:endCxn id="23" idx="0"/>
          </p:cNvCxnSpPr>
          <p:nvPr/>
        </p:nvCxnSpPr>
        <p:spPr bwMode="auto">
          <a:xfrm>
            <a:off x="1583668" y="1556792"/>
            <a:ext cx="792088"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6" name="Straight Connector 35"/>
          <p:cNvCxnSpPr>
            <a:stCxn id="22" idx="2"/>
            <a:endCxn id="8" idx="0"/>
          </p:cNvCxnSpPr>
          <p:nvPr/>
        </p:nvCxnSpPr>
        <p:spPr bwMode="auto">
          <a:xfrm flipH="1">
            <a:off x="575556" y="2492896"/>
            <a:ext cx="216024"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7" name="Straight Connector 36"/>
          <p:cNvCxnSpPr>
            <a:stCxn id="23" idx="2"/>
            <a:endCxn id="9" idx="0"/>
          </p:cNvCxnSpPr>
          <p:nvPr/>
        </p:nvCxnSpPr>
        <p:spPr bwMode="auto">
          <a:xfrm flipH="1">
            <a:off x="2007332" y="2564904"/>
            <a:ext cx="36842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8" name="Straight Connector 37"/>
          <p:cNvCxnSpPr>
            <a:stCxn id="4" idx="4"/>
            <a:endCxn id="24" idx="0"/>
          </p:cNvCxnSpPr>
          <p:nvPr/>
        </p:nvCxnSpPr>
        <p:spPr bwMode="auto">
          <a:xfrm flipH="1">
            <a:off x="1511660" y="1556792"/>
            <a:ext cx="72008" cy="22322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5" name="Straight Connector 44"/>
          <p:cNvCxnSpPr>
            <a:stCxn id="8" idx="4"/>
            <a:endCxn id="24" idx="0"/>
          </p:cNvCxnSpPr>
          <p:nvPr/>
        </p:nvCxnSpPr>
        <p:spPr bwMode="auto">
          <a:xfrm>
            <a:off x="575556" y="3356992"/>
            <a:ext cx="93610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6" name="Straight Connector 45"/>
          <p:cNvCxnSpPr>
            <a:stCxn id="24" idx="2"/>
            <a:endCxn id="16" idx="0"/>
          </p:cNvCxnSpPr>
          <p:nvPr/>
        </p:nvCxnSpPr>
        <p:spPr bwMode="auto">
          <a:xfrm flipH="1">
            <a:off x="783196" y="4149080"/>
            <a:ext cx="72846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7" name="Straight Connector 46"/>
          <p:cNvCxnSpPr>
            <a:stCxn id="10" idx="0"/>
            <a:endCxn id="24" idx="2"/>
          </p:cNvCxnSpPr>
          <p:nvPr/>
        </p:nvCxnSpPr>
        <p:spPr bwMode="auto">
          <a:xfrm flipH="1" flipV="1">
            <a:off x="1511660" y="4149080"/>
            <a:ext cx="78370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9" name="Straight Connector 48"/>
          <p:cNvCxnSpPr>
            <a:stCxn id="27" idx="1"/>
            <a:endCxn id="14" idx="6"/>
          </p:cNvCxnSpPr>
          <p:nvPr/>
        </p:nvCxnSpPr>
        <p:spPr bwMode="auto">
          <a:xfrm flipH="1">
            <a:off x="5059288" y="2240868"/>
            <a:ext cx="664840" cy="360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0" name="Straight Connector 49"/>
          <p:cNvCxnSpPr>
            <a:stCxn id="12" idx="4"/>
            <a:endCxn id="29" idx="0"/>
          </p:cNvCxnSpPr>
          <p:nvPr/>
        </p:nvCxnSpPr>
        <p:spPr bwMode="auto">
          <a:xfrm>
            <a:off x="5031668" y="1772816"/>
            <a:ext cx="512440"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1" name="Straight Connector 50"/>
          <p:cNvCxnSpPr>
            <a:stCxn id="16" idx="4"/>
            <a:endCxn id="25" idx="0"/>
          </p:cNvCxnSpPr>
          <p:nvPr/>
        </p:nvCxnSpPr>
        <p:spPr bwMode="auto">
          <a:xfrm>
            <a:off x="783196" y="4869160"/>
            <a:ext cx="1016496"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2" name="Straight Connector 51"/>
          <p:cNvCxnSpPr>
            <a:stCxn id="23" idx="2"/>
            <a:endCxn id="10" idx="0"/>
          </p:cNvCxnSpPr>
          <p:nvPr/>
        </p:nvCxnSpPr>
        <p:spPr bwMode="auto">
          <a:xfrm flipH="1">
            <a:off x="2295364" y="2564904"/>
            <a:ext cx="80392"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3" name="Straight Connector 52"/>
          <p:cNvCxnSpPr>
            <a:stCxn id="12" idx="5"/>
            <a:endCxn id="27" idx="1"/>
          </p:cNvCxnSpPr>
          <p:nvPr/>
        </p:nvCxnSpPr>
        <p:spPr bwMode="auto">
          <a:xfrm>
            <a:off x="5254868" y="1730635"/>
            <a:ext cx="469260" cy="51023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4" name="Straight Connector 53"/>
          <p:cNvCxnSpPr>
            <a:stCxn id="9" idx="4"/>
            <a:endCxn id="25" idx="0"/>
          </p:cNvCxnSpPr>
          <p:nvPr/>
        </p:nvCxnSpPr>
        <p:spPr bwMode="auto">
          <a:xfrm flipH="1">
            <a:off x="1799692" y="3140968"/>
            <a:ext cx="207640"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5" name="Straight Connector 54"/>
          <p:cNvCxnSpPr>
            <a:stCxn id="26" idx="3"/>
            <a:endCxn id="14" idx="2"/>
          </p:cNvCxnSpPr>
          <p:nvPr/>
        </p:nvCxnSpPr>
        <p:spPr bwMode="auto">
          <a:xfrm>
            <a:off x="4211960" y="1952836"/>
            <a:ext cx="216024"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6" name="Straight Connector 55"/>
          <p:cNvCxnSpPr>
            <a:stCxn id="10" idx="4"/>
            <a:endCxn id="25" idx="0"/>
          </p:cNvCxnSpPr>
          <p:nvPr/>
        </p:nvCxnSpPr>
        <p:spPr bwMode="auto">
          <a:xfrm flipH="1">
            <a:off x="1799692" y="4725144"/>
            <a:ext cx="495672"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8" name="Straight Connector 97"/>
          <p:cNvCxnSpPr>
            <a:stCxn id="8" idx="4"/>
            <a:endCxn id="25" idx="0"/>
          </p:cNvCxnSpPr>
          <p:nvPr/>
        </p:nvCxnSpPr>
        <p:spPr bwMode="auto">
          <a:xfrm>
            <a:off x="575556" y="3356992"/>
            <a:ext cx="1224136" cy="165618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9" name="Straight Connector 98"/>
          <p:cNvCxnSpPr>
            <a:stCxn id="23" idx="0"/>
            <a:endCxn id="11" idx="4"/>
          </p:cNvCxnSpPr>
          <p:nvPr/>
        </p:nvCxnSpPr>
        <p:spPr bwMode="auto">
          <a:xfrm flipV="1">
            <a:off x="2375756" y="1628800"/>
            <a:ext cx="27964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0" name="Straight Connector 99"/>
          <p:cNvCxnSpPr>
            <a:stCxn id="27" idx="2"/>
            <a:endCxn id="17" idx="0"/>
          </p:cNvCxnSpPr>
          <p:nvPr/>
        </p:nvCxnSpPr>
        <p:spPr bwMode="auto">
          <a:xfrm flipH="1">
            <a:off x="4167572" y="2420888"/>
            <a:ext cx="1808584" cy="79208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1" name="Straight Connector 100"/>
          <p:cNvCxnSpPr>
            <a:stCxn id="17" idx="6"/>
            <a:endCxn id="29" idx="1"/>
          </p:cNvCxnSpPr>
          <p:nvPr/>
        </p:nvCxnSpPr>
        <p:spPr bwMode="auto">
          <a:xfrm>
            <a:off x="4483224" y="3356992"/>
            <a:ext cx="808856" cy="46805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2" name="Straight Connector 101"/>
          <p:cNvCxnSpPr>
            <a:stCxn id="9" idx="4"/>
            <a:endCxn id="24" idx="0"/>
          </p:cNvCxnSpPr>
          <p:nvPr/>
        </p:nvCxnSpPr>
        <p:spPr bwMode="auto">
          <a:xfrm flipH="1">
            <a:off x="1511660" y="3140968"/>
            <a:ext cx="495672"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3" name="Straight Connector 102"/>
          <p:cNvCxnSpPr>
            <a:stCxn id="15" idx="4"/>
            <a:endCxn id="28" idx="3"/>
          </p:cNvCxnSpPr>
          <p:nvPr/>
        </p:nvCxnSpPr>
        <p:spPr bwMode="auto">
          <a:xfrm flipH="1">
            <a:off x="7164288" y="2348880"/>
            <a:ext cx="648072"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4" name="Straight Connector 103"/>
          <p:cNvCxnSpPr>
            <a:stCxn id="30" idx="1"/>
            <a:endCxn id="15" idx="4"/>
          </p:cNvCxnSpPr>
          <p:nvPr/>
        </p:nvCxnSpPr>
        <p:spPr bwMode="auto">
          <a:xfrm flipH="1" flipV="1">
            <a:off x="7812360" y="2348880"/>
            <a:ext cx="504056" cy="39604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5" name="Straight Connector 104"/>
          <p:cNvCxnSpPr>
            <a:stCxn id="30" idx="1"/>
            <a:endCxn id="20" idx="0"/>
          </p:cNvCxnSpPr>
          <p:nvPr/>
        </p:nvCxnSpPr>
        <p:spPr bwMode="auto">
          <a:xfrm flipH="1">
            <a:off x="7704348" y="2744924"/>
            <a:ext cx="612068" cy="25202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6" name="Straight Connector 105"/>
          <p:cNvCxnSpPr>
            <a:stCxn id="20" idx="0"/>
            <a:endCxn id="28" idx="3"/>
          </p:cNvCxnSpPr>
          <p:nvPr/>
        </p:nvCxnSpPr>
        <p:spPr bwMode="auto">
          <a:xfrm flipH="1" flipV="1">
            <a:off x="7164288" y="2672916"/>
            <a:ext cx="540060"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7" name="Straight Connector 106"/>
          <p:cNvCxnSpPr>
            <a:stCxn id="21" idx="0"/>
            <a:endCxn id="31" idx="1"/>
          </p:cNvCxnSpPr>
          <p:nvPr/>
        </p:nvCxnSpPr>
        <p:spPr bwMode="auto">
          <a:xfrm flipV="1">
            <a:off x="6660232" y="4113076"/>
            <a:ext cx="1584176" cy="10801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8" name="Straight Connector 107"/>
          <p:cNvCxnSpPr>
            <a:stCxn id="20" idx="2"/>
            <a:endCxn id="32" idx="3"/>
          </p:cNvCxnSpPr>
          <p:nvPr/>
        </p:nvCxnSpPr>
        <p:spPr bwMode="auto">
          <a:xfrm flipH="1">
            <a:off x="7020272" y="3176972"/>
            <a:ext cx="288032" cy="21602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3" name="Straight Connector 162"/>
          <p:cNvCxnSpPr>
            <a:stCxn id="21" idx="2"/>
            <a:endCxn id="29" idx="2"/>
          </p:cNvCxnSpPr>
          <p:nvPr/>
        </p:nvCxnSpPr>
        <p:spPr bwMode="auto">
          <a:xfrm flipH="1" flipV="1">
            <a:off x="5544108" y="4005064"/>
            <a:ext cx="684076" cy="396044"/>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164" name="Straight Connector 163"/>
          <p:cNvCxnSpPr>
            <a:stCxn id="14" idx="4"/>
            <a:endCxn id="29" idx="0"/>
          </p:cNvCxnSpPr>
          <p:nvPr/>
        </p:nvCxnSpPr>
        <p:spPr bwMode="auto">
          <a:xfrm>
            <a:off x="4743636" y="2420888"/>
            <a:ext cx="800472" cy="12241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5" name="Straight Connector 164"/>
          <p:cNvCxnSpPr>
            <a:stCxn id="15" idx="4"/>
            <a:endCxn id="31" idx="0"/>
          </p:cNvCxnSpPr>
          <p:nvPr/>
        </p:nvCxnSpPr>
        <p:spPr bwMode="auto">
          <a:xfrm>
            <a:off x="7812360" y="2348880"/>
            <a:ext cx="75608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6" name="Straight Connector 165"/>
          <p:cNvCxnSpPr>
            <a:stCxn id="26" idx="2"/>
            <a:endCxn id="17" idx="0"/>
          </p:cNvCxnSpPr>
          <p:nvPr/>
        </p:nvCxnSpPr>
        <p:spPr bwMode="auto">
          <a:xfrm>
            <a:off x="3959932" y="2132856"/>
            <a:ext cx="207640" cy="10801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7" name="Straight Connector 166"/>
          <p:cNvCxnSpPr>
            <a:stCxn id="21" idx="0"/>
            <a:endCxn id="32" idx="2"/>
          </p:cNvCxnSpPr>
          <p:nvPr/>
        </p:nvCxnSpPr>
        <p:spPr bwMode="auto">
          <a:xfrm flipV="1">
            <a:off x="6660232" y="3573016"/>
            <a:ext cx="36004"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8" name="Straight Connector 167"/>
          <p:cNvCxnSpPr>
            <a:stCxn id="20" idx="4"/>
            <a:endCxn id="31" idx="0"/>
          </p:cNvCxnSpPr>
          <p:nvPr/>
        </p:nvCxnSpPr>
        <p:spPr bwMode="auto">
          <a:xfrm>
            <a:off x="7704348" y="3356992"/>
            <a:ext cx="864096"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20" name="Straight Connector 219"/>
          <p:cNvCxnSpPr>
            <a:stCxn id="10" idx="0"/>
            <a:endCxn id="26" idx="2"/>
          </p:cNvCxnSpPr>
          <p:nvPr/>
        </p:nvCxnSpPr>
        <p:spPr bwMode="auto">
          <a:xfrm flipV="1">
            <a:off x="2295364" y="2132856"/>
            <a:ext cx="1664568" cy="2304256"/>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sp>
        <p:nvSpPr>
          <p:cNvPr id="250" name="Rounded Rectangle 249"/>
          <p:cNvSpPr/>
          <p:nvPr/>
        </p:nvSpPr>
        <p:spPr bwMode="auto">
          <a:xfrm>
            <a:off x="2771800" y="5517232"/>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1" name="Rounded Rectangle 250"/>
          <p:cNvSpPr/>
          <p:nvPr/>
        </p:nvSpPr>
        <p:spPr bwMode="auto">
          <a:xfrm>
            <a:off x="2843808" y="6237312"/>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64" name="Straight Connector 263"/>
          <p:cNvCxnSpPr>
            <a:stCxn id="21" idx="0"/>
            <a:endCxn id="30" idx="2"/>
          </p:cNvCxnSpPr>
          <p:nvPr/>
        </p:nvCxnSpPr>
        <p:spPr bwMode="auto">
          <a:xfrm flipV="1">
            <a:off x="6660232" y="2924944"/>
            <a:ext cx="1944216" cy="1296144"/>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67" name="Oval 266"/>
          <p:cNvSpPr/>
          <p:nvPr/>
        </p:nvSpPr>
        <p:spPr bwMode="auto">
          <a:xfrm>
            <a:off x="6876256" y="623731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8" name="Oval 267"/>
          <p:cNvSpPr/>
          <p:nvPr/>
        </p:nvSpPr>
        <p:spPr bwMode="auto">
          <a:xfrm>
            <a:off x="6300192" y="551723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9" name="Oval 268"/>
          <p:cNvSpPr/>
          <p:nvPr/>
        </p:nvSpPr>
        <p:spPr bwMode="auto">
          <a:xfrm>
            <a:off x="3923928" y="6021288"/>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70" name="Straight Connector 269"/>
          <p:cNvCxnSpPr>
            <a:stCxn id="279" idx="3"/>
            <a:endCxn id="268" idx="3"/>
          </p:cNvCxnSpPr>
          <p:nvPr/>
        </p:nvCxnSpPr>
        <p:spPr bwMode="auto">
          <a:xfrm flipV="1">
            <a:off x="6228184" y="5824545"/>
            <a:ext cx="198552"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2" name="Straight Connector 271"/>
          <p:cNvCxnSpPr>
            <a:stCxn id="251" idx="3"/>
            <a:endCxn id="269" idx="2"/>
          </p:cNvCxnSpPr>
          <p:nvPr/>
        </p:nvCxnSpPr>
        <p:spPr bwMode="auto">
          <a:xfrm flipV="1">
            <a:off x="3491880" y="6201308"/>
            <a:ext cx="432048" cy="21602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3" name="Straight Connector 272"/>
          <p:cNvCxnSpPr>
            <a:stCxn id="250" idx="3"/>
            <a:endCxn id="269" idx="2"/>
          </p:cNvCxnSpPr>
          <p:nvPr/>
        </p:nvCxnSpPr>
        <p:spPr bwMode="auto">
          <a:xfrm>
            <a:off x="3419872" y="5697252"/>
            <a:ext cx="504056" cy="504056"/>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79" name="Rounded Rectangle 278"/>
          <p:cNvSpPr/>
          <p:nvPr/>
        </p:nvSpPr>
        <p:spPr bwMode="auto">
          <a:xfrm>
            <a:off x="5580112" y="6021288"/>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8" name="Rounded Rectangle 287"/>
          <p:cNvSpPr/>
          <p:nvPr/>
        </p:nvSpPr>
        <p:spPr bwMode="auto">
          <a:xfrm>
            <a:off x="7956376" y="57332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93" name="Straight Connector 292"/>
          <p:cNvCxnSpPr>
            <a:stCxn id="267" idx="7"/>
            <a:endCxn id="288" idx="1"/>
          </p:cNvCxnSpPr>
          <p:nvPr/>
        </p:nvCxnSpPr>
        <p:spPr bwMode="auto">
          <a:xfrm flipV="1">
            <a:off x="7613808" y="5913276"/>
            <a:ext cx="342568"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39" name="Straight Connector 338"/>
          <p:cNvCxnSpPr>
            <a:stCxn id="279" idx="1"/>
            <a:endCxn id="269" idx="6"/>
          </p:cNvCxnSpPr>
          <p:nvPr/>
        </p:nvCxnSpPr>
        <p:spPr bwMode="auto">
          <a:xfrm flipH="1">
            <a:off x="4788024" y="6201308"/>
            <a:ext cx="792088" cy="0"/>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363" name="Straight Connector 362"/>
          <p:cNvCxnSpPr>
            <a:stCxn id="279" idx="3"/>
            <a:endCxn id="267" idx="1"/>
          </p:cNvCxnSpPr>
          <p:nvPr/>
        </p:nvCxnSpPr>
        <p:spPr bwMode="auto">
          <a:xfrm>
            <a:off x="6228184" y="6201308"/>
            <a:ext cx="774616" cy="88731"/>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368" name="Straight Connector 367"/>
          <p:cNvCxnSpPr>
            <a:stCxn id="268" idx="6"/>
            <a:endCxn id="288" idx="1"/>
          </p:cNvCxnSpPr>
          <p:nvPr/>
        </p:nvCxnSpPr>
        <p:spPr bwMode="auto">
          <a:xfrm>
            <a:off x="7164288" y="5697252"/>
            <a:ext cx="792088" cy="216024"/>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sp>
        <p:nvSpPr>
          <p:cNvPr id="88" name="TextBox 87"/>
          <p:cNvSpPr txBox="1"/>
          <p:nvPr/>
        </p:nvSpPr>
        <p:spPr>
          <a:xfrm>
            <a:off x="2771800" y="4149080"/>
            <a:ext cx="2736304" cy="1200329"/>
          </a:xfrm>
          <a:prstGeom prst="rect">
            <a:avLst/>
          </a:prstGeom>
          <a:noFill/>
        </p:spPr>
        <p:txBody>
          <a:bodyPr wrap="square" rtlCol="0">
            <a:spAutoFit/>
          </a:bodyPr>
          <a:lstStyle/>
          <a:p>
            <a:pPr algn="ctr"/>
            <a:r>
              <a:rPr lang="en-GB" sz="1800" dirty="0" smtClean="0"/>
              <a:t>Two clusters of linked records both having a positive value of modularity</a:t>
            </a:r>
            <a:endParaRPr lang="en-GB"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220"/>
                                        </p:tgtEl>
                                      </p:cBhvr>
                                    </p:animEffect>
                                    <p:set>
                                      <p:cBhvr>
                                        <p:cTn id="7" dur="1" fill="hold">
                                          <p:stCondLst>
                                            <p:cond delay="499"/>
                                          </p:stCondLst>
                                        </p:cTn>
                                        <p:tgtEl>
                                          <p:spTgt spid="2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63"/>
                                        </p:tgtEl>
                                      </p:cBhvr>
                                    </p:animEffect>
                                    <p:set>
                                      <p:cBhvr>
                                        <p:cTn id="12" dur="1" fill="hold">
                                          <p:stCondLst>
                                            <p:cond delay="1999"/>
                                          </p:stCondLst>
                                        </p:cTn>
                                        <p:tgtEl>
                                          <p:spTgt spid="3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44352"/>
          </a:xfrm>
        </p:spPr>
        <p:txBody>
          <a:bodyPr/>
          <a:lstStyle/>
          <a:p>
            <a:r>
              <a:rPr lang="en-GB" dirty="0" smtClean="0">
                <a:solidFill>
                  <a:schemeClr val="tx1"/>
                </a:solidFill>
              </a:rPr>
              <a:t>What can we do on the graph domain? </a:t>
            </a:r>
            <a:endParaRPr lang="en-GB" dirty="0">
              <a:solidFill>
                <a:schemeClr val="tx1"/>
              </a:solidFill>
            </a:endParaRPr>
          </a:p>
        </p:txBody>
      </p:sp>
      <p:sp>
        <p:nvSpPr>
          <p:cNvPr id="4" name="Oval 3"/>
          <p:cNvSpPr/>
          <p:nvPr/>
        </p:nvSpPr>
        <p:spPr bwMode="auto">
          <a:xfrm>
            <a:off x="1259632" y="12687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8" name="Oval 7"/>
          <p:cNvSpPr/>
          <p:nvPr/>
        </p:nvSpPr>
        <p:spPr bwMode="auto">
          <a:xfrm>
            <a:off x="179512" y="2924944"/>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9" name="Oval 8"/>
          <p:cNvSpPr/>
          <p:nvPr/>
        </p:nvSpPr>
        <p:spPr bwMode="auto">
          <a:xfrm>
            <a:off x="1691680" y="285293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0" name="Oval 9"/>
          <p:cNvSpPr/>
          <p:nvPr/>
        </p:nvSpPr>
        <p:spPr bwMode="auto">
          <a:xfrm>
            <a:off x="1979712" y="4437112"/>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1" name="Oval 10"/>
          <p:cNvSpPr/>
          <p:nvPr/>
        </p:nvSpPr>
        <p:spPr bwMode="auto">
          <a:xfrm>
            <a:off x="2339752" y="134076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2" name="Oval 11"/>
          <p:cNvSpPr/>
          <p:nvPr/>
        </p:nvSpPr>
        <p:spPr bwMode="auto">
          <a:xfrm>
            <a:off x="4716016" y="1484784"/>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 name="Oval 13"/>
          <p:cNvSpPr/>
          <p:nvPr/>
        </p:nvSpPr>
        <p:spPr bwMode="auto">
          <a:xfrm>
            <a:off x="4427984" y="213285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5" name="Oval 14"/>
          <p:cNvSpPr/>
          <p:nvPr/>
        </p:nvSpPr>
        <p:spPr bwMode="auto">
          <a:xfrm>
            <a:off x="7380312" y="1988840"/>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6" name="Oval 15"/>
          <p:cNvSpPr/>
          <p:nvPr/>
        </p:nvSpPr>
        <p:spPr bwMode="auto">
          <a:xfrm>
            <a:off x="467544" y="458112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7" name="Oval 16"/>
          <p:cNvSpPr/>
          <p:nvPr/>
        </p:nvSpPr>
        <p:spPr bwMode="auto">
          <a:xfrm>
            <a:off x="3851920" y="321297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Oval 19"/>
          <p:cNvSpPr/>
          <p:nvPr/>
        </p:nvSpPr>
        <p:spPr bwMode="auto">
          <a:xfrm>
            <a:off x="7308304" y="2996952"/>
            <a:ext cx="792088"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1" name="Oval 20"/>
          <p:cNvSpPr/>
          <p:nvPr/>
        </p:nvSpPr>
        <p:spPr bwMode="auto">
          <a:xfrm>
            <a:off x="6372200" y="3933056"/>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2" name="Rounded Rectangle 21"/>
          <p:cNvSpPr/>
          <p:nvPr/>
        </p:nvSpPr>
        <p:spPr bwMode="auto">
          <a:xfrm>
            <a:off x="539552" y="213285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3" name="Rounded Rectangle 22"/>
          <p:cNvSpPr/>
          <p:nvPr/>
        </p:nvSpPr>
        <p:spPr bwMode="auto">
          <a:xfrm>
            <a:off x="2123728" y="220486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4" name="Rounded Rectangle 23"/>
          <p:cNvSpPr/>
          <p:nvPr/>
        </p:nvSpPr>
        <p:spPr bwMode="auto">
          <a:xfrm>
            <a:off x="1259632" y="3789040"/>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 name="Rounded Rectangle 24"/>
          <p:cNvSpPr/>
          <p:nvPr/>
        </p:nvSpPr>
        <p:spPr bwMode="auto">
          <a:xfrm>
            <a:off x="1547664" y="501317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 name="Rounded Rectangle 25"/>
          <p:cNvSpPr/>
          <p:nvPr/>
        </p:nvSpPr>
        <p:spPr bwMode="auto">
          <a:xfrm>
            <a:off x="3707904" y="177281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7" name="Rounded Rectangle 26"/>
          <p:cNvSpPr/>
          <p:nvPr/>
        </p:nvSpPr>
        <p:spPr bwMode="auto">
          <a:xfrm>
            <a:off x="5724128" y="2060848"/>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 name="Rounded Rectangle 27"/>
          <p:cNvSpPr/>
          <p:nvPr/>
        </p:nvSpPr>
        <p:spPr bwMode="auto">
          <a:xfrm>
            <a:off x="6660232" y="249289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9" name="Rounded Rectangle 28"/>
          <p:cNvSpPr/>
          <p:nvPr/>
        </p:nvSpPr>
        <p:spPr bwMode="auto">
          <a:xfrm>
            <a:off x="5148064" y="3356992"/>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0" name="Rounded Rectangle 29"/>
          <p:cNvSpPr/>
          <p:nvPr/>
        </p:nvSpPr>
        <p:spPr bwMode="auto">
          <a:xfrm>
            <a:off x="8388424" y="256490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1" name="Rounded Rectangle 30"/>
          <p:cNvSpPr/>
          <p:nvPr/>
        </p:nvSpPr>
        <p:spPr bwMode="auto">
          <a:xfrm>
            <a:off x="8244408" y="39330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2" name="Rounded Rectangle 31"/>
          <p:cNvSpPr/>
          <p:nvPr/>
        </p:nvSpPr>
        <p:spPr bwMode="auto">
          <a:xfrm>
            <a:off x="6372200" y="321297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34" name="Straight Connector 33"/>
          <p:cNvCxnSpPr>
            <a:stCxn id="4" idx="4"/>
            <a:endCxn id="22" idx="0"/>
          </p:cNvCxnSpPr>
          <p:nvPr/>
        </p:nvCxnSpPr>
        <p:spPr bwMode="auto">
          <a:xfrm flipH="1">
            <a:off x="791580" y="1556792"/>
            <a:ext cx="79208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5" name="Straight Connector 34"/>
          <p:cNvCxnSpPr>
            <a:stCxn id="4" idx="4"/>
            <a:endCxn id="23" idx="0"/>
          </p:cNvCxnSpPr>
          <p:nvPr/>
        </p:nvCxnSpPr>
        <p:spPr bwMode="auto">
          <a:xfrm>
            <a:off x="1583668" y="1556792"/>
            <a:ext cx="792088"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6" name="Straight Connector 35"/>
          <p:cNvCxnSpPr>
            <a:stCxn id="22" idx="2"/>
            <a:endCxn id="8" idx="0"/>
          </p:cNvCxnSpPr>
          <p:nvPr/>
        </p:nvCxnSpPr>
        <p:spPr bwMode="auto">
          <a:xfrm flipH="1">
            <a:off x="503548" y="2492896"/>
            <a:ext cx="288032"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7" name="Straight Connector 36"/>
          <p:cNvCxnSpPr>
            <a:stCxn id="23" idx="2"/>
            <a:endCxn id="9" idx="0"/>
          </p:cNvCxnSpPr>
          <p:nvPr/>
        </p:nvCxnSpPr>
        <p:spPr bwMode="auto">
          <a:xfrm flipH="1">
            <a:off x="2007332" y="2564904"/>
            <a:ext cx="36842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8" name="Straight Connector 37"/>
          <p:cNvCxnSpPr>
            <a:stCxn id="4" idx="4"/>
            <a:endCxn id="24" idx="0"/>
          </p:cNvCxnSpPr>
          <p:nvPr/>
        </p:nvCxnSpPr>
        <p:spPr bwMode="auto">
          <a:xfrm flipH="1">
            <a:off x="1511660" y="1556792"/>
            <a:ext cx="72008" cy="22322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5" name="Straight Connector 44"/>
          <p:cNvCxnSpPr>
            <a:stCxn id="8" idx="4"/>
            <a:endCxn id="24" idx="0"/>
          </p:cNvCxnSpPr>
          <p:nvPr/>
        </p:nvCxnSpPr>
        <p:spPr bwMode="auto">
          <a:xfrm>
            <a:off x="503548" y="3212976"/>
            <a:ext cx="1008112"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6" name="Straight Connector 45"/>
          <p:cNvCxnSpPr>
            <a:stCxn id="24" idx="2"/>
            <a:endCxn id="16" idx="0"/>
          </p:cNvCxnSpPr>
          <p:nvPr/>
        </p:nvCxnSpPr>
        <p:spPr bwMode="auto">
          <a:xfrm flipH="1">
            <a:off x="783196" y="4149080"/>
            <a:ext cx="72846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7" name="Straight Connector 46"/>
          <p:cNvCxnSpPr>
            <a:stCxn id="10" idx="0"/>
            <a:endCxn id="24" idx="2"/>
          </p:cNvCxnSpPr>
          <p:nvPr/>
        </p:nvCxnSpPr>
        <p:spPr bwMode="auto">
          <a:xfrm flipH="1" flipV="1">
            <a:off x="1511660" y="4149080"/>
            <a:ext cx="78370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9" name="Straight Connector 48"/>
          <p:cNvCxnSpPr>
            <a:stCxn id="27" idx="1"/>
            <a:endCxn id="14" idx="6"/>
          </p:cNvCxnSpPr>
          <p:nvPr/>
        </p:nvCxnSpPr>
        <p:spPr bwMode="auto">
          <a:xfrm flipH="1">
            <a:off x="5059288" y="2240868"/>
            <a:ext cx="664840" cy="360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0" name="Straight Connector 49"/>
          <p:cNvCxnSpPr>
            <a:stCxn id="12" idx="4"/>
            <a:endCxn id="29" idx="0"/>
          </p:cNvCxnSpPr>
          <p:nvPr/>
        </p:nvCxnSpPr>
        <p:spPr bwMode="auto">
          <a:xfrm>
            <a:off x="5031668" y="1772816"/>
            <a:ext cx="36842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1" name="Straight Connector 50"/>
          <p:cNvCxnSpPr>
            <a:stCxn id="16" idx="4"/>
            <a:endCxn id="25" idx="0"/>
          </p:cNvCxnSpPr>
          <p:nvPr/>
        </p:nvCxnSpPr>
        <p:spPr bwMode="auto">
          <a:xfrm>
            <a:off x="783196" y="4869160"/>
            <a:ext cx="1016496"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2" name="Straight Connector 51"/>
          <p:cNvCxnSpPr>
            <a:stCxn id="23" idx="2"/>
            <a:endCxn id="10" idx="0"/>
          </p:cNvCxnSpPr>
          <p:nvPr/>
        </p:nvCxnSpPr>
        <p:spPr bwMode="auto">
          <a:xfrm flipH="1">
            <a:off x="2295364" y="2564904"/>
            <a:ext cx="80392"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3" name="Straight Connector 52"/>
          <p:cNvCxnSpPr>
            <a:stCxn id="12" idx="5"/>
            <a:endCxn id="27" idx="1"/>
          </p:cNvCxnSpPr>
          <p:nvPr/>
        </p:nvCxnSpPr>
        <p:spPr bwMode="auto">
          <a:xfrm>
            <a:off x="5254868" y="1730635"/>
            <a:ext cx="469260" cy="51023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4" name="Straight Connector 53"/>
          <p:cNvCxnSpPr>
            <a:stCxn id="9" idx="4"/>
            <a:endCxn id="25" idx="0"/>
          </p:cNvCxnSpPr>
          <p:nvPr/>
        </p:nvCxnSpPr>
        <p:spPr bwMode="auto">
          <a:xfrm flipH="1">
            <a:off x="1799692" y="3140968"/>
            <a:ext cx="207640"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5" name="Straight Connector 54"/>
          <p:cNvCxnSpPr>
            <a:stCxn id="26" idx="3"/>
            <a:endCxn id="14" idx="2"/>
          </p:cNvCxnSpPr>
          <p:nvPr/>
        </p:nvCxnSpPr>
        <p:spPr bwMode="auto">
          <a:xfrm>
            <a:off x="4211960" y="1952836"/>
            <a:ext cx="216024"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6" name="Straight Connector 55"/>
          <p:cNvCxnSpPr>
            <a:stCxn id="10" idx="4"/>
            <a:endCxn id="25" idx="0"/>
          </p:cNvCxnSpPr>
          <p:nvPr/>
        </p:nvCxnSpPr>
        <p:spPr bwMode="auto">
          <a:xfrm flipH="1">
            <a:off x="1799692" y="4725144"/>
            <a:ext cx="495672"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8" name="Straight Connector 97"/>
          <p:cNvCxnSpPr/>
          <p:nvPr/>
        </p:nvCxnSpPr>
        <p:spPr bwMode="auto">
          <a:xfrm>
            <a:off x="539552" y="3284984"/>
            <a:ext cx="1224136" cy="165618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9" name="Straight Connector 98"/>
          <p:cNvCxnSpPr>
            <a:stCxn id="23" idx="0"/>
            <a:endCxn id="11" idx="4"/>
          </p:cNvCxnSpPr>
          <p:nvPr/>
        </p:nvCxnSpPr>
        <p:spPr bwMode="auto">
          <a:xfrm flipV="1">
            <a:off x="2375756" y="1628800"/>
            <a:ext cx="27964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0" name="Straight Connector 99"/>
          <p:cNvCxnSpPr>
            <a:stCxn id="27" idx="2"/>
            <a:endCxn id="17" idx="0"/>
          </p:cNvCxnSpPr>
          <p:nvPr/>
        </p:nvCxnSpPr>
        <p:spPr bwMode="auto">
          <a:xfrm flipH="1">
            <a:off x="4167572" y="2420888"/>
            <a:ext cx="1808584" cy="79208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1" name="Straight Connector 100"/>
          <p:cNvCxnSpPr>
            <a:stCxn id="17" idx="6"/>
            <a:endCxn id="29" idx="1"/>
          </p:cNvCxnSpPr>
          <p:nvPr/>
        </p:nvCxnSpPr>
        <p:spPr bwMode="auto">
          <a:xfrm>
            <a:off x="4483224" y="3356992"/>
            <a:ext cx="66484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2" name="Straight Connector 101"/>
          <p:cNvCxnSpPr>
            <a:stCxn id="9" idx="4"/>
            <a:endCxn id="24" idx="0"/>
          </p:cNvCxnSpPr>
          <p:nvPr/>
        </p:nvCxnSpPr>
        <p:spPr bwMode="auto">
          <a:xfrm flipH="1">
            <a:off x="1511660" y="3140968"/>
            <a:ext cx="495672"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3" name="Straight Connector 102"/>
          <p:cNvCxnSpPr>
            <a:stCxn id="15" idx="4"/>
            <a:endCxn id="28" idx="3"/>
          </p:cNvCxnSpPr>
          <p:nvPr/>
        </p:nvCxnSpPr>
        <p:spPr bwMode="auto">
          <a:xfrm flipH="1">
            <a:off x="7164288" y="2348880"/>
            <a:ext cx="648072"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4" name="Straight Connector 103"/>
          <p:cNvCxnSpPr>
            <a:stCxn id="30" idx="1"/>
            <a:endCxn id="15" idx="4"/>
          </p:cNvCxnSpPr>
          <p:nvPr/>
        </p:nvCxnSpPr>
        <p:spPr bwMode="auto">
          <a:xfrm flipH="1" flipV="1">
            <a:off x="7812360" y="2348880"/>
            <a:ext cx="576064" cy="39604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5" name="Straight Connector 104"/>
          <p:cNvCxnSpPr>
            <a:stCxn id="30" idx="1"/>
            <a:endCxn id="20" idx="0"/>
          </p:cNvCxnSpPr>
          <p:nvPr/>
        </p:nvCxnSpPr>
        <p:spPr bwMode="auto">
          <a:xfrm flipH="1">
            <a:off x="7704348" y="2744924"/>
            <a:ext cx="684076" cy="25202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6" name="Straight Connector 105"/>
          <p:cNvCxnSpPr>
            <a:stCxn id="20" idx="0"/>
            <a:endCxn id="28" idx="3"/>
          </p:cNvCxnSpPr>
          <p:nvPr/>
        </p:nvCxnSpPr>
        <p:spPr bwMode="auto">
          <a:xfrm flipH="1" flipV="1">
            <a:off x="7164288" y="2672916"/>
            <a:ext cx="540060"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7" name="Straight Connector 106"/>
          <p:cNvCxnSpPr>
            <a:stCxn id="21" idx="0"/>
            <a:endCxn id="31" idx="1"/>
          </p:cNvCxnSpPr>
          <p:nvPr/>
        </p:nvCxnSpPr>
        <p:spPr bwMode="auto">
          <a:xfrm>
            <a:off x="6804248" y="3933056"/>
            <a:ext cx="144016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8" name="Straight Connector 107"/>
          <p:cNvCxnSpPr>
            <a:stCxn id="20" idx="2"/>
            <a:endCxn id="32" idx="3"/>
          </p:cNvCxnSpPr>
          <p:nvPr/>
        </p:nvCxnSpPr>
        <p:spPr bwMode="auto">
          <a:xfrm flipH="1">
            <a:off x="7020272" y="3176972"/>
            <a:ext cx="288032" cy="21602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3" name="Straight Connector 162"/>
          <p:cNvCxnSpPr>
            <a:stCxn id="21" idx="2"/>
            <a:endCxn id="29" idx="2"/>
          </p:cNvCxnSpPr>
          <p:nvPr/>
        </p:nvCxnSpPr>
        <p:spPr bwMode="auto">
          <a:xfrm flipH="1" flipV="1">
            <a:off x="5400092" y="3717032"/>
            <a:ext cx="972108" cy="396044"/>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164" name="Straight Connector 163"/>
          <p:cNvCxnSpPr>
            <a:stCxn id="14" idx="4"/>
            <a:endCxn id="29" idx="0"/>
          </p:cNvCxnSpPr>
          <p:nvPr/>
        </p:nvCxnSpPr>
        <p:spPr bwMode="auto">
          <a:xfrm>
            <a:off x="4743636" y="2420888"/>
            <a:ext cx="656456" cy="9361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5" name="Straight Connector 164"/>
          <p:cNvCxnSpPr>
            <a:stCxn id="15" idx="4"/>
            <a:endCxn id="31" idx="0"/>
          </p:cNvCxnSpPr>
          <p:nvPr/>
        </p:nvCxnSpPr>
        <p:spPr bwMode="auto">
          <a:xfrm>
            <a:off x="7812360" y="2348880"/>
            <a:ext cx="75608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6" name="Straight Connector 165"/>
          <p:cNvCxnSpPr>
            <a:stCxn id="26" idx="2"/>
            <a:endCxn id="17" idx="0"/>
          </p:cNvCxnSpPr>
          <p:nvPr/>
        </p:nvCxnSpPr>
        <p:spPr bwMode="auto">
          <a:xfrm>
            <a:off x="3959932" y="2132856"/>
            <a:ext cx="207640" cy="10801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7" name="Straight Connector 166"/>
          <p:cNvCxnSpPr>
            <a:stCxn id="21" idx="0"/>
            <a:endCxn id="32" idx="2"/>
          </p:cNvCxnSpPr>
          <p:nvPr/>
        </p:nvCxnSpPr>
        <p:spPr bwMode="auto">
          <a:xfrm flipH="1" flipV="1">
            <a:off x="6696236" y="3573016"/>
            <a:ext cx="108012" cy="36004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8" name="Straight Connector 167"/>
          <p:cNvCxnSpPr>
            <a:stCxn id="20" idx="4"/>
            <a:endCxn id="31" idx="0"/>
          </p:cNvCxnSpPr>
          <p:nvPr/>
        </p:nvCxnSpPr>
        <p:spPr bwMode="auto">
          <a:xfrm>
            <a:off x="7704348" y="3356992"/>
            <a:ext cx="864096"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50" name="Rounded Rectangle 249"/>
          <p:cNvSpPr/>
          <p:nvPr/>
        </p:nvSpPr>
        <p:spPr bwMode="auto">
          <a:xfrm>
            <a:off x="2123728" y="5805264"/>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1" name="Rounded Rectangle 250"/>
          <p:cNvSpPr/>
          <p:nvPr/>
        </p:nvSpPr>
        <p:spPr bwMode="auto">
          <a:xfrm>
            <a:off x="2699792" y="6309320"/>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64" name="Straight Connector 263"/>
          <p:cNvCxnSpPr>
            <a:stCxn id="21" idx="0"/>
            <a:endCxn id="30" idx="2"/>
          </p:cNvCxnSpPr>
          <p:nvPr/>
        </p:nvCxnSpPr>
        <p:spPr bwMode="auto">
          <a:xfrm flipV="1">
            <a:off x="6804248" y="2924944"/>
            <a:ext cx="1836204" cy="1008112"/>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67" name="Oval 266"/>
          <p:cNvSpPr/>
          <p:nvPr/>
        </p:nvSpPr>
        <p:spPr bwMode="auto">
          <a:xfrm>
            <a:off x="6876256" y="623731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8" name="Oval 267"/>
          <p:cNvSpPr/>
          <p:nvPr/>
        </p:nvSpPr>
        <p:spPr bwMode="auto">
          <a:xfrm>
            <a:off x="6444208" y="5661248"/>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9" name="Oval 268"/>
          <p:cNvSpPr/>
          <p:nvPr/>
        </p:nvSpPr>
        <p:spPr bwMode="auto">
          <a:xfrm>
            <a:off x="3923928" y="6165304"/>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70" name="Straight Connector 269"/>
          <p:cNvCxnSpPr>
            <a:stCxn id="279" idx="3"/>
            <a:endCxn id="268" idx="3"/>
          </p:cNvCxnSpPr>
          <p:nvPr/>
        </p:nvCxnSpPr>
        <p:spPr bwMode="auto">
          <a:xfrm flipV="1">
            <a:off x="6228184" y="5968561"/>
            <a:ext cx="342568" cy="232747"/>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2" name="Straight Connector 271"/>
          <p:cNvCxnSpPr>
            <a:stCxn id="251" idx="3"/>
            <a:endCxn id="269" idx="2"/>
          </p:cNvCxnSpPr>
          <p:nvPr/>
        </p:nvCxnSpPr>
        <p:spPr bwMode="auto">
          <a:xfrm flipV="1">
            <a:off x="3347864" y="6345324"/>
            <a:ext cx="576064"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3" name="Straight Connector 272"/>
          <p:cNvCxnSpPr>
            <a:stCxn id="250" idx="3"/>
            <a:endCxn id="269" idx="2"/>
          </p:cNvCxnSpPr>
          <p:nvPr/>
        </p:nvCxnSpPr>
        <p:spPr bwMode="auto">
          <a:xfrm>
            <a:off x="2771800" y="5985284"/>
            <a:ext cx="1152128" cy="360040"/>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79" name="Rounded Rectangle 278"/>
          <p:cNvSpPr/>
          <p:nvPr/>
        </p:nvSpPr>
        <p:spPr bwMode="auto">
          <a:xfrm>
            <a:off x="5580112" y="6021288"/>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8" name="Rounded Rectangle 287"/>
          <p:cNvSpPr/>
          <p:nvPr/>
        </p:nvSpPr>
        <p:spPr bwMode="auto">
          <a:xfrm>
            <a:off x="7884368" y="57332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93" name="Straight Connector 292"/>
          <p:cNvCxnSpPr>
            <a:stCxn id="267" idx="7"/>
            <a:endCxn id="288" idx="1"/>
          </p:cNvCxnSpPr>
          <p:nvPr/>
        </p:nvCxnSpPr>
        <p:spPr bwMode="auto">
          <a:xfrm flipV="1">
            <a:off x="7613808" y="5913276"/>
            <a:ext cx="270560"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39" name="Straight Connector 338"/>
          <p:cNvCxnSpPr>
            <a:stCxn id="279" idx="1"/>
            <a:endCxn id="269" idx="6"/>
          </p:cNvCxnSpPr>
          <p:nvPr/>
        </p:nvCxnSpPr>
        <p:spPr bwMode="auto">
          <a:xfrm flipH="1">
            <a:off x="4788024" y="6201308"/>
            <a:ext cx="792088" cy="144016"/>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368" name="Straight Connector 367"/>
          <p:cNvCxnSpPr>
            <a:stCxn id="268" idx="6"/>
            <a:endCxn id="288" idx="1"/>
          </p:cNvCxnSpPr>
          <p:nvPr/>
        </p:nvCxnSpPr>
        <p:spPr bwMode="auto">
          <a:xfrm>
            <a:off x="7308304" y="5841268"/>
            <a:ext cx="576064" cy="72008"/>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sp>
        <p:nvSpPr>
          <p:cNvPr id="88" name="TextBox 87"/>
          <p:cNvSpPr txBox="1"/>
          <p:nvPr/>
        </p:nvSpPr>
        <p:spPr>
          <a:xfrm>
            <a:off x="2555776" y="4149080"/>
            <a:ext cx="4392488" cy="1938992"/>
          </a:xfrm>
          <a:prstGeom prst="rect">
            <a:avLst/>
          </a:prstGeom>
          <a:noFill/>
        </p:spPr>
        <p:txBody>
          <a:bodyPr wrap="square" rtlCol="0">
            <a:spAutoFit/>
          </a:bodyPr>
          <a:lstStyle/>
          <a:p>
            <a:pPr algn="ctr"/>
            <a:r>
              <a:rPr lang="en-GB" sz="2000" dirty="0" smtClean="0"/>
              <a:t>We cut a4-b5 and a15-b15 having the highest edge </a:t>
            </a:r>
            <a:r>
              <a:rPr lang="en-GB" sz="2000" dirty="0" err="1" smtClean="0"/>
              <a:t>betweenness</a:t>
            </a:r>
            <a:r>
              <a:rPr lang="en-GB" sz="2000" dirty="0" smtClean="0"/>
              <a:t>. Three clusters of linked records are then left. Two clusters have a positive modularity-they can be further partitioned!</a:t>
            </a:r>
            <a:endParaRPr lang="en-GB"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44352"/>
          </a:xfrm>
        </p:spPr>
        <p:txBody>
          <a:bodyPr/>
          <a:lstStyle/>
          <a:p>
            <a:r>
              <a:rPr lang="en-GB" dirty="0" smtClean="0">
                <a:solidFill>
                  <a:schemeClr val="tx1"/>
                </a:solidFill>
                <a:latin typeface="+mn-lt"/>
              </a:rPr>
              <a:t>What can we do on the graph domain? </a:t>
            </a:r>
            <a:endParaRPr lang="en-GB" dirty="0">
              <a:solidFill>
                <a:schemeClr val="tx1"/>
              </a:solidFill>
              <a:latin typeface="+mn-lt"/>
            </a:endParaRPr>
          </a:p>
        </p:txBody>
      </p:sp>
      <p:sp>
        <p:nvSpPr>
          <p:cNvPr id="4" name="Oval 3"/>
          <p:cNvSpPr/>
          <p:nvPr/>
        </p:nvSpPr>
        <p:spPr bwMode="auto">
          <a:xfrm>
            <a:off x="1259632" y="12687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8" name="Oval 7"/>
          <p:cNvSpPr/>
          <p:nvPr/>
        </p:nvSpPr>
        <p:spPr bwMode="auto">
          <a:xfrm>
            <a:off x="251520" y="30689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9" name="Oval 8"/>
          <p:cNvSpPr/>
          <p:nvPr/>
        </p:nvSpPr>
        <p:spPr bwMode="auto">
          <a:xfrm>
            <a:off x="1691680" y="285293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0" name="Oval 9"/>
          <p:cNvSpPr/>
          <p:nvPr/>
        </p:nvSpPr>
        <p:spPr bwMode="auto">
          <a:xfrm>
            <a:off x="1979712" y="4437112"/>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1" name="Oval 10"/>
          <p:cNvSpPr/>
          <p:nvPr/>
        </p:nvSpPr>
        <p:spPr bwMode="auto">
          <a:xfrm>
            <a:off x="2339752" y="134076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2" name="Oval 11"/>
          <p:cNvSpPr/>
          <p:nvPr/>
        </p:nvSpPr>
        <p:spPr bwMode="auto">
          <a:xfrm>
            <a:off x="4716016" y="1484784"/>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 name="Oval 13"/>
          <p:cNvSpPr/>
          <p:nvPr/>
        </p:nvSpPr>
        <p:spPr bwMode="auto">
          <a:xfrm>
            <a:off x="4427984" y="213285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5" name="Oval 14"/>
          <p:cNvSpPr/>
          <p:nvPr/>
        </p:nvSpPr>
        <p:spPr bwMode="auto">
          <a:xfrm>
            <a:off x="7380312" y="1988840"/>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6" name="Oval 15"/>
          <p:cNvSpPr/>
          <p:nvPr/>
        </p:nvSpPr>
        <p:spPr bwMode="auto">
          <a:xfrm>
            <a:off x="467544" y="458112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7" name="Oval 16"/>
          <p:cNvSpPr/>
          <p:nvPr/>
        </p:nvSpPr>
        <p:spPr bwMode="auto">
          <a:xfrm>
            <a:off x="3851920" y="321297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Oval 19"/>
          <p:cNvSpPr/>
          <p:nvPr/>
        </p:nvSpPr>
        <p:spPr bwMode="auto">
          <a:xfrm>
            <a:off x="7308304" y="2996952"/>
            <a:ext cx="792088"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1" name="Oval 20"/>
          <p:cNvSpPr/>
          <p:nvPr/>
        </p:nvSpPr>
        <p:spPr bwMode="auto">
          <a:xfrm>
            <a:off x="6372200" y="3933056"/>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2" name="Rounded Rectangle 21"/>
          <p:cNvSpPr/>
          <p:nvPr/>
        </p:nvSpPr>
        <p:spPr bwMode="auto">
          <a:xfrm>
            <a:off x="539552" y="213285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3" name="Rounded Rectangle 22"/>
          <p:cNvSpPr/>
          <p:nvPr/>
        </p:nvSpPr>
        <p:spPr bwMode="auto">
          <a:xfrm>
            <a:off x="2123728" y="220486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4" name="Rounded Rectangle 23"/>
          <p:cNvSpPr/>
          <p:nvPr/>
        </p:nvSpPr>
        <p:spPr bwMode="auto">
          <a:xfrm>
            <a:off x="1259632" y="3789040"/>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 name="Rounded Rectangle 24"/>
          <p:cNvSpPr/>
          <p:nvPr/>
        </p:nvSpPr>
        <p:spPr bwMode="auto">
          <a:xfrm>
            <a:off x="1547664" y="501317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 name="Rounded Rectangle 25"/>
          <p:cNvSpPr/>
          <p:nvPr/>
        </p:nvSpPr>
        <p:spPr bwMode="auto">
          <a:xfrm>
            <a:off x="3707904" y="177281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7" name="Rounded Rectangle 26"/>
          <p:cNvSpPr/>
          <p:nvPr/>
        </p:nvSpPr>
        <p:spPr bwMode="auto">
          <a:xfrm>
            <a:off x="5724128" y="2060848"/>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 name="Rounded Rectangle 27"/>
          <p:cNvSpPr/>
          <p:nvPr/>
        </p:nvSpPr>
        <p:spPr bwMode="auto">
          <a:xfrm>
            <a:off x="6660232" y="249289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9" name="Rounded Rectangle 28"/>
          <p:cNvSpPr/>
          <p:nvPr/>
        </p:nvSpPr>
        <p:spPr bwMode="auto">
          <a:xfrm>
            <a:off x="5148064" y="3356992"/>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0" name="Rounded Rectangle 29"/>
          <p:cNvSpPr/>
          <p:nvPr/>
        </p:nvSpPr>
        <p:spPr bwMode="auto">
          <a:xfrm>
            <a:off x="8388424" y="256490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1" name="Rounded Rectangle 30"/>
          <p:cNvSpPr/>
          <p:nvPr/>
        </p:nvSpPr>
        <p:spPr bwMode="auto">
          <a:xfrm>
            <a:off x="8244408" y="39330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2" name="Rounded Rectangle 31"/>
          <p:cNvSpPr/>
          <p:nvPr/>
        </p:nvSpPr>
        <p:spPr bwMode="auto">
          <a:xfrm>
            <a:off x="6372200" y="321297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34" name="Straight Connector 33"/>
          <p:cNvCxnSpPr>
            <a:stCxn id="4" idx="4"/>
            <a:endCxn id="22" idx="0"/>
          </p:cNvCxnSpPr>
          <p:nvPr/>
        </p:nvCxnSpPr>
        <p:spPr bwMode="auto">
          <a:xfrm flipH="1">
            <a:off x="791580" y="1556792"/>
            <a:ext cx="79208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5" name="Straight Connector 34"/>
          <p:cNvCxnSpPr>
            <a:stCxn id="4" idx="4"/>
            <a:endCxn id="23" idx="0"/>
          </p:cNvCxnSpPr>
          <p:nvPr/>
        </p:nvCxnSpPr>
        <p:spPr bwMode="auto">
          <a:xfrm>
            <a:off x="1583668" y="1556792"/>
            <a:ext cx="792088"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6" name="Straight Connector 35"/>
          <p:cNvCxnSpPr>
            <a:stCxn id="22" idx="2"/>
            <a:endCxn id="8" idx="0"/>
          </p:cNvCxnSpPr>
          <p:nvPr/>
        </p:nvCxnSpPr>
        <p:spPr bwMode="auto">
          <a:xfrm flipH="1">
            <a:off x="575556" y="2492896"/>
            <a:ext cx="216024"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7" name="Straight Connector 36"/>
          <p:cNvCxnSpPr>
            <a:stCxn id="23" idx="2"/>
            <a:endCxn id="9" idx="0"/>
          </p:cNvCxnSpPr>
          <p:nvPr/>
        </p:nvCxnSpPr>
        <p:spPr bwMode="auto">
          <a:xfrm flipH="1">
            <a:off x="2007332" y="2564904"/>
            <a:ext cx="36842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8" name="Straight Connector 37"/>
          <p:cNvCxnSpPr>
            <a:stCxn id="4" idx="4"/>
            <a:endCxn id="24" idx="0"/>
          </p:cNvCxnSpPr>
          <p:nvPr/>
        </p:nvCxnSpPr>
        <p:spPr bwMode="auto">
          <a:xfrm flipH="1">
            <a:off x="1511660" y="1556792"/>
            <a:ext cx="72008" cy="22322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5" name="Straight Connector 44"/>
          <p:cNvCxnSpPr>
            <a:stCxn id="8" idx="4"/>
            <a:endCxn id="24" idx="0"/>
          </p:cNvCxnSpPr>
          <p:nvPr/>
        </p:nvCxnSpPr>
        <p:spPr bwMode="auto">
          <a:xfrm>
            <a:off x="575556" y="3356992"/>
            <a:ext cx="93610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6" name="Straight Connector 45"/>
          <p:cNvCxnSpPr>
            <a:stCxn id="24" idx="2"/>
            <a:endCxn id="16" idx="0"/>
          </p:cNvCxnSpPr>
          <p:nvPr/>
        </p:nvCxnSpPr>
        <p:spPr bwMode="auto">
          <a:xfrm flipH="1">
            <a:off x="783196" y="4149080"/>
            <a:ext cx="72846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7" name="Straight Connector 46"/>
          <p:cNvCxnSpPr>
            <a:stCxn id="10" idx="0"/>
            <a:endCxn id="24" idx="2"/>
          </p:cNvCxnSpPr>
          <p:nvPr/>
        </p:nvCxnSpPr>
        <p:spPr bwMode="auto">
          <a:xfrm flipH="1" flipV="1">
            <a:off x="1511660" y="4149080"/>
            <a:ext cx="78370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9" name="Straight Connector 48"/>
          <p:cNvCxnSpPr>
            <a:stCxn id="27" idx="1"/>
            <a:endCxn id="14" idx="6"/>
          </p:cNvCxnSpPr>
          <p:nvPr/>
        </p:nvCxnSpPr>
        <p:spPr bwMode="auto">
          <a:xfrm flipH="1">
            <a:off x="5059288" y="2240868"/>
            <a:ext cx="664840" cy="360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0" name="Straight Connector 49"/>
          <p:cNvCxnSpPr>
            <a:stCxn id="12" idx="4"/>
            <a:endCxn id="29" idx="0"/>
          </p:cNvCxnSpPr>
          <p:nvPr/>
        </p:nvCxnSpPr>
        <p:spPr bwMode="auto">
          <a:xfrm>
            <a:off x="5031668" y="1772816"/>
            <a:ext cx="36842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1" name="Straight Connector 50"/>
          <p:cNvCxnSpPr>
            <a:stCxn id="16" idx="4"/>
            <a:endCxn id="25" idx="0"/>
          </p:cNvCxnSpPr>
          <p:nvPr/>
        </p:nvCxnSpPr>
        <p:spPr bwMode="auto">
          <a:xfrm>
            <a:off x="783196" y="4869160"/>
            <a:ext cx="1016496"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2" name="Straight Connector 51"/>
          <p:cNvCxnSpPr>
            <a:stCxn id="23" idx="2"/>
            <a:endCxn id="10" idx="0"/>
          </p:cNvCxnSpPr>
          <p:nvPr/>
        </p:nvCxnSpPr>
        <p:spPr bwMode="auto">
          <a:xfrm flipH="1">
            <a:off x="2295364" y="2564904"/>
            <a:ext cx="80392"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3" name="Straight Connector 52"/>
          <p:cNvCxnSpPr>
            <a:stCxn id="12" idx="5"/>
            <a:endCxn id="27" idx="1"/>
          </p:cNvCxnSpPr>
          <p:nvPr/>
        </p:nvCxnSpPr>
        <p:spPr bwMode="auto">
          <a:xfrm>
            <a:off x="5254868" y="1730635"/>
            <a:ext cx="469260" cy="51023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4" name="Straight Connector 53"/>
          <p:cNvCxnSpPr>
            <a:stCxn id="9" idx="4"/>
            <a:endCxn id="25" idx="0"/>
          </p:cNvCxnSpPr>
          <p:nvPr/>
        </p:nvCxnSpPr>
        <p:spPr bwMode="auto">
          <a:xfrm flipH="1">
            <a:off x="1799692" y="3140968"/>
            <a:ext cx="207640"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5" name="Straight Connector 54"/>
          <p:cNvCxnSpPr>
            <a:stCxn id="26" idx="3"/>
            <a:endCxn id="14" idx="2"/>
          </p:cNvCxnSpPr>
          <p:nvPr/>
        </p:nvCxnSpPr>
        <p:spPr bwMode="auto">
          <a:xfrm>
            <a:off x="4211960" y="1952836"/>
            <a:ext cx="216024"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6" name="Straight Connector 55"/>
          <p:cNvCxnSpPr>
            <a:stCxn id="10" idx="4"/>
            <a:endCxn id="25" idx="0"/>
          </p:cNvCxnSpPr>
          <p:nvPr/>
        </p:nvCxnSpPr>
        <p:spPr bwMode="auto">
          <a:xfrm flipH="1">
            <a:off x="1799692" y="4725144"/>
            <a:ext cx="495672"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8" name="Straight Connector 97"/>
          <p:cNvCxnSpPr>
            <a:stCxn id="8" idx="4"/>
            <a:endCxn id="25" idx="0"/>
          </p:cNvCxnSpPr>
          <p:nvPr/>
        </p:nvCxnSpPr>
        <p:spPr bwMode="auto">
          <a:xfrm>
            <a:off x="575556" y="3356992"/>
            <a:ext cx="1224136" cy="165618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9" name="Straight Connector 98"/>
          <p:cNvCxnSpPr>
            <a:stCxn id="23" idx="0"/>
            <a:endCxn id="11" idx="4"/>
          </p:cNvCxnSpPr>
          <p:nvPr/>
        </p:nvCxnSpPr>
        <p:spPr bwMode="auto">
          <a:xfrm flipV="1">
            <a:off x="2375756" y="1628800"/>
            <a:ext cx="27964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0" name="Straight Connector 99"/>
          <p:cNvCxnSpPr>
            <a:stCxn id="27" idx="2"/>
            <a:endCxn id="17" idx="0"/>
          </p:cNvCxnSpPr>
          <p:nvPr/>
        </p:nvCxnSpPr>
        <p:spPr bwMode="auto">
          <a:xfrm flipH="1">
            <a:off x="4167572" y="2420888"/>
            <a:ext cx="1808584" cy="79208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1" name="Straight Connector 100"/>
          <p:cNvCxnSpPr>
            <a:stCxn id="17" idx="6"/>
            <a:endCxn id="29" idx="1"/>
          </p:cNvCxnSpPr>
          <p:nvPr/>
        </p:nvCxnSpPr>
        <p:spPr bwMode="auto">
          <a:xfrm>
            <a:off x="4483224" y="3356992"/>
            <a:ext cx="66484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2" name="Straight Connector 101"/>
          <p:cNvCxnSpPr>
            <a:stCxn id="9" idx="4"/>
            <a:endCxn id="24" idx="0"/>
          </p:cNvCxnSpPr>
          <p:nvPr/>
        </p:nvCxnSpPr>
        <p:spPr bwMode="auto">
          <a:xfrm flipH="1">
            <a:off x="1511660" y="3140968"/>
            <a:ext cx="495672"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3" name="Straight Connector 102"/>
          <p:cNvCxnSpPr>
            <a:stCxn id="15" idx="4"/>
            <a:endCxn id="28" idx="3"/>
          </p:cNvCxnSpPr>
          <p:nvPr/>
        </p:nvCxnSpPr>
        <p:spPr bwMode="auto">
          <a:xfrm flipH="1">
            <a:off x="7164288" y="2348880"/>
            <a:ext cx="648072"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4" name="Straight Connector 103"/>
          <p:cNvCxnSpPr>
            <a:stCxn id="30" idx="1"/>
            <a:endCxn id="15" idx="4"/>
          </p:cNvCxnSpPr>
          <p:nvPr/>
        </p:nvCxnSpPr>
        <p:spPr bwMode="auto">
          <a:xfrm flipH="1" flipV="1">
            <a:off x="7812360" y="2348880"/>
            <a:ext cx="576064" cy="39604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5" name="Straight Connector 104"/>
          <p:cNvCxnSpPr>
            <a:stCxn id="30" idx="1"/>
            <a:endCxn id="20" idx="0"/>
          </p:cNvCxnSpPr>
          <p:nvPr/>
        </p:nvCxnSpPr>
        <p:spPr bwMode="auto">
          <a:xfrm flipH="1">
            <a:off x="7704348" y="2744924"/>
            <a:ext cx="684076" cy="25202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6" name="Straight Connector 105"/>
          <p:cNvCxnSpPr>
            <a:stCxn id="20" idx="0"/>
            <a:endCxn id="28" idx="3"/>
          </p:cNvCxnSpPr>
          <p:nvPr/>
        </p:nvCxnSpPr>
        <p:spPr bwMode="auto">
          <a:xfrm flipH="1" flipV="1">
            <a:off x="7164288" y="2672916"/>
            <a:ext cx="540060"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7" name="Straight Connector 106"/>
          <p:cNvCxnSpPr>
            <a:stCxn id="21" idx="0"/>
            <a:endCxn id="31" idx="1"/>
          </p:cNvCxnSpPr>
          <p:nvPr/>
        </p:nvCxnSpPr>
        <p:spPr bwMode="auto">
          <a:xfrm>
            <a:off x="6804248" y="3933056"/>
            <a:ext cx="144016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8" name="Straight Connector 107"/>
          <p:cNvCxnSpPr>
            <a:stCxn id="20" idx="2"/>
            <a:endCxn id="32" idx="3"/>
          </p:cNvCxnSpPr>
          <p:nvPr/>
        </p:nvCxnSpPr>
        <p:spPr bwMode="auto">
          <a:xfrm flipH="1">
            <a:off x="7020272" y="3176972"/>
            <a:ext cx="288032" cy="21602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3" name="Straight Connector 162"/>
          <p:cNvCxnSpPr>
            <a:stCxn id="21" idx="2"/>
            <a:endCxn id="29" idx="2"/>
          </p:cNvCxnSpPr>
          <p:nvPr/>
        </p:nvCxnSpPr>
        <p:spPr bwMode="auto">
          <a:xfrm flipH="1" flipV="1">
            <a:off x="5400092" y="3717032"/>
            <a:ext cx="972108" cy="396044"/>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164" name="Straight Connector 163"/>
          <p:cNvCxnSpPr>
            <a:stCxn id="14" idx="4"/>
            <a:endCxn id="29" idx="0"/>
          </p:cNvCxnSpPr>
          <p:nvPr/>
        </p:nvCxnSpPr>
        <p:spPr bwMode="auto">
          <a:xfrm>
            <a:off x="4743636" y="2420888"/>
            <a:ext cx="656456" cy="9361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5" name="Straight Connector 164"/>
          <p:cNvCxnSpPr>
            <a:stCxn id="15" idx="4"/>
            <a:endCxn id="31" idx="0"/>
          </p:cNvCxnSpPr>
          <p:nvPr/>
        </p:nvCxnSpPr>
        <p:spPr bwMode="auto">
          <a:xfrm>
            <a:off x="7812360" y="2348880"/>
            <a:ext cx="75608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6" name="Straight Connector 165"/>
          <p:cNvCxnSpPr>
            <a:stCxn id="26" idx="2"/>
            <a:endCxn id="17" idx="0"/>
          </p:cNvCxnSpPr>
          <p:nvPr/>
        </p:nvCxnSpPr>
        <p:spPr bwMode="auto">
          <a:xfrm>
            <a:off x="3959932" y="2132856"/>
            <a:ext cx="207640" cy="10801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7" name="Straight Connector 166"/>
          <p:cNvCxnSpPr>
            <a:stCxn id="21" idx="0"/>
            <a:endCxn id="32" idx="2"/>
          </p:cNvCxnSpPr>
          <p:nvPr/>
        </p:nvCxnSpPr>
        <p:spPr bwMode="auto">
          <a:xfrm flipH="1" flipV="1">
            <a:off x="6696236" y="3573016"/>
            <a:ext cx="108012" cy="36004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8" name="Straight Connector 167"/>
          <p:cNvCxnSpPr>
            <a:stCxn id="20" idx="4"/>
            <a:endCxn id="31" idx="0"/>
          </p:cNvCxnSpPr>
          <p:nvPr/>
        </p:nvCxnSpPr>
        <p:spPr bwMode="auto">
          <a:xfrm>
            <a:off x="7704348" y="3356992"/>
            <a:ext cx="864096"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50" name="Rounded Rectangle 249"/>
          <p:cNvSpPr/>
          <p:nvPr/>
        </p:nvSpPr>
        <p:spPr bwMode="auto">
          <a:xfrm>
            <a:off x="1907704" y="5877272"/>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1" name="Rounded Rectangle 250"/>
          <p:cNvSpPr/>
          <p:nvPr/>
        </p:nvSpPr>
        <p:spPr bwMode="auto">
          <a:xfrm>
            <a:off x="2699792" y="6309320"/>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64" name="Straight Connector 263"/>
          <p:cNvCxnSpPr>
            <a:stCxn id="21" idx="0"/>
            <a:endCxn id="30" idx="2"/>
          </p:cNvCxnSpPr>
          <p:nvPr/>
        </p:nvCxnSpPr>
        <p:spPr bwMode="auto">
          <a:xfrm flipV="1">
            <a:off x="6804248" y="2924944"/>
            <a:ext cx="1836204" cy="1008112"/>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67" name="Oval 266"/>
          <p:cNvSpPr/>
          <p:nvPr/>
        </p:nvSpPr>
        <p:spPr bwMode="auto">
          <a:xfrm>
            <a:off x="6876256" y="623731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8" name="Oval 267"/>
          <p:cNvSpPr/>
          <p:nvPr/>
        </p:nvSpPr>
        <p:spPr bwMode="auto">
          <a:xfrm>
            <a:off x="6300192" y="551723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9" name="Oval 268"/>
          <p:cNvSpPr/>
          <p:nvPr/>
        </p:nvSpPr>
        <p:spPr bwMode="auto">
          <a:xfrm>
            <a:off x="3923928" y="6021288"/>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70" name="Straight Connector 269"/>
          <p:cNvCxnSpPr>
            <a:stCxn id="279" idx="3"/>
            <a:endCxn id="268" idx="3"/>
          </p:cNvCxnSpPr>
          <p:nvPr/>
        </p:nvCxnSpPr>
        <p:spPr bwMode="auto">
          <a:xfrm flipV="1">
            <a:off x="6228184" y="5824545"/>
            <a:ext cx="198552"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2" name="Straight Connector 271"/>
          <p:cNvCxnSpPr>
            <a:stCxn id="251" idx="3"/>
            <a:endCxn id="269" idx="2"/>
          </p:cNvCxnSpPr>
          <p:nvPr/>
        </p:nvCxnSpPr>
        <p:spPr bwMode="auto">
          <a:xfrm flipV="1">
            <a:off x="3347864" y="6201308"/>
            <a:ext cx="57606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3" name="Straight Connector 272"/>
          <p:cNvCxnSpPr>
            <a:stCxn id="250" idx="3"/>
            <a:endCxn id="269" idx="2"/>
          </p:cNvCxnSpPr>
          <p:nvPr/>
        </p:nvCxnSpPr>
        <p:spPr bwMode="auto">
          <a:xfrm>
            <a:off x="2555776" y="6057292"/>
            <a:ext cx="1368152"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79" name="Rounded Rectangle 278"/>
          <p:cNvSpPr/>
          <p:nvPr/>
        </p:nvSpPr>
        <p:spPr bwMode="auto">
          <a:xfrm>
            <a:off x="5580112" y="6021288"/>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8" name="Rounded Rectangle 287"/>
          <p:cNvSpPr/>
          <p:nvPr/>
        </p:nvSpPr>
        <p:spPr bwMode="auto">
          <a:xfrm>
            <a:off x="7884368" y="57332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93" name="Straight Connector 292"/>
          <p:cNvCxnSpPr>
            <a:stCxn id="267" idx="7"/>
            <a:endCxn id="288" idx="1"/>
          </p:cNvCxnSpPr>
          <p:nvPr/>
        </p:nvCxnSpPr>
        <p:spPr bwMode="auto">
          <a:xfrm flipV="1">
            <a:off x="7613808" y="5913276"/>
            <a:ext cx="270560"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39" name="Straight Connector 338"/>
          <p:cNvCxnSpPr>
            <a:stCxn id="279" idx="1"/>
            <a:endCxn id="269" idx="6"/>
          </p:cNvCxnSpPr>
          <p:nvPr/>
        </p:nvCxnSpPr>
        <p:spPr bwMode="auto">
          <a:xfrm flipH="1">
            <a:off x="4788024" y="6201308"/>
            <a:ext cx="792088" cy="0"/>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cxnSp>
        <p:nvCxnSpPr>
          <p:cNvPr id="368" name="Straight Connector 367"/>
          <p:cNvCxnSpPr>
            <a:stCxn id="268" idx="6"/>
            <a:endCxn id="288" idx="1"/>
          </p:cNvCxnSpPr>
          <p:nvPr/>
        </p:nvCxnSpPr>
        <p:spPr bwMode="auto">
          <a:xfrm>
            <a:off x="7164288" y="5697252"/>
            <a:ext cx="720080" cy="216024"/>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ctr" rotWithShape="0">
              <a:srgbClr val="FF0000"/>
            </a:outerShdw>
          </a:effectLst>
        </p:spPr>
      </p:cxnSp>
      <p:sp>
        <p:nvSpPr>
          <p:cNvPr id="88" name="TextBox 87"/>
          <p:cNvSpPr txBox="1"/>
          <p:nvPr/>
        </p:nvSpPr>
        <p:spPr>
          <a:xfrm>
            <a:off x="2771800" y="4149080"/>
            <a:ext cx="3672408" cy="369332"/>
          </a:xfrm>
          <a:prstGeom prst="rect">
            <a:avLst/>
          </a:prstGeom>
          <a:noFill/>
        </p:spPr>
        <p:txBody>
          <a:bodyPr wrap="square" rtlCol="0">
            <a:spAutoFit/>
          </a:bodyPr>
          <a:lstStyle/>
          <a:p>
            <a:pPr algn="ctr"/>
            <a:endParaRPr lang="en-GB" sz="1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163"/>
                                        </p:tgtEl>
                                      </p:cBhvr>
                                    </p:animEffect>
                                    <p:set>
                                      <p:cBhvr>
                                        <p:cTn id="7" dur="1" fill="hold">
                                          <p:stCondLst>
                                            <p:cond delay="499"/>
                                          </p:stCondLst>
                                        </p:cTn>
                                        <p:tgtEl>
                                          <p:spTgt spid="16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68"/>
                                        </p:tgtEl>
                                      </p:cBhvr>
                                    </p:animEffect>
                                    <p:set>
                                      <p:cBhvr>
                                        <p:cTn id="12" dur="1" fill="hold">
                                          <p:stCondLst>
                                            <p:cond delay="1999"/>
                                          </p:stCondLst>
                                        </p:cTn>
                                        <p:tgtEl>
                                          <p:spTgt spid="36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nodeType="clickEffect">
                                  <p:stCondLst>
                                    <p:cond delay="0"/>
                                  </p:stCondLst>
                                  <p:childTnLst>
                                    <p:anim calcmode="lin" valueType="num">
                                      <p:cBhvr additive="base">
                                        <p:cTn id="16" dur="500"/>
                                        <p:tgtEl>
                                          <p:spTgt spid="339"/>
                                        </p:tgtEl>
                                        <p:attrNameLst>
                                          <p:attrName>ppt_x</p:attrName>
                                        </p:attrNameLst>
                                      </p:cBhvr>
                                      <p:tavLst>
                                        <p:tav tm="0">
                                          <p:val>
                                            <p:strVal val="ppt_x"/>
                                          </p:val>
                                        </p:tav>
                                        <p:tav tm="100000">
                                          <p:val>
                                            <p:strVal val="ppt_x"/>
                                          </p:val>
                                        </p:tav>
                                      </p:tavLst>
                                    </p:anim>
                                    <p:anim calcmode="lin" valueType="num">
                                      <p:cBhvr additive="base">
                                        <p:cTn id="17" dur="500"/>
                                        <p:tgtEl>
                                          <p:spTgt spid="339"/>
                                        </p:tgtEl>
                                        <p:attrNameLst>
                                          <p:attrName>ppt_y</p:attrName>
                                        </p:attrNameLst>
                                      </p:cBhvr>
                                      <p:tavLst>
                                        <p:tav tm="0">
                                          <p:val>
                                            <p:strVal val="ppt_y"/>
                                          </p:val>
                                        </p:tav>
                                        <p:tav tm="100000">
                                          <p:val>
                                            <p:strVal val="1+ppt_h/2"/>
                                          </p:val>
                                        </p:tav>
                                      </p:tavLst>
                                    </p:anim>
                                    <p:set>
                                      <p:cBhvr>
                                        <p:cTn id="18" dur="1" fill="hold">
                                          <p:stCondLst>
                                            <p:cond delay="499"/>
                                          </p:stCondLst>
                                        </p:cTn>
                                        <p:tgtEl>
                                          <p:spTgt spid="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Overview </a:t>
            </a:r>
            <a:endParaRPr lang="en-US" dirty="0"/>
          </a:p>
        </p:txBody>
      </p:sp>
      <p:sp>
        <p:nvSpPr>
          <p:cNvPr id="4099" name="Rectangle 3"/>
          <p:cNvSpPr>
            <a:spLocks noGrp="1" noChangeArrowheads="1"/>
          </p:cNvSpPr>
          <p:nvPr>
            <p:ph type="body" idx="1"/>
          </p:nvPr>
        </p:nvSpPr>
        <p:spPr/>
        <p:txBody>
          <a:bodyPr/>
          <a:lstStyle/>
          <a:p>
            <a:pPr marL="514350" indent="-514350"/>
            <a:r>
              <a:rPr lang="en-GB" dirty="0" smtClean="0"/>
              <a:t>Challenges experienced with the linked data</a:t>
            </a:r>
          </a:p>
          <a:p>
            <a:pPr marL="514350" indent="-514350"/>
            <a:r>
              <a:rPr lang="en-GB" dirty="0" smtClean="0"/>
              <a:t>How can you use a Graph Database to manage linked data?</a:t>
            </a:r>
          </a:p>
          <a:p>
            <a:pPr marL="514350" indent="-514350"/>
            <a:r>
              <a:rPr lang="en-GB" dirty="0" smtClean="0"/>
              <a:t>Progress on our pilot project: Using a Graph Database to manage linked data</a:t>
            </a:r>
          </a:p>
          <a:p>
            <a:pPr marL="514350" indent="-514350"/>
            <a:r>
              <a:rPr lang="en-GB" dirty="0" smtClean="0"/>
              <a:t>Future work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44352"/>
          </a:xfrm>
        </p:spPr>
        <p:txBody>
          <a:bodyPr/>
          <a:lstStyle/>
          <a:p>
            <a:r>
              <a:rPr lang="en-GB" dirty="0" smtClean="0">
                <a:solidFill>
                  <a:schemeClr val="tx1"/>
                </a:solidFill>
              </a:rPr>
              <a:t>What can we do on the graph domain? </a:t>
            </a:r>
            <a:endParaRPr lang="en-GB" dirty="0">
              <a:solidFill>
                <a:schemeClr val="tx1"/>
              </a:solidFill>
            </a:endParaRPr>
          </a:p>
        </p:txBody>
      </p:sp>
      <p:sp>
        <p:nvSpPr>
          <p:cNvPr id="4" name="Oval 3"/>
          <p:cNvSpPr/>
          <p:nvPr/>
        </p:nvSpPr>
        <p:spPr bwMode="auto">
          <a:xfrm>
            <a:off x="1259632" y="12687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8" name="Oval 7"/>
          <p:cNvSpPr/>
          <p:nvPr/>
        </p:nvSpPr>
        <p:spPr bwMode="auto">
          <a:xfrm>
            <a:off x="251520" y="3068960"/>
            <a:ext cx="648072"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9" name="Oval 8"/>
          <p:cNvSpPr/>
          <p:nvPr/>
        </p:nvSpPr>
        <p:spPr bwMode="auto">
          <a:xfrm>
            <a:off x="1691680" y="285293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0" name="Oval 9"/>
          <p:cNvSpPr/>
          <p:nvPr/>
        </p:nvSpPr>
        <p:spPr bwMode="auto">
          <a:xfrm>
            <a:off x="1979712" y="4437112"/>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1" name="Oval 10"/>
          <p:cNvSpPr/>
          <p:nvPr/>
        </p:nvSpPr>
        <p:spPr bwMode="auto">
          <a:xfrm>
            <a:off x="2339752" y="134076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2" name="Oval 11"/>
          <p:cNvSpPr/>
          <p:nvPr/>
        </p:nvSpPr>
        <p:spPr bwMode="auto">
          <a:xfrm>
            <a:off x="4716016" y="1484784"/>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4" name="Oval 13"/>
          <p:cNvSpPr/>
          <p:nvPr/>
        </p:nvSpPr>
        <p:spPr bwMode="auto">
          <a:xfrm>
            <a:off x="4427984" y="213285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5" name="Oval 14"/>
          <p:cNvSpPr/>
          <p:nvPr/>
        </p:nvSpPr>
        <p:spPr bwMode="auto">
          <a:xfrm>
            <a:off x="7380312" y="1988840"/>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6" name="Oval 15"/>
          <p:cNvSpPr/>
          <p:nvPr/>
        </p:nvSpPr>
        <p:spPr bwMode="auto">
          <a:xfrm>
            <a:off x="467544" y="4581128"/>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7" name="Oval 16"/>
          <p:cNvSpPr/>
          <p:nvPr/>
        </p:nvSpPr>
        <p:spPr bwMode="auto">
          <a:xfrm>
            <a:off x="3851920" y="3212976"/>
            <a:ext cx="631304" cy="288032"/>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Oval 19"/>
          <p:cNvSpPr/>
          <p:nvPr/>
        </p:nvSpPr>
        <p:spPr bwMode="auto">
          <a:xfrm>
            <a:off x="7308304" y="2996952"/>
            <a:ext cx="792088"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1" name="Oval 20"/>
          <p:cNvSpPr/>
          <p:nvPr/>
        </p:nvSpPr>
        <p:spPr bwMode="auto">
          <a:xfrm>
            <a:off x="6372200" y="3933056"/>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2" name="Rounded Rectangle 21"/>
          <p:cNvSpPr/>
          <p:nvPr/>
        </p:nvSpPr>
        <p:spPr bwMode="auto">
          <a:xfrm>
            <a:off x="539552" y="213285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3" name="Rounded Rectangle 22"/>
          <p:cNvSpPr/>
          <p:nvPr/>
        </p:nvSpPr>
        <p:spPr bwMode="auto">
          <a:xfrm>
            <a:off x="2123728" y="220486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4" name="Rounded Rectangle 23"/>
          <p:cNvSpPr/>
          <p:nvPr/>
        </p:nvSpPr>
        <p:spPr bwMode="auto">
          <a:xfrm>
            <a:off x="1259632" y="3789040"/>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 name="Rounded Rectangle 24"/>
          <p:cNvSpPr/>
          <p:nvPr/>
        </p:nvSpPr>
        <p:spPr bwMode="auto">
          <a:xfrm>
            <a:off x="1547664" y="501317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 name="Rounded Rectangle 25"/>
          <p:cNvSpPr/>
          <p:nvPr/>
        </p:nvSpPr>
        <p:spPr bwMode="auto">
          <a:xfrm>
            <a:off x="3707904" y="177281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7" name="Rounded Rectangle 26"/>
          <p:cNvSpPr/>
          <p:nvPr/>
        </p:nvSpPr>
        <p:spPr bwMode="auto">
          <a:xfrm>
            <a:off x="5724128" y="2060848"/>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 name="Rounded Rectangle 27"/>
          <p:cNvSpPr/>
          <p:nvPr/>
        </p:nvSpPr>
        <p:spPr bwMode="auto">
          <a:xfrm>
            <a:off x="6660232" y="2492896"/>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b7</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9" name="Rounded Rectangle 28"/>
          <p:cNvSpPr/>
          <p:nvPr/>
        </p:nvSpPr>
        <p:spPr bwMode="auto">
          <a:xfrm>
            <a:off x="5148064" y="3356992"/>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b8</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0" name="Rounded Rectangle 29"/>
          <p:cNvSpPr/>
          <p:nvPr/>
        </p:nvSpPr>
        <p:spPr bwMode="auto">
          <a:xfrm>
            <a:off x="8388424" y="2564904"/>
            <a:ext cx="504056"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b9</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1" name="Rounded Rectangle 30"/>
          <p:cNvSpPr/>
          <p:nvPr/>
        </p:nvSpPr>
        <p:spPr bwMode="auto">
          <a:xfrm>
            <a:off x="8244408" y="39330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b11</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2" name="Rounded Rectangle 31"/>
          <p:cNvSpPr/>
          <p:nvPr/>
        </p:nvSpPr>
        <p:spPr bwMode="auto">
          <a:xfrm>
            <a:off x="6372200" y="321297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b10</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34" name="Straight Connector 33"/>
          <p:cNvCxnSpPr>
            <a:stCxn id="4" idx="4"/>
            <a:endCxn id="22" idx="0"/>
          </p:cNvCxnSpPr>
          <p:nvPr/>
        </p:nvCxnSpPr>
        <p:spPr bwMode="auto">
          <a:xfrm flipH="1">
            <a:off x="791580" y="1556792"/>
            <a:ext cx="79208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5" name="Straight Connector 34"/>
          <p:cNvCxnSpPr>
            <a:stCxn id="4" idx="4"/>
            <a:endCxn id="23" idx="0"/>
          </p:cNvCxnSpPr>
          <p:nvPr/>
        </p:nvCxnSpPr>
        <p:spPr bwMode="auto">
          <a:xfrm>
            <a:off x="1583668" y="1556792"/>
            <a:ext cx="792088"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6" name="Straight Connector 35"/>
          <p:cNvCxnSpPr>
            <a:stCxn id="22" idx="2"/>
            <a:endCxn id="8" idx="0"/>
          </p:cNvCxnSpPr>
          <p:nvPr/>
        </p:nvCxnSpPr>
        <p:spPr bwMode="auto">
          <a:xfrm flipH="1">
            <a:off x="575556" y="2492896"/>
            <a:ext cx="216024"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7" name="Straight Connector 36"/>
          <p:cNvCxnSpPr>
            <a:stCxn id="23" idx="2"/>
            <a:endCxn id="9" idx="0"/>
          </p:cNvCxnSpPr>
          <p:nvPr/>
        </p:nvCxnSpPr>
        <p:spPr bwMode="auto">
          <a:xfrm flipH="1">
            <a:off x="2007332" y="2564904"/>
            <a:ext cx="36842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38" name="Straight Connector 37"/>
          <p:cNvCxnSpPr>
            <a:stCxn id="4" idx="4"/>
            <a:endCxn id="24" idx="0"/>
          </p:cNvCxnSpPr>
          <p:nvPr/>
        </p:nvCxnSpPr>
        <p:spPr bwMode="auto">
          <a:xfrm flipH="1">
            <a:off x="1511660" y="1556792"/>
            <a:ext cx="72008" cy="22322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5" name="Straight Connector 44"/>
          <p:cNvCxnSpPr>
            <a:stCxn id="8" idx="4"/>
            <a:endCxn id="24" idx="0"/>
          </p:cNvCxnSpPr>
          <p:nvPr/>
        </p:nvCxnSpPr>
        <p:spPr bwMode="auto">
          <a:xfrm>
            <a:off x="575556" y="3356992"/>
            <a:ext cx="93610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6" name="Straight Connector 45"/>
          <p:cNvCxnSpPr>
            <a:stCxn id="24" idx="2"/>
            <a:endCxn id="16" idx="0"/>
          </p:cNvCxnSpPr>
          <p:nvPr/>
        </p:nvCxnSpPr>
        <p:spPr bwMode="auto">
          <a:xfrm flipH="1">
            <a:off x="783196" y="4149080"/>
            <a:ext cx="728464" cy="43204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7" name="Straight Connector 46"/>
          <p:cNvCxnSpPr>
            <a:stCxn id="10" idx="0"/>
            <a:endCxn id="24" idx="2"/>
          </p:cNvCxnSpPr>
          <p:nvPr/>
        </p:nvCxnSpPr>
        <p:spPr bwMode="auto">
          <a:xfrm flipH="1" flipV="1">
            <a:off x="1511660" y="4149080"/>
            <a:ext cx="78370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49" name="Straight Connector 48"/>
          <p:cNvCxnSpPr>
            <a:stCxn id="27" idx="1"/>
            <a:endCxn id="14" idx="6"/>
          </p:cNvCxnSpPr>
          <p:nvPr/>
        </p:nvCxnSpPr>
        <p:spPr bwMode="auto">
          <a:xfrm flipH="1">
            <a:off x="5059288" y="2240868"/>
            <a:ext cx="664840" cy="360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0" name="Straight Connector 49"/>
          <p:cNvCxnSpPr>
            <a:stCxn id="12" idx="4"/>
            <a:endCxn id="29" idx="0"/>
          </p:cNvCxnSpPr>
          <p:nvPr/>
        </p:nvCxnSpPr>
        <p:spPr bwMode="auto">
          <a:xfrm>
            <a:off x="5031668" y="1772816"/>
            <a:ext cx="36842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1" name="Straight Connector 50"/>
          <p:cNvCxnSpPr>
            <a:stCxn id="16" idx="4"/>
            <a:endCxn id="25" idx="0"/>
          </p:cNvCxnSpPr>
          <p:nvPr/>
        </p:nvCxnSpPr>
        <p:spPr bwMode="auto">
          <a:xfrm>
            <a:off x="783196" y="4869160"/>
            <a:ext cx="1016496"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2" name="Straight Connector 51"/>
          <p:cNvCxnSpPr>
            <a:stCxn id="23" idx="2"/>
            <a:endCxn id="10" idx="0"/>
          </p:cNvCxnSpPr>
          <p:nvPr/>
        </p:nvCxnSpPr>
        <p:spPr bwMode="auto">
          <a:xfrm flipH="1">
            <a:off x="2295364" y="2564904"/>
            <a:ext cx="80392"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3" name="Straight Connector 52"/>
          <p:cNvCxnSpPr>
            <a:stCxn id="12" idx="5"/>
            <a:endCxn id="27" idx="1"/>
          </p:cNvCxnSpPr>
          <p:nvPr/>
        </p:nvCxnSpPr>
        <p:spPr bwMode="auto">
          <a:xfrm>
            <a:off x="5254868" y="1730635"/>
            <a:ext cx="469260" cy="51023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4" name="Straight Connector 53"/>
          <p:cNvCxnSpPr>
            <a:stCxn id="9" idx="4"/>
            <a:endCxn id="25" idx="0"/>
          </p:cNvCxnSpPr>
          <p:nvPr/>
        </p:nvCxnSpPr>
        <p:spPr bwMode="auto">
          <a:xfrm flipH="1">
            <a:off x="1799692" y="3140968"/>
            <a:ext cx="207640" cy="187220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5" name="Straight Connector 54"/>
          <p:cNvCxnSpPr>
            <a:stCxn id="26" idx="3"/>
            <a:endCxn id="14" idx="2"/>
          </p:cNvCxnSpPr>
          <p:nvPr/>
        </p:nvCxnSpPr>
        <p:spPr bwMode="auto">
          <a:xfrm>
            <a:off x="4211960" y="1952836"/>
            <a:ext cx="216024"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56" name="Straight Connector 55"/>
          <p:cNvCxnSpPr>
            <a:stCxn id="10" idx="4"/>
            <a:endCxn id="25" idx="0"/>
          </p:cNvCxnSpPr>
          <p:nvPr/>
        </p:nvCxnSpPr>
        <p:spPr bwMode="auto">
          <a:xfrm flipH="1">
            <a:off x="1799692" y="4725144"/>
            <a:ext cx="495672"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8" name="Straight Connector 97"/>
          <p:cNvCxnSpPr>
            <a:stCxn id="8" idx="4"/>
            <a:endCxn id="25" idx="0"/>
          </p:cNvCxnSpPr>
          <p:nvPr/>
        </p:nvCxnSpPr>
        <p:spPr bwMode="auto">
          <a:xfrm>
            <a:off x="575556" y="3356992"/>
            <a:ext cx="1224136" cy="165618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99" name="Straight Connector 98"/>
          <p:cNvCxnSpPr>
            <a:stCxn id="23" idx="0"/>
            <a:endCxn id="11" idx="4"/>
          </p:cNvCxnSpPr>
          <p:nvPr/>
        </p:nvCxnSpPr>
        <p:spPr bwMode="auto">
          <a:xfrm flipV="1">
            <a:off x="2375756" y="1628800"/>
            <a:ext cx="279648"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0" name="Straight Connector 99"/>
          <p:cNvCxnSpPr>
            <a:stCxn id="27" idx="2"/>
            <a:endCxn id="17" idx="0"/>
          </p:cNvCxnSpPr>
          <p:nvPr/>
        </p:nvCxnSpPr>
        <p:spPr bwMode="auto">
          <a:xfrm flipH="1">
            <a:off x="4167572" y="2420888"/>
            <a:ext cx="1808584" cy="79208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1" name="Straight Connector 100"/>
          <p:cNvCxnSpPr>
            <a:stCxn id="17" idx="6"/>
            <a:endCxn id="29" idx="1"/>
          </p:cNvCxnSpPr>
          <p:nvPr/>
        </p:nvCxnSpPr>
        <p:spPr bwMode="auto">
          <a:xfrm>
            <a:off x="4483224" y="3356992"/>
            <a:ext cx="66484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2" name="Straight Connector 101"/>
          <p:cNvCxnSpPr>
            <a:stCxn id="9" idx="4"/>
            <a:endCxn id="24" idx="0"/>
          </p:cNvCxnSpPr>
          <p:nvPr/>
        </p:nvCxnSpPr>
        <p:spPr bwMode="auto">
          <a:xfrm flipH="1">
            <a:off x="1511660" y="3140968"/>
            <a:ext cx="495672" cy="64807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3" name="Straight Connector 102"/>
          <p:cNvCxnSpPr>
            <a:stCxn id="15" idx="4"/>
            <a:endCxn id="28" idx="3"/>
          </p:cNvCxnSpPr>
          <p:nvPr/>
        </p:nvCxnSpPr>
        <p:spPr bwMode="auto">
          <a:xfrm flipH="1">
            <a:off x="7164288" y="2348880"/>
            <a:ext cx="648072"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4" name="Straight Connector 103"/>
          <p:cNvCxnSpPr>
            <a:stCxn id="30" idx="1"/>
            <a:endCxn id="15" idx="4"/>
          </p:cNvCxnSpPr>
          <p:nvPr/>
        </p:nvCxnSpPr>
        <p:spPr bwMode="auto">
          <a:xfrm flipH="1" flipV="1">
            <a:off x="7812360" y="2348880"/>
            <a:ext cx="576064" cy="39604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5" name="Straight Connector 104"/>
          <p:cNvCxnSpPr>
            <a:stCxn id="30" idx="1"/>
            <a:endCxn id="20" idx="0"/>
          </p:cNvCxnSpPr>
          <p:nvPr/>
        </p:nvCxnSpPr>
        <p:spPr bwMode="auto">
          <a:xfrm flipH="1">
            <a:off x="7704348" y="2744924"/>
            <a:ext cx="684076" cy="252028"/>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6" name="Straight Connector 105"/>
          <p:cNvCxnSpPr>
            <a:stCxn id="20" idx="0"/>
            <a:endCxn id="28" idx="3"/>
          </p:cNvCxnSpPr>
          <p:nvPr/>
        </p:nvCxnSpPr>
        <p:spPr bwMode="auto">
          <a:xfrm flipH="1" flipV="1">
            <a:off x="7164288" y="2672916"/>
            <a:ext cx="540060" cy="32403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7" name="Straight Connector 106"/>
          <p:cNvCxnSpPr>
            <a:stCxn id="21" idx="0"/>
            <a:endCxn id="31" idx="1"/>
          </p:cNvCxnSpPr>
          <p:nvPr/>
        </p:nvCxnSpPr>
        <p:spPr bwMode="auto">
          <a:xfrm>
            <a:off x="6804248" y="3933056"/>
            <a:ext cx="1440160" cy="1800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08" name="Straight Connector 107"/>
          <p:cNvCxnSpPr>
            <a:stCxn id="20" idx="2"/>
            <a:endCxn id="32" idx="3"/>
          </p:cNvCxnSpPr>
          <p:nvPr/>
        </p:nvCxnSpPr>
        <p:spPr bwMode="auto">
          <a:xfrm flipH="1">
            <a:off x="7020272" y="3176972"/>
            <a:ext cx="288032" cy="21602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4" name="Straight Connector 163"/>
          <p:cNvCxnSpPr>
            <a:stCxn id="14" idx="4"/>
            <a:endCxn id="29" idx="0"/>
          </p:cNvCxnSpPr>
          <p:nvPr/>
        </p:nvCxnSpPr>
        <p:spPr bwMode="auto">
          <a:xfrm>
            <a:off x="4743636" y="2420888"/>
            <a:ext cx="656456" cy="936104"/>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5" name="Straight Connector 164"/>
          <p:cNvCxnSpPr>
            <a:stCxn id="15" idx="4"/>
            <a:endCxn id="31" idx="0"/>
          </p:cNvCxnSpPr>
          <p:nvPr/>
        </p:nvCxnSpPr>
        <p:spPr bwMode="auto">
          <a:xfrm>
            <a:off x="7812360" y="2348880"/>
            <a:ext cx="756084" cy="1584176"/>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6" name="Straight Connector 165"/>
          <p:cNvCxnSpPr>
            <a:stCxn id="26" idx="2"/>
            <a:endCxn id="17" idx="0"/>
          </p:cNvCxnSpPr>
          <p:nvPr/>
        </p:nvCxnSpPr>
        <p:spPr bwMode="auto">
          <a:xfrm>
            <a:off x="3959932" y="2132856"/>
            <a:ext cx="207640" cy="108012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7" name="Straight Connector 166"/>
          <p:cNvCxnSpPr>
            <a:stCxn id="21" idx="0"/>
            <a:endCxn id="32" idx="2"/>
          </p:cNvCxnSpPr>
          <p:nvPr/>
        </p:nvCxnSpPr>
        <p:spPr bwMode="auto">
          <a:xfrm flipH="1" flipV="1">
            <a:off x="6696236" y="3573016"/>
            <a:ext cx="108012" cy="360040"/>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168" name="Straight Connector 167"/>
          <p:cNvCxnSpPr>
            <a:stCxn id="20" idx="4"/>
            <a:endCxn id="31" idx="0"/>
          </p:cNvCxnSpPr>
          <p:nvPr/>
        </p:nvCxnSpPr>
        <p:spPr bwMode="auto">
          <a:xfrm>
            <a:off x="7704348" y="3356992"/>
            <a:ext cx="864096" cy="576064"/>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50" name="Rounded Rectangle 249"/>
          <p:cNvSpPr/>
          <p:nvPr/>
        </p:nvSpPr>
        <p:spPr bwMode="auto">
          <a:xfrm>
            <a:off x="1907704" y="5877272"/>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b12</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51" name="Rounded Rectangle 250"/>
          <p:cNvSpPr/>
          <p:nvPr/>
        </p:nvSpPr>
        <p:spPr bwMode="auto">
          <a:xfrm>
            <a:off x="2699792" y="6309320"/>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64" name="Straight Connector 263"/>
          <p:cNvCxnSpPr>
            <a:stCxn id="21" idx="0"/>
            <a:endCxn id="30" idx="2"/>
          </p:cNvCxnSpPr>
          <p:nvPr/>
        </p:nvCxnSpPr>
        <p:spPr bwMode="auto">
          <a:xfrm flipV="1">
            <a:off x="6804248" y="2924944"/>
            <a:ext cx="1836204" cy="1008112"/>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67" name="Oval 266"/>
          <p:cNvSpPr/>
          <p:nvPr/>
        </p:nvSpPr>
        <p:spPr bwMode="auto">
          <a:xfrm>
            <a:off x="6876256" y="623731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8" name="Oval 267"/>
          <p:cNvSpPr/>
          <p:nvPr/>
        </p:nvSpPr>
        <p:spPr bwMode="auto">
          <a:xfrm>
            <a:off x="6300192" y="5517232"/>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a14</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69" name="Oval 268"/>
          <p:cNvSpPr/>
          <p:nvPr/>
        </p:nvSpPr>
        <p:spPr bwMode="auto">
          <a:xfrm>
            <a:off x="3923928" y="6021288"/>
            <a:ext cx="864096" cy="360040"/>
          </a:xfrm>
          <a:prstGeom prst="ellipse">
            <a:avLst/>
          </a:prstGeom>
          <a:ln>
            <a:solidFill>
              <a:schemeClr val="accent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solidFill>
                  <a:schemeClr val="tx1"/>
                </a:solidFill>
                <a:latin typeface="Arial" pitchFamily="34" charset="0"/>
                <a:ea typeface="ＭＳ Ｐゴシック" pitchFamily="34" charset="-128"/>
              </a:rPr>
              <a:t>a13</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70" name="Straight Connector 269"/>
          <p:cNvCxnSpPr>
            <a:stCxn id="279" idx="3"/>
            <a:endCxn id="268" idx="3"/>
          </p:cNvCxnSpPr>
          <p:nvPr/>
        </p:nvCxnSpPr>
        <p:spPr bwMode="auto">
          <a:xfrm flipV="1">
            <a:off x="6228184" y="5824545"/>
            <a:ext cx="198552"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2" name="Straight Connector 271"/>
          <p:cNvCxnSpPr>
            <a:stCxn id="251" idx="3"/>
            <a:endCxn id="269" idx="2"/>
          </p:cNvCxnSpPr>
          <p:nvPr/>
        </p:nvCxnSpPr>
        <p:spPr bwMode="auto">
          <a:xfrm flipV="1">
            <a:off x="3347864" y="6201308"/>
            <a:ext cx="576064" cy="288032"/>
          </a:xfrm>
          <a:prstGeom prst="line">
            <a:avLst/>
          </a:prstGeom>
          <a:solidFill>
            <a:schemeClr val="accent1"/>
          </a:solidFill>
          <a:ln w="25400" cap="flat" cmpd="sng" algn="ctr">
            <a:solidFill>
              <a:srgbClr val="00B0F0"/>
            </a:solidFill>
            <a:prstDash val="solid"/>
            <a:round/>
            <a:headEnd type="none" w="med" len="med"/>
            <a:tailEnd type="none" w="med" len="med"/>
          </a:ln>
          <a:effectLst/>
        </p:spPr>
      </p:cxnSp>
      <p:cxnSp>
        <p:nvCxnSpPr>
          <p:cNvPr id="273" name="Straight Connector 272"/>
          <p:cNvCxnSpPr>
            <a:stCxn id="250" idx="3"/>
            <a:endCxn id="269" idx="2"/>
          </p:cNvCxnSpPr>
          <p:nvPr/>
        </p:nvCxnSpPr>
        <p:spPr bwMode="auto">
          <a:xfrm>
            <a:off x="2555776" y="6057292"/>
            <a:ext cx="1368152" cy="144016"/>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279" name="Rounded Rectangle 278"/>
          <p:cNvSpPr/>
          <p:nvPr/>
        </p:nvSpPr>
        <p:spPr bwMode="auto">
          <a:xfrm>
            <a:off x="5580112" y="6021288"/>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b15</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88" name="Rounded Rectangle 287"/>
          <p:cNvSpPr/>
          <p:nvPr/>
        </p:nvSpPr>
        <p:spPr bwMode="auto">
          <a:xfrm>
            <a:off x="7884368" y="5733256"/>
            <a:ext cx="648072" cy="360040"/>
          </a:xfrm>
          <a:prstGeom prst="roundRect">
            <a:avLst/>
          </a:prstGeom>
          <a:solidFill>
            <a:srgbClr val="92D050"/>
          </a:solidFill>
          <a:ln w="9525" cap="flat" cmpd="sng" algn="ctr">
            <a:solidFill>
              <a:srgbClr val="FFFF00"/>
            </a:solidFill>
            <a:prstDash val="solid"/>
            <a:round/>
            <a:headEnd type="none" w="med" len="med"/>
            <a:tailEnd type="none" w="med" len="med"/>
          </a:ln>
          <a:effectLst/>
          <a:scene3d>
            <a:camera prst="orthographicFront"/>
            <a:lightRig rig="threePt" dir="t"/>
          </a:scene3d>
          <a:sp3d>
            <a:bevelT prst="slop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pitchFamily="34" charset="0"/>
                <a:ea typeface="ＭＳ Ｐゴシック" pitchFamily="34" charset="-128"/>
              </a:rPr>
              <a:t>b16</a:t>
            </a:r>
            <a:endParaRPr kumimoji="0" lang="en-GB"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cxnSp>
        <p:nvCxnSpPr>
          <p:cNvPr id="293" name="Straight Connector 292"/>
          <p:cNvCxnSpPr>
            <a:stCxn id="267" idx="7"/>
            <a:endCxn id="288" idx="1"/>
          </p:cNvCxnSpPr>
          <p:nvPr/>
        </p:nvCxnSpPr>
        <p:spPr bwMode="auto">
          <a:xfrm flipV="1">
            <a:off x="7613808" y="5913276"/>
            <a:ext cx="270560" cy="376763"/>
          </a:xfrm>
          <a:prstGeom prst="line">
            <a:avLst/>
          </a:prstGeom>
          <a:solidFill>
            <a:schemeClr val="accent1"/>
          </a:solidFill>
          <a:ln w="25400" cap="flat" cmpd="sng" algn="ctr">
            <a:solidFill>
              <a:srgbClr val="00B0F0"/>
            </a:solidFill>
            <a:prstDash val="solid"/>
            <a:round/>
            <a:headEnd type="none" w="med" len="med"/>
            <a:tailEnd type="none" w="med" len="med"/>
          </a:ln>
          <a:effectLst/>
        </p:spPr>
      </p:cxnSp>
      <p:sp>
        <p:nvSpPr>
          <p:cNvPr id="88" name="TextBox 87"/>
          <p:cNvSpPr txBox="1"/>
          <p:nvPr/>
        </p:nvSpPr>
        <p:spPr>
          <a:xfrm>
            <a:off x="2771800" y="4149080"/>
            <a:ext cx="3672408" cy="369332"/>
          </a:xfrm>
          <a:prstGeom prst="rect">
            <a:avLst/>
          </a:prstGeom>
          <a:noFill/>
        </p:spPr>
        <p:txBody>
          <a:bodyPr wrap="square" rtlCol="0">
            <a:spAutoFit/>
          </a:bodyPr>
          <a:lstStyle/>
          <a:p>
            <a:pPr algn="ctr"/>
            <a:endParaRPr lang="en-GB" sz="1800" dirty="0">
              <a:solidFill>
                <a:schemeClr val="bg1"/>
              </a:solidFill>
            </a:endParaRPr>
          </a:p>
        </p:txBody>
      </p:sp>
      <p:sp>
        <p:nvSpPr>
          <p:cNvPr id="74" name="TextBox 73"/>
          <p:cNvSpPr txBox="1"/>
          <p:nvPr/>
        </p:nvSpPr>
        <p:spPr>
          <a:xfrm>
            <a:off x="3275856" y="4077072"/>
            <a:ext cx="2592288" cy="923330"/>
          </a:xfrm>
          <a:prstGeom prst="rect">
            <a:avLst/>
          </a:prstGeom>
          <a:noFill/>
        </p:spPr>
        <p:txBody>
          <a:bodyPr wrap="square" rtlCol="0">
            <a:spAutoFit/>
          </a:bodyPr>
          <a:lstStyle/>
          <a:p>
            <a:r>
              <a:rPr lang="en-GB" sz="1800" dirty="0" smtClean="0"/>
              <a:t>Six smaller ‘clusters’ of linked records left so far</a:t>
            </a:r>
            <a:r>
              <a:rPr lang="en-GB" sz="1800" dirty="0" smtClean="0">
                <a:solidFill>
                  <a:schemeClr val="bg1"/>
                </a:solidFill>
              </a:rPr>
              <a:t>…</a:t>
            </a:r>
            <a:endParaRPr lang="en-GB" sz="18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What can we do on the graph </a:t>
            </a:r>
            <a:r>
              <a:rPr lang="en-GB" dirty="0" smtClean="0">
                <a:solidFill>
                  <a:schemeClr val="bg1"/>
                </a:solidFill>
              </a:rPr>
              <a:t>domain? </a:t>
            </a:r>
            <a:endParaRPr lang="en-GB" dirty="0"/>
          </a:p>
        </p:txBody>
      </p:sp>
      <p:sp>
        <p:nvSpPr>
          <p:cNvPr id="3" name="Content Placeholder 2"/>
          <p:cNvSpPr>
            <a:spLocks noGrp="1"/>
          </p:cNvSpPr>
          <p:nvPr>
            <p:ph idx="1"/>
          </p:nvPr>
        </p:nvSpPr>
        <p:spPr/>
        <p:txBody>
          <a:bodyPr/>
          <a:lstStyle/>
          <a:p>
            <a:pPr algn="ctr">
              <a:buNone/>
            </a:pPr>
            <a:r>
              <a:rPr lang="en-GB" dirty="0" smtClean="0">
                <a:solidFill>
                  <a:schemeClr val="tx1"/>
                </a:solidFill>
              </a:rPr>
              <a:t>In the case of 2000x2000</a:t>
            </a:r>
            <a:r>
              <a:rPr lang="en-GB" dirty="0" smtClean="0">
                <a:solidFill>
                  <a:schemeClr val="bg1"/>
                </a:solidFill>
              </a:rPr>
              <a:t>0</a:t>
            </a:r>
          </a:p>
          <a:p>
            <a:pPr>
              <a:buNone/>
            </a:pPr>
            <a:r>
              <a:rPr lang="en-GB" dirty="0" smtClean="0">
                <a:solidFill>
                  <a:schemeClr val="bg1"/>
                </a:solidFill>
              </a:rPr>
              <a:t>  </a:t>
            </a:r>
            <a:endParaRPr lang="en-GB" dirty="0">
              <a:solidFill>
                <a:schemeClr val="bg1"/>
              </a:solidFill>
            </a:endParaRPr>
          </a:p>
        </p:txBody>
      </p:sp>
      <p:graphicFrame>
        <p:nvGraphicFramePr>
          <p:cNvPr id="4" name="Chart 3"/>
          <p:cNvGraphicFramePr/>
          <p:nvPr/>
        </p:nvGraphicFramePr>
        <p:xfrm>
          <a:off x="539552" y="1916832"/>
          <a:ext cx="8208912"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An interactive demo  </a:t>
            </a:r>
            <a:endParaRPr lang="en-GB" dirty="0">
              <a:solidFill>
                <a:schemeClr val="tx1"/>
              </a:solidFill>
            </a:endParaRPr>
          </a:p>
        </p:txBody>
      </p:sp>
      <p:sp>
        <p:nvSpPr>
          <p:cNvPr id="3" name="Content Placeholder 2"/>
          <p:cNvSpPr>
            <a:spLocks noGrp="1"/>
          </p:cNvSpPr>
          <p:nvPr>
            <p:ph idx="1"/>
          </p:nvPr>
        </p:nvSpPr>
        <p:spPr>
          <a:xfrm>
            <a:off x="457200" y="1600201"/>
            <a:ext cx="8229600" cy="1612775"/>
          </a:xfrm>
        </p:spPr>
        <p:txBody>
          <a:bodyPr/>
          <a:lstStyle/>
          <a:p>
            <a:pPr marL="457200" indent="-457200">
              <a:buNone/>
            </a:pPr>
            <a:r>
              <a:rPr lang="en-GB" sz="2400" b="1" dirty="0" smtClean="0">
                <a:solidFill>
                  <a:schemeClr val="tx1"/>
                </a:solidFill>
              </a:rPr>
              <a:t>tinyurl.com/</a:t>
            </a:r>
            <a:r>
              <a:rPr lang="en-GB" sz="2400" b="1" dirty="0" err="1" smtClean="0">
                <a:solidFill>
                  <a:schemeClr val="tx1"/>
                </a:solidFill>
              </a:rPr>
              <a:t>graphreclink</a:t>
            </a:r>
            <a:endParaRPr lang="en-GB" sz="2400" dirty="0">
              <a:solidFill>
                <a:schemeClr val="tx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5" name="Picture 6" descr="\\TS003\manast$\My Documents\My Pictures\Screenshot from 2016-01-07-1 - Copy.png"/>
          <p:cNvPicPr>
            <a:picLocks noChangeAspect="1" noChangeArrowheads="1"/>
          </p:cNvPicPr>
          <p:nvPr/>
        </p:nvPicPr>
        <p:blipFill>
          <a:blip r:embed="rId3" cstate="print"/>
          <a:srcRect l="1319" t="1723" r="7916" b="23553"/>
          <a:stretch>
            <a:fillRect/>
          </a:stretch>
        </p:blipFill>
        <p:spPr bwMode="auto">
          <a:xfrm>
            <a:off x="323528" y="2492896"/>
            <a:ext cx="8225727" cy="3888432"/>
          </a:xfrm>
          <a:prstGeom prst="rect">
            <a:avLst/>
          </a:prstGeom>
          <a:noFill/>
        </p:spPr>
      </p:pic>
      <p:sp>
        <p:nvSpPr>
          <p:cNvPr id="6" name="TextBox 5"/>
          <p:cNvSpPr txBox="1"/>
          <p:nvPr/>
        </p:nvSpPr>
        <p:spPr>
          <a:xfrm>
            <a:off x="5580112" y="1196752"/>
            <a:ext cx="3168352" cy="1200329"/>
          </a:xfrm>
          <a:prstGeom prst="rect">
            <a:avLst/>
          </a:prstGeom>
          <a:solidFill>
            <a:schemeClr val="accent1"/>
          </a:solidFill>
        </p:spPr>
        <p:txBody>
          <a:bodyPr wrap="square" rtlCol="0">
            <a:spAutoFit/>
          </a:bodyPr>
          <a:lstStyle/>
          <a:p>
            <a:r>
              <a:rPr lang="en-GB" dirty="0" smtClean="0"/>
              <a:t>Everything above this threshold score is considered as a link</a:t>
            </a:r>
            <a:endParaRPr lang="en-GB" dirty="0"/>
          </a:p>
        </p:txBody>
      </p:sp>
      <p:cxnSp>
        <p:nvCxnSpPr>
          <p:cNvPr id="8" name="Straight Arrow Connector 7"/>
          <p:cNvCxnSpPr>
            <a:stCxn id="6" idx="1"/>
          </p:cNvCxnSpPr>
          <p:nvPr/>
        </p:nvCxnSpPr>
        <p:spPr bwMode="auto">
          <a:xfrm flipH="1">
            <a:off x="2411760" y="1796917"/>
            <a:ext cx="3168352" cy="912003"/>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Summary</a:t>
            </a:r>
            <a:endParaRPr lang="en-GB" dirty="0">
              <a:solidFill>
                <a:schemeClr val="tx1"/>
              </a:solidFill>
            </a:endParaRPr>
          </a:p>
        </p:txBody>
      </p:sp>
      <p:sp>
        <p:nvSpPr>
          <p:cNvPr id="3" name="Content Placeholder 2"/>
          <p:cNvSpPr>
            <a:spLocks noGrp="1"/>
          </p:cNvSpPr>
          <p:nvPr>
            <p:ph idx="1"/>
          </p:nvPr>
        </p:nvSpPr>
        <p:spPr>
          <a:xfrm>
            <a:off x="685800" y="1268760"/>
            <a:ext cx="7772400" cy="4827240"/>
          </a:xfrm>
        </p:spPr>
        <p:txBody>
          <a:bodyPr/>
          <a:lstStyle/>
          <a:p>
            <a:pPr>
              <a:buFont typeface="Wingdings" pitchFamily="2" charset="2"/>
              <a:buChar char="ü"/>
            </a:pPr>
            <a:r>
              <a:rPr lang="en-GB" dirty="0" smtClean="0">
                <a:solidFill>
                  <a:schemeClr val="tx1"/>
                </a:solidFill>
              </a:rPr>
              <a:t>Graph databases can be used to store and process linked data more efficiently than the traditional relational databases.</a:t>
            </a:r>
          </a:p>
          <a:p>
            <a:pPr>
              <a:buFont typeface="Wingdings" pitchFamily="2" charset="2"/>
              <a:buChar char="ü"/>
            </a:pPr>
            <a:r>
              <a:rPr lang="en-GB" dirty="0" smtClean="0">
                <a:solidFill>
                  <a:schemeClr val="tx1"/>
                </a:solidFill>
              </a:rPr>
              <a:t>Graph theory metrics based on the Structure of the visualised linked synthetic data seem promising in removing false links</a:t>
            </a:r>
          </a:p>
          <a:p>
            <a:pPr>
              <a:buFont typeface="Wingdings" pitchFamily="2" charset="2"/>
              <a:buChar char="ü"/>
            </a:pPr>
            <a:r>
              <a:rPr lang="en-GB" dirty="0" smtClean="0">
                <a:solidFill>
                  <a:schemeClr val="tx1"/>
                </a:solidFill>
              </a:rPr>
              <a:t> automatically improve the linkage quality</a:t>
            </a:r>
          </a:p>
          <a:p>
            <a:pPr>
              <a:buFont typeface="Wingdings" pitchFamily="2" charset="2"/>
              <a:buChar char="ü"/>
            </a:pPr>
            <a:r>
              <a:rPr lang="en-GB" dirty="0" smtClean="0">
                <a:solidFill>
                  <a:schemeClr val="tx1"/>
                </a:solidFill>
              </a:rPr>
              <a:t> save money from targeted </a:t>
            </a:r>
          </a:p>
          <a:p>
            <a:pPr>
              <a:buNone/>
            </a:pPr>
            <a:r>
              <a:rPr lang="en-GB" dirty="0" smtClean="0">
                <a:solidFill>
                  <a:schemeClr val="tx1"/>
                </a:solidFill>
              </a:rPr>
              <a:t>clerical review</a:t>
            </a:r>
          </a:p>
          <a:p>
            <a:pPr>
              <a:buNone/>
            </a:pPr>
            <a:r>
              <a:rPr lang="en-GB" i="1" dirty="0" smtClean="0">
                <a:solidFill>
                  <a:schemeClr val="tx1"/>
                </a:solidFill>
              </a:rPr>
              <a:t>Need to </a:t>
            </a:r>
            <a:r>
              <a:rPr lang="en-GB" i="1" u="sng" dirty="0" smtClean="0">
                <a:solidFill>
                  <a:schemeClr val="tx1"/>
                </a:solidFill>
              </a:rPr>
              <a:t>test the robustness</a:t>
            </a:r>
            <a:r>
              <a:rPr lang="en-GB" i="1" dirty="0" smtClean="0">
                <a:solidFill>
                  <a:schemeClr val="tx1"/>
                </a:solidFill>
              </a:rPr>
              <a:t> of the method!!!</a:t>
            </a:r>
            <a:endParaRPr lang="en-GB" i="1" dirty="0">
              <a:solidFill>
                <a:schemeClr val="tx1"/>
              </a:solidFill>
            </a:endParaRPr>
          </a:p>
        </p:txBody>
      </p:sp>
      <p:pic>
        <p:nvPicPr>
          <p:cNvPr id="4" name="Picture 3" descr="save-money-travel-photo-cc.jpg"/>
          <p:cNvPicPr>
            <a:picLocks noChangeAspect="1"/>
          </p:cNvPicPr>
          <p:nvPr/>
        </p:nvPicPr>
        <p:blipFill>
          <a:blip r:embed="rId3" cstate="print"/>
          <a:stretch>
            <a:fillRect/>
          </a:stretch>
        </p:blipFill>
        <p:spPr>
          <a:xfrm>
            <a:off x="6660232" y="4581128"/>
            <a:ext cx="1584176" cy="101498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Future Work</a:t>
            </a:r>
            <a:endParaRPr lang="en-GB" dirty="0">
              <a:solidFill>
                <a:schemeClr val="tx1"/>
              </a:solidFill>
            </a:endParaRPr>
          </a:p>
        </p:txBody>
      </p:sp>
      <p:sp>
        <p:nvSpPr>
          <p:cNvPr id="3" name="Content Placeholder 2"/>
          <p:cNvSpPr>
            <a:spLocks noGrp="1"/>
          </p:cNvSpPr>
          <p:nvPr>
            <p:ph idx="1"/>
          </p:nvPr>
        </p:nvSpPr>
        <p:spPr>
          <a:xfrm>
            <a:off x="457200" y="1600201"/>
            <a:ext cx="8229600" cy="1612775"/>
          </a:xfrm>
        </p:spPr>
        <p:txBody>
          <a:bodyPr/>
          <a:lstStyle/>
          <a:p>
            <a:r>
              <a:rPr lang="en-GB" dirty="0" smtClean="0">
                <a:solidFill>
                  <a:schemeClr val="tx1"/>
                </a:solidFill>
              </a:rPr>
              <a:t>Using more than two data sources</a:t>
            </a:r>
          </a:p>
          <a:p>
            <a:endParaRPr lang="en-GB" dirty="0" smtClean="0">
              <a:solidFill>
                <a:schemeClr val="tx1"/>
              </a:solidFill>
            </a:endParaRPr>
          </a:p>
          <a:p>
            <a:r>
              <a:rPr lang="en-GB" dirty="0" smtClean="0">
                <a:solidFill>
                  <a:schemeClr val="tx1"/>
                </a:solidFill>
              </a:rPr>
              <a:t>Include duplicates in a dataset</a:t>
            </a:r>
          </a:p>
          <a:p>
            <a:endParaRPr lang="en-GB" dirty="0" smtClean="0">
              <a:solidFill>
                <a:schemeClr val="tx1"/>
              </a:solidFill>
            </a:endParaRPr>
          </a:p>
          <a:p>
            <a:r>
              <a:rPr lang="en-GB" dirty="0" smtClean="0">
                <a:solidFill>
                  <a:schemeClr val="tx1"/>
                </a:solidFill>
              </a:rPr>
              <a:t>Generalise to other versions of synthetic datasets</a:t>
            </a:r>
          </a:p>
          <a:p>
            <a:pPr>
              <a:buNone/>
            </a:pPr>
            <a:r>
              <a:rPr lang="en-GB" dirty="0" smtClean="0">
                <a:solidFill>
                  <a:schemeClr val="tx1"/>
                </a:solidFill>
              </a:rPr>
              <a:t> </a:t>
            </a:r>
          </a:p>
          <a:p>
            <a:r>
              <a:rPr lang="en-GB" dirty="0" smtClean="0">
                <a:solidFill>
                  <a:schemeClr val="tx1"/>
                </a:solidFill>
              </a:rPr>
              <a:t>Test it on Real Data</a:t>
            </a:r>
          </a:p>
          <a:p>
            <a:pPr>
              <a:buNone/>
            </a:pPr>
            <a:endParaRPr lang="en-GB" dirty="0" smtClean="0">
              <a:solidFill>
                <a:schemeClr val="bg1"/>
              </a:solidFill>
            </a:endParaRPr>
          </a:p>
          <a:p>
            <a:r>
              <a:rPr lang="en-GB" dirty="0" smtClean="0">
                <a:solidFill>
                  <a:schemeClr val="bg1"/>
                </a:solidFill>
              </a:rPr>
              <a:t>Scalability </a:t>
            </a:r>
          </a:p>
          <a:p>
            <a:pPr>
              <a:buNone/>
            </a:pPr>
            <a:endParaRPr lang="en-GB" dirty="0">
              <a:solidFill>
                <a:schemeClr val="bg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Any Questions?</a:t>
            </a:r>
            <a:endParaRPr lang="en-GB" dirty="0">
              <a:solidFill>
                <a:schemeClr val="tx1"/>
              </a:solidFill>
            </a:endParaRPr>
          </a:p>
        </p:txBody>
      </p:sp>
      <p:sp>
        <p:nvSpPr>
          <p:cNvPr id="3" name="Content Placeholder 2"/>
          <p:cNvSpPr>
            <a:spLocks noGrp="1"/>
          </p:cNvSpPr>
          <p:nvPr>
            <p:ph idx="1"/>
          </p:nvPr>
        </p:nvSpPr>
        <p:spPr>
          <a:xfrm>
            <a:off x="457200" y="1600201"/>
            <a:ext cx="8229600" cy="1612775"/>
          </a:xfrm>
        </p:spPr>
        <p:txBody>
          <a:bodyPr/>
          <a:lstStyle/>
          <a:p>
            <a:endParaRPr lang="en-GB" dirty="0" smtClean="0">
              <a:solidFill>
                <a:schemeClr val="tx1"/>
              </a:solidFill>
            </a:endParaRPr>
          </a:p>
          <a:p>
            <a:pPr>
              <a:buNone/>
            </a:pPr>
            <a:endParaRPr lang="en-GB" dirty="0" smtClean="0">
              <a:solidFill>
                <a:schemeClr val="tx1"/>
              </a:solidFill>
            </a:endParaRPr>
          </a:p>
          <a:p>
            <a:pPr>
              <a:buNone/>
            </a:pPr>
            <a:endParaRPr lang="en-GB" dirty="0" smtClean="0">
              <a:solidFill>
                <a:schemeClr val="tx1"/>
              </a:solidFill>
            </a:endParaRPr>
          </a:p>
          <a:p>
            <a:pPr>
              <a:buNone/>
            </a:pPr>
            <a:endParaRPr lang="en-GB" dirty="0" smtClean="0">
              <a:solidFill>
                <a:schemeClr val="tx1"/>
              </a:solidFill>
            </a:endParaRPr>
          </a:p>
          <a:p>
            <a:pPr>
              <a:buNone/>
            </a:pPr>
            <a:r>
              <a:rPr lang="en-GB" dirty="0" smtClean="0">
                <a:solidFill>
                  <a:schemeClr val="tx1"/>
                </a:solidFill>
              </a:rPr>
              <a:t>Thank you very much!</a:t>
            </a:r>
          </a:p>
          <a:p>
            <a:pPr>
              <a:buNone/>
            </a:pPr>
            <a:endParaRPr lang="en-GB" dirty="0" smtClean="0">
              <a:solidFill>
                <a:schemeClr val="tx1"/>
              </a:solidFill>
            </a:endParaRPr>
          </a:p>
          <a:p>
            <a:pPr>
              <a:buNone/>
            </a:pPr>
            <a:r>
              <a:rPr lang="en-GB" dirty="0" smtClean="0">
                <a:solidFill>
                  <a:schemeClr val="tx1"/>
                </a:solidFill>
              </a:rPr>
              <a:t>Contact Emails:</a:t>
            </a:r>
          </a:p>
          <a:p>
            <a:r>
              <a:rPr lang="en-GB" dirty="0" smtClean="0">
                <a:solidFill>
                  <a:schemeClr val="tx1"/>
                </a:solidFill>
                <a:hlinkClick r:id="rId2"/>
              </a:rPr>
              <a:t>Christos.chatzoglou@ons.gov.uk</a:t>
            </a:r>
            <a:endParaRPr lang="en-GB" dirty="0" smtClean="0">
              <a:solidFill>
                <a:schemeClr val="tx1"/>
              </a:solidFill>
            </a:endParaRPr>
          </a:p>
          <a:p>
            <a:r>
              <a:rPr lang="en-GB" dirty="0" smtClean="0">
                <a:solidFill>
                  <a:schemeClr val="tx1"/>
                </a:solidFill>
              </a:rPr>
              <a:t>datalinkage@ons.gsi.gov.uk</a:t>
            </a:r>
          </a:p>
          <a:p>
            <a:endParaRPr lang="en-GB" dirty="0">
              <a:solidFill>
                <a:schemeClr val="tx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 name="Rectangle 4"/>
          <p:cNvSpPr/>
          <p:nvPr/>
        </p:nvSpPr>
        <p:spPr>
          <a:xfrm>
            <a:off x="3707904" y="1412776"/>
            <a:ext cx="2520280" cy="1569660"/>
          </a:xfrm>
          <a:prstGeom prst="rect">
            <a:avLst/>
          </a:prstGeom>
          <a:noFill/>
          <a:effectLst>
            <a:glow rad="228600">
              <a:schemeClr val="accent6">
                <a:satMod val="175000"/>
                <a:alpha val="40000"/>
              </a:schemeClr>
            </a:glow>
          </a:effectLst>
        </p:spPr>
        <p:txBody>
          <a:bodyPr wrap="square" lIns="91440" tIns="45720" rIns="91440" bIns="45720">
            <a:spAutoFit/>
          </a:bodyPr>
          <a:lstStyle/>
          <a:p>
            <a:pPr algn="ctr"/>
            <a:r>
              <a:rPr lang="en-US" sz="9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n-U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Interested in Graph theory &amp; DB’s ?</a:t>
            </a:r>
            <a:endParaRPr lang="en-GB" dirty="0">
              <a:solidFill>
                <a:schemeClr val="tx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026" name="Picture 2" descr="\\TS003\manast$\My Documents\My Pictures\9200000033068060.jpg"/>
          <p:cNvPicPr>
            <a:picLocks noChangeAspect="1" noChangeArrowheads="1"/>
          </p:cNvPicPr>
          <p:nvPr/>
        </p:nvPicPr>
        <p:blipFill>
          <a:blip r:embed="rId2" cstate="print"/>
          <a:srcRect/>
          <a:stretch>
            <a:fillRect/>
          </a:stretch>
        </p:blipFill>
        <p:spPr bwMode="auto">
          <a:xfrm>
            <a:off x="467544" y="2534793"/>
            <a:ext cx="2592288" cy="3930852"/>
          </a:xfrm>
          <a:prstGeom prst="rect">
            <a:avLst/>
          </a:prstGeom>
          <a:noFill/>
        </p:spPr>
      </p:pic>
      <p:pic>
        <p:nvPicPr>
          <p:cNvPr id="1027" name="Picture 3" descr="H:\work\ras.ppts\9780521387071.jpg"/>
          <p:cNvPicPr>
            <a:picLocks noChangeAspect="1" noChangeArrowheads="1"/>
          </p:cNvPicPr>
          <p:nvPr/>
        </p:nvPicPr>
        <p:blipFill>
          <a:blip r:embed="rId3" cstate="print"/>
          <a:srcRect l="17008" r="17008" b="7911"/>
          <a:stretch>
            <a:fillRect/>
          </a:stretch>
        </p:blipFill>
        <p:spPr bwMode="auto">
          <a:xfrm>
            <a:off x="3059832" y="2492896"/>
            <a:ext cx="2736304" cy="4105595"/>
          </a:xfrm>
          <a:prstGeom prst="rect">
            <a:avLst/>
          </a:prstGeom>
          <a:noFill/>
        </p:spPr>
      </p:pic>
      <p:pic>
        <p:nvPicPr>
          <p:cNvPr id="1028" name="Picture 4" descr="H:\work\ras.ppts\cropped-graphdatabases_cover390x5121.png"/>
          <p:cNvPicPr>
            <a:picLocks noChangeAspect="1" noChangeArrowheads="1"/>
          </p:cNvPicPr>
          <p:nvPr/>
        </p:nvPicPr>
        <p:blipFill>
          <a:blip r:embed="rId4" cstate="print"/>
          <a:srcRect/>
          <a:stretch>
            <a:fillRect/>
          </a:stretch>
        </p:blipFill>
        <p:spPr bwMode="auto">
          <a:xfrm>
            <a:off x="5796136" y="2492896"/>
            <a:ext cx="3096344" cy="406494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CA" dirty="0" smtClean="0"/>
              <a:t>Challenges faced with linked files</a:t>
            </a:r>
            <a:endParaRPr lang="en-US" dirty="0"/>
          </a:p>
        </p:txBody>
      </p:sp>
      <p:sp>
        <p:nvSpPr>
          <p:cNvPr id="7171" name="Rectangle 3"/>
          <p:cNvSpPr>
            <a:spLocks noGrp="1" noChangeArrowheads="1"/>
          </p:cNvSpPr>
          <p:nvPr>
            <p:ph type="body" idx="1"/>
          </p:nvPr>
        </p:nvSpPr>
        <p:spPr/>
        <p:txBody>
          <a:bodyPr/>
          <a:lstStyle/>
          <a:p>
            <a:r>
              <a:rPr lang="en-GB" dirty="0" smtClean="0"/>
              <a:t>Need to update linked datasets over time -additional sources arrive, time-points and data amendments</a:t>
            </a:r>
          </a:p>
          <a:p>
            <a:pPr lvl="0"/>
            <a:r>
              <a:rPr lang="en-GB" dirty="0" smtClean="0"/>
              <a:t>Requirements for different linkage quality from different users</a:t>
            </a:r>
          </a:p>
          <a:p>
            <a:pPr lvl="0"/>
            <a:r>
              <a:rPr lang="en-GB" dirty="0" smtClean="0"/>
              <a:t>Need to target clerical resource for the most difficult cases</a:t>
            </a:r>
          </a:p>
          <a:p>
            <a:pPr lvl="0"/>
            <a:r>
              <a:rPr lang="en-GB" dirty="0" smtClean="0"/>
              <a:t>Inconsistent link status when linking more than two sources</a:t>
            </a:r>
          </a:p>
          <a:p>
            <a:pPr lvl="0"/>
            <a:r>
              <a:rPr lang="en-GB" dirty="0" smtClean="0"/>
              <a:t>Large datasets which require long data load, querying time and storage memory </a:t>
            </a:r>
          </a:p>
          <a:p>
            <a:endParaRPr lang="en-GB"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Problems with the traditional storage of linkage products</a:t>
            </a:r>
            <a:endParaRPr lang="en-GB" dirty="0">
              <a:solidFill>
                <a:schemeClr val="tx1"/>
              </a:solidFill>
            </a:endParaRPr>
          </a:p>
        </p:txBody>
      </p:sp>
      <p:sp>
        <p:nvSpPr>
          <p:cNvPr id="3" name="Content Placeholder 2"/>
          <p:cNvSpPr>
            <a:spLocks noGrp="1"/>
          </p:cNvSpPr>
          <p:nvPr>
            <p:ph idx="1"/>
          </p:nvPr>
        </p:nvSpPr>
        <p:spPr>
          <a:xfrm>
            <a:off x="539552" y="1340768"/>
            <a:ext cx="8136904" cy="4755232"/>
          </a:xfrm>
        </p:spPr>
        <p:txBody>
          <a:bodyPr/>
          <a:lstStyle/>
          <a:p>
            <a:pPr algn="just">
              <a:buNone/>
            </a:pPr>
            <a:r>
              <a:rPr lang="en-GB" dirty="0" smtClean="0"/>
              <a:t>Current storage of the outcomes of a linkage project is done using Relational Databases (tables joined together)</a:t>
            </a:r>
          </a:p>
          <a:p>
            <a:pPr algn="just">
              <a:buNone/>
            </a:pPr>
            <a:r>
              <a:rPr lang="en-GB" dirty="0" smtClean="0"/>
              <a:t>When linking three datasets e.g. A, B, and C three linkage projects will take place: A-B, B-C, A-C</a:t>
            </a:r>
          </a:p>
          <a:p>
            <a:pPr algn="just">
              <a:buNone/>
            </a:pPr>
            <a:endParaRPr lang="en-GB" dirty="0" smtClean="0">
              <a:solidFill>
                <a:schemeClr val="bg1"/>
              </a:solidFill>
            </a:endParaRPr>
          </a:p>
          <a:p>
            <a:pPr>
              <a:buNone/>
            </a:pPr>
            <a:endParaRPr lang="en-GB" sz="2400" dirty="0" smtClean="0">
              <a:solidFill>
                <a:schemeClr val="bg1"/>
              </a:solidFill>
            </a:endParaRPr>
          </a:p>
          <a:p>
            <a:pPr>
              <a:buNone/>
            </a:pPr>
            <a:endParaRPr lang="en-GB" sz="2400" dirty="0">
              <a:solidFill>
                <a:schemeClr val="bg1"/>
              </a:solidFill>
            </a:endParaRPr>
          </a:p>
        </p:txBody>
      </p:sp>
      <p:pic>
        <p:nvPicPr>
          <p:cNvPr id="11" name="Content Placeholder 3"/>
          <p:cNvPicPr>
            <a:picLocks/>
          </p:cNvPicPr>
          <p:nvPr/>
        </p:nvPicPr>
        <p:blipFill>
          <a:blip r:embed="rId3" cstate="print"/>
          <a:srcRect/>
          <a:stretch>
            <a:fillRect/>
          </a:stretch>
        </p:blipFill>
        <p:spPr bwMode="auto">
          <a:xfrm>
            <a:off x="683568" y="3645024"/>
            <a:ext cx="5040560" cy="2880320"/>
          </a:xfrm>
          <a:prstGeom prst="rect">
            <a:avLst/>
          </a:prstGeom>
          <a:noFill/>
          <a:ln w="9525">
            <a:noFill/>
            <a:miter lim="800000"/>
            <a:headEnd/>
            <a:tailEnd/>
          </a:ln>
        </p:spPr>
      </p:pic>
      <p:sp>
        <p:nvSpPr>
          <p:cNvPr id="13" name="TextBox 12"/>
          <p:cNvSpPr txBox="1"/>
          <p:nvPr/>
        </p:nvSpPr>
        <p:spPr>
          <a:xfrm>
            <a:off x="6516216" y="4581128"/>
            <a:ext cx="2376264" cy="461665"/>
          </a:xfrm>
          <a:prstGeom prst="rect">
            <a:avLst/>
          </a:prstGeom>
          <a:solidFill>
            <a:schemeClr val="bg1"/>
          </a:solidFill>
        </p:spPr>
        <p:txBody>
          <a:bodyPr wrap="square" rtlCol="0">
            <a:spAutoFit/>
          </a:bodyPr>
          <a:lstStyle/>
          <a:p>
            <a:pPr algn="ctr"/>
            <a:r>
              <a:rPr lang="en-GB" dirty="0" smtClean="0">
                <a:solidFill>
                  <a:srgbClr val="002D46"/>
                </a:solidFill>
              </a:rPr>
              <a:t>Incorrect links</a:t>
            </a:r>
            <a:endParaRPr lang="en-GB" dirty="0">
              <a:solidFill>
                <a:srgbClr val="FF0000"/>
              </a:solidFill>
            </a:endParaRPr>
          </a:p>
        </p:txBody>
      </p:sp>
      <p:cxnSp>
        <p:nvCxnSpPr>
          <p:cNvPr id="15" name="Straight Arrow Connector 14"/>
          <p:cNvCxnSpPr>
            <a:stCxn id="13" idx="1"/>
          </p:cNvCxnSpPr>
          <p:nvPr/>
        </p:nvCxnSpPr>
        <p:spPr bwMode="auto">
          <a:xfrm flipH="1" flipV="1">
            <a:off x="4860032" y="4437113"/>
            <a:ext cx="1656184" cy="374848"/>
          </a:xfrm>
          <a:prstGeom prst="straightConnector1">
            <a:avLst/>
          </a:prstGeom>
          <a:solidFill>
            <a:schemeClr val="accent1"/>
          </a:solidFill>
          <a:ln w="15875" cap="flat" cmpd="sng" algn="ctr">
            <a:solidFill>
              <a:srgbClr val="00FF00"/>
            </a:solidFill>
            <a:prstDash val="solid"/>
            <a:round/>
            <a:headEnd type="none" w="med" len="med"/>
            <a:tailEnd type="arrow"/>
          </a:ln>
          <a:effectLst/>
        </p:spPr>
      </p:cxnSp>
      <p:sp>
        <p:nvSpPr>
          <p:cNvPr id="17" name="TextBox 16"/>
          <p:cNvSpPr txBox="1"/>
          <p:nvPr/>
        </p:nvSpPr>
        <p:spPr>
          <a:xfrm>
            <a:off x="6516216" y="5445224"/>
            <a:ext cx="2016224" cy="830997"/>
          </a:xfrm>
          <a:prstGeom prst="rect">
            <a:avLst/>
          </a:prstGeom>
          <a:solidFill>
            <a:schemeClr val="bg1"/>
          </a:solidFill>
        </p:spPr>
        <p:txBody>
          <a:bodyPr wrap="square" rtlCol="0">
            <a:spAutoFit/>
          </a:bodyPr>
          <a:lstStyle/>
          <a:p>
            <a:pPr algn="ctr"/>
            <a:r>
              <a:rPr lang="en-GB" dirty="0" smtClean="0">
                <a:solidFill>
                  <a:srgbClr val="002D46"/>
                </a:solidFill>
              </a:rPr>
              <a:t>Missed matches</a:t>
            </a:r>
            <a:endParaRPr lang="en-GB" dirty="0">
              <a:solidFill>
                <a:srgbClr val="002D46"/>
              </a:solidFill>
            </a:endParaRPr>
          </a:p>
        </p:txBody>
      </p:sp>
      <p:cxnSp>
        <p:nvCxnSpPr>
          <p:cNvPr id="18" name="Straight Arrow Connector 17"/>
          <p:cNvCxnSpPr>
            <a:stCxn id="17" idx="1"/>
          </p:cNvCxnSpPr>
          <p:nvPr/>
        </p:nvCxnSpPr>
        <p:spPr bwMode="auto">
          <a:xfrm flipH="1" flipV="1">
            <a:off x="4860032" y="5301209"/>
            <a:ext cx="1656184" cy="559514"/>
          </a:xfrm>
          <a:prstGeom prst="straightConnector1">
            <a:avLst/>
          </a:prstGeom>
          <a:solidFill>
            <a:schemeClr val="accent1"/>
          </a:solidFill>
          <a:ln w="15875" cap="flat" cmpd="sng" algn="ctr">
            <a:solidFill>
              <a:srgbClr val="0000FF"/>
            </a:solidFill>
            <a:prstDash val="solid"/>
            <a:round/>
            <a:headEnd type="none" w="med" len="med"/>
            <a:tailEnd type="arrow"/>
          </a:ln>
          <a:effectLst/>
        </p:spPr>
      </p:cxnSp>
      <p:cxnSp>
        <p:nvCxnSpPr>
          <p:cNvPr id="22" name="Straight Arrow Connector 21"/>
          <p:cNvCxnSpPr>
            <a:stCxn id="13" idx="1"/>
          </p:cNvCxnSpPr>
          <p:nvPr/>
        </p:nvCxnSpPr>
        <p:spPr bwMode="auto">
          <a:xfrm flipH="1" flipV="1">
            <a:off x="3779912" y="4365105"/>
            <a:ext cx="2736304" cy="446856"/>
          </a:xfrm>
          <a:prstGeom prst="straightConnector1">
            <a:avLst/>
          </a:prstGeom>
          <a:solidFill>
            <a:schemeClr val="accent1"/>
          </a:solidFill>
          <a:ln w="15875" cap="flat" cmpd="sng" algn="ctr">
            <a:solidFill>
              <a:srgbClr val="00FF00"/>
            </a:solidFill>
            <a:prstDash val="solid"/>
            <a:round/>
            <a:headEnd type="none" w="med" len="med"/>
            <a:tailEnd type="arrow"/>
          </a:ln>
          <a:effectLst/>
        </p:spPr>
      </p:cxnSp>
      <p:cxnSp>
        <p:nvCxnSpPr>
          <p:cNvPr id="26" name="Straight Arrow Connector 25"/>
          <p:cNvCxnSpPr>
            <a:stCxn id="13" idx="1"/>
          </p:cNvCxnSpPr>
          <p:nvPr/>
        </p:nvCxnSpPr>
        <p:spPr bwMode="auto">
          <a:xfrm flipH="1" flipV="1">
            <a:off x="2267744" y="4509121"/>
            <a:ext cx="4248472" cy="302840"/>
          </a:xfrm>
          <a:prstGeom prst="straightConnector1">
            <a:avLst/>
          </a:prstGeom>
          <a:solidFill>
            <a:schemeClr val="accent1"/>
          </a:solidFill>
          <a:ln w="15875" cap="flat" cmpd="sng" algn="ctr">
            <a:solidFill>
              <a:srgbClr val="00FF00"/>
            </a:solidFill>
            <a:prstDash val="solid"/>
            <a:round/>
            <a:headEnd type="none" w="med" len="med"/>
            <a:tailEnd type="arrow"/>
          </a:ln>
          <a:effectLst/>
        </p:spPr>
      </p:cxnSp>
      <p:cxnSp>
        <p:nvCxnSpPr>
          <p:cNvPr id="29" name="Straight Arrow Connector 28"/>
          <p:cNvCxnSpPr>
            <a:stCxn id="17" idx="1"/>
          </p:cNvCxnSpPr>
          <p:nvPr/>
        </p:nvCxnSpPr>
        <p:spPr bwMode="auto">
          <a:xfrm flipH="1" flipV="1">
            <a:off x="3563888" y="5301209"/>
            <a:ext cx="2952328" cy="559514"/>
          </a:xfrm>
          <a:prstGeom prst="straightConnector1">
            <a:avLst/>
          </a:prstGeom>
          <a:solidFill>
            <a:schemeClr val="accent1"/>
          </a:solidFill>
          <a:ln w="15875" cap="flat" cmpd="sng" algn="ctr">
            <a:solidFill>
              <a:srgbClr val="0000FF"/>
            </a:solidFill>
            <a:prstDash val="solid"/>
            <a:round/>
            <a:headEnd type="none" w="med" len="med"/>
            <a:tailEnd type="arrow"/>
          </a:ln>
          <a:effectLst/>
        </p:spPr>
      </p:cxnSp>
      <p:cxnSp>
        <p:nvCxnSpPr>
          <p:cNvPr id="30" name="Straight Arrow Connector 29"/>
          <p:cNvCxnSpPr>
            <a:stCxn id="17" idx="1"/>
          </p:cNvCxnSpPr>
          <p:nvPr/>
        </p:nvCxnSpPr>
        <p:spPr bwMode="auto">
          <a:xfrm flipH="1" flipV="1">
            <a:off x="2123728" y="5733257"/>
            <a:ext cx="4392488" cy="127466"/>
          </a:xfrm>
          <a:prstGeom prst="straightConnector1">
            <a:avLst/>
          </a:prstGeom>
          <a:solidFill>
            <a:schemeClr val="accent1"/>
          </a:solidFill>
          <a:ln w="15875" cap="flat" cmpd="sng" algn="ctr">
            <a:solidFill>
              <a:srgbClr val="0000FF"/>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only linked pairs?</a:t>
            </a:r>
            <a:br>
              <a:rPr lang="en-GB" dirty="0" smtClean="0"/>
            </a:br>
            <a:r>
              <a:rPr lang="en-GB" dirty="0" smtClean="0"/>
              <a:t>A dangerous approach!</a:t>
            </a:r>
            <a:endParaRPr lang="en-GB" dirty="0"/>
          </a:p>
        </p:txBody>
      </p:sp>
      <p:pic>
        <p:nvPicPr>
          <p:cNvPr id="4" name="Content Placeholder 3"/>
          <p:cNvPicPr>
            <a:picLocks noGrp="1"/>
          </p:cNvPicPr>
          <p:nvPr>
            <p:ph idx="1"/>
          </p:nvPr>
        </p:nvPicPr>
        <p:blipFill>
          <a:blip r:embed="rId3" cstate="print"/>
          <a:srcRect/>
          <a:stretch>
            <a:fillRect/>
          </a:stretch>
        </p:blipFill>
        <p:spPr bwMode="auto">
          <a:xfrm>
            <a:off x="539552" y="2204864"/>
            <a:ext cx="3888432" cy="3387080"/>
          </a:xfrm>
          <a:prstGeom prst="rect">
            <a:avLst/>
          </a:prstGeom>
          <a:noFill/>
          <a:ln w="9525">
            <a:noFill/>
            <a:miter lim="800000"/>
            <a:headEnd/>
            <a:tailEnd/>
          </a:ln>
        </p:spPr>
      </p:pic>
      <p:sp>
        <p:nvSpPr>
          <p:cNvPr id="7169" name="AutoShape 1"/>
          <p:cNvSpPr>
            <a:spLocks noChangeArrowheads="1"/>
          </p:cNvSpPr>
          <p:nvPr/>
        </p:nvSpPr>
        <p:spPr bwMode="auto">
          <a:xfrm>
            <a:off x="4355976" y="3645024"/>
            <a:ext cx="432048" cy="432048"/>
          </a:xfrm>
          <a:prstGeom prst="rightArrow">
            <a:avLst>
              <a:gd name="adj1" fmla="val 50000"/>
              <a:gd name="adj2" fmla="val 38542"/>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TextBox 6"/>
          <p:cNvSpPr txBox="1"/>
          <p:nvPr/>
        </p:nvSpPr>
        <p:spPr>
          <a:xfrm>
            <a:off x="539552" y="1340768"/>
            <a:ext cx="7992888" cy="830997"/>
          </a:xfrm>
          <a:prstGeom prst="rect">
            <a:avLst/>
          </a:prstGeom>
          <a:noFill/>
        </p:spPr>
        <p:txBody>
          <a:bodyPr wrap="square" rtlCol="0">
            <a:spAutoFit/>
          </a:bodyPr>
          <a:lstStyle/>
          <a:p>
            <a:pPr algn="ctr"/>
            <a:r>
              <a:rPr lang="en-GB" i="1" dirty="0" smtClean="0">
                <a:solidFill>
                  <a:srgbClr val="002D46"/>
                </a:solidFill>
              </a:rPr>
              <a:t>Do we have enough computer  power available to load &amp; store all of the relationships between the records?</a:t>
            </a:r>
            <a:endParaRPr lang="en-GB" i="1" dirty="0">
              <a:solidFill>
                <a:srgbClr val="002D46"/>
              </a:solidFill>
            </a:endParaRPr>
          </a:p>
        </p:txBody>
      </p:sp>
      <p:sp>
        <p:nvSpPr>
          <p:cNvPr id="8" name="TextBox 7"/>
          <p:cNvSpPr txBox="1"/>
          <p:nvPr/>
        </p:nvSpPr>
        <p:spPr>
          <a:xfrm>
            <a:off x="539552" y="5517232"/>
            <a:ext cx="8064896" cy="830997"/>
          </a:xfrm>
          <a:prstGeom prst="rect">
            <a:avLst/>
          </a:prstGeom>
          <a:solidFill>
            <a:schemeClr val="accent1">
              <a:lumMod val="50000"/>
            </a:schemeClr>
          </a:solidFill>
        </p:spPr>
        <p:txBody>
          <a:bodyPr wrap="square" rtlCol="0">
            <a:spAutoFit/>
          </a:bodyPr>
          <a:lstStyle/>
          <a:p>
            <a:r>
              <a:rPr lang="en-GB" i="1" dirty="0" smtClean="0">
                <a:solidFill>
                  <a:schemeClr val="bg1"/>
                </a:solidFill>
              </a:rPr>
              <a:t>At the moment only the links are retained and anything else is thrown away. </a:t>
            </a:r>
            <a:endParaRPr lang="en-GB" i="1" dirty="0">
              <a:solidFill>
                <a:schemeClr val="bg1"/>
              </a:solidFill>
            </a:endParaRPr>
          </a:p>
        </p:txBody>
      </p:sp>
      <p:pic>
        <p:nvPicPr>
          <p:cNvPr id="1026" name="Picture 2"/>
          <p:cNvPicPr>
            <a:picLocks noChangeAspect="1" noChangeArrowheads="1"/>
          </p:cNvPicPr>
          <p:nvPr/>
        </p:nvPicPr>
        <p:blipFill>
          <a:blip r:embed="rId4" cstate="print"/>
          <a:srcRect/>
          <a:stretch>
            <a:fillRect/>
          </a:stretch>
        </p:blipFill>
        <p:spPr bwMode="auto">
          <a:xfrm>
            <a:off x="5004048" y="2204864"/>
            <a:ext cx="3456384" cy="28811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Why do we need a graph database?   </a:t>
            </a:r>
            <a:endParaRPr lang="en-GB" dirty="0">
              <a:solidFill>
                <a:schemeClr val="tx1"/>
              </a:solidFill>
            </a:endParaRPr>
          </a:p>
        </p:txBody>
      </p:sp>
      <p:sp>
        <p:nvSpPr>
          <p:cNvPr id="3" name="Content Placeholder 2"/>
          <p:cNvSpPr>
            <a:spLocks noGrp="1"/>
          </p:cNvSpPr>
          <p:nvPr>
            <p:ph idx="1"/>
          </p:nvPr>
        </p:nvSpPr>
        <p:spPr>
          <a:xfrm>
            <a:off x="457200" y="1600201"/>
            <a:ext cx="8229600" cy="1612775"/>
          </a:xfrm>
        </p:spPr>
        <p:txBody>
          <a:bodyPr/>
          <a:lstStyle/>
          <a:p>
            <a:pPr marL="457200" indent="-457200" algn="ctr">
              <a:buNone/>
            </a:pPr>
            <a:r>
              <a:rPr lang="en-GB" sz="3200" dirty="0" smtClean="0">
                <a:solidFill>
                  <a:schemeClr val="tx1"/>
                </a:solidFill>
              </a:rPr>
              <a:t>Store and keep all the outcomes of any linkage process!</a:t>
            </a:r>
          </a:p>
          <a:p>
            <a:pPr marL="457200" indent="-457200">
              <a:buFont typeface="+mj-lt"/>
              <a:buAutoNum type="arabicPeriod"/>
            </a:pPr>
            <a:r>
              <a:rPr lang="en-GB" sz="2400" dirty="0" smtClean="0">
                <a:solidFill>
                  <a:schemeClr val="tx1"/>
                </a:solidFill>
              </a:rPr>
              <a:t>Doing the linkage is computationally intensive, storage of linkage outcomes is easy.</a:t>
            </a:r>
          </a:p>
          <a:p>
            <a:pPr marL="457200" indent="-457200">
              <a:buFont typeface="+mj-lt"/>
              <a:buAutoNum type="arabicPeriod"/>
            </a:pPr>
            <a:r>
              <a:rPr lang="en-GB" sz="2400" dirty="0" smtClean="0">
                <a:solidFill>
                  <a:schemeClr val="tx1"/>
                </a:solidFill>
              </a:rPr>
              <a:t>Relational databases are not good at modelling underlying relationships of the data</a:t>
            </a:r>
          </a:p>
          <a:p>
            <a:pPr marL="457200" indent="-457200">
              <a:buFont typeface="+mj-lt"/>
              <a:buAutoNum type="arabicPeriod"/>
            </a:pPr>
            <a:r>
              <a:rPr lang="en-GB" sz="2400" dirty="0" smtClean="0">
                <a:solidFill>
                  <a:schemeClr val="tx1"/>
                </a:solidFill>
              </a:rPr>
              <a:t>Feasible to change the link status of a pair in the future</a:t>
            </a:r>
          </a:p>
          <a:p>
            <a:pPr marL="457200" indent="-457200">
              <a:buFont typeface="+mj-lt"/>
              <a:buAutoNum type="arabicPeriod"/>
            </a:pPr>
            <a:r>
              <a:rPr lang="en-GB" sz="2400" dirty="0" smtClean="0">
                <a:solidFill>
                  <a:schemeClr val="tx1"/>
                </a:solidFill>
              </a:rPr>
              <a:t>Improve </a:t>
            </a:r>
            <a:r>
              <a:rPr lang="en-GB" sz="2400" dirty="0" smtClean="0">
                <a:solidFill>
                  <a:schemeClr val="tx1"/>
                </a:solidFill>
              </a:rPr>
              <a:t>processing time </a:t>
            </a:r>
            <a:r>
              <a:rPr lang="en-GB" sz="2400" dirty="0" smtClean="0">
                <a:solidFill>
                  <a:schemeClr val="tx1"/>
                </a:solidFill>
              </a:rPr>
              <a:t>due to the underlying </a:t>
            </a:r>
            <a:r>
              <a:rPr lang="en-GB" sz="2400" dirty="0" smtClean="0">
                <a:solidFill>
                  <a:schemeClr val="tx1"/>
                </a:solidFill>
              </a:rPr>
              <a:t>data </a:t>
            </a:r>
            <a:r>
              <a:rPr lang="en-GB" sz="2400" dirty="0" smtClean="0">
                <a:solidFill>
                  <a:schemeClr val="tx1"/>
                </a:solidFill>
              </a:rPr>
              <a:t>structure</a:t>
            </a:r>
            <a:endParaRPr lang="en-GB" sz="2400" dirty="0" smtClean="0">
              <a:solidFill>
                <a:schemeClr val="tx1"/>
              </a:solidFill>
            </a:endParaRPr>
          </a:p>
          <a:p>
            <a:pPr marL="457200" indent="-457200">
              <a:buFont typeface="+mj-lt"/>
              <a:buAutoNum type="arabicPeriod"/>
            </a:pPr>
            <a:endParaRPr lang="en-GB" sz="24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Why do we need a graph database?  </a:t>
            </a:r>
            <a:endParaRPr lang="en-GB" dirty="0">
              <a:solidFill>
                <a:schemeClr val="tx1"/>
              </a:solidFill>
            </a:endParaRPr>
          </a:p>
        </p:txBody>
      </p:sp>
      <p:sp>
        <p:nvSpPr>
          <p:cNvPr id="3" name="Content Placeholder 2"/>
          <p:cNvSpPr>
            <a:spLocks noGrp="1"/>
          </p:cNvSpPr>
          <p:nvPr>
            <p:ph idx="1"/>
          </p:nvPr>
        </p:nvSpPr>
        <p:spPr>
          <a:xfrm>
            <a:off x="457200" y="1600201"/>
            <a:ext cx="8229600" cy="4853135"/>
          </a:xfrm>
        </p:spPr>
        <p:txBody>
          <a:bodyPr/>
          <a:lstStyle/>
          <a:p>
            <a:pPr marL="457200" indent="-457200">
              <a:buNone/>
            </a:pPr>
            <a:endParaRPr lang="en-GB" sz="2400" dirty="0" smtClean="0">
              <a:solidFill>
                <a:schemeClr val="tx1"/>
              </a:solidFill>
            </a:endParaRPr>
          </a:p>
          <a:p>
            <a:pPr marL="457200" indent="-457200" algn="ctr">
              <a:buNone/>
            </a:pPr>
            <a:r>
              <a:rPr lang="en-GB" sz="3200" dirty="0" smtClean="0">
                <a:solidFill>
                  <a:schemeClr val="tx1"/>
                </a:solidFill>
              </a:rPr>
              <a:t>Use the graph structure of the available linked data to cut incorrect links</a:t>
            </a:r>
          </a:p>
          <a:p>
            <a:pPr marL="457200" indent="-457200" algn="ctr">
              <a:buNone/>
            </a:pPr>
            <a:endParaRPr lang="en-GB" sz="3600" dirty="0" smtClean="0">
              <a:solidFill>
                <a:schemeClr val="tx1"/>
              </a:solidFill>
            </a:endParaRPr>
          </a:p>
          <a:p>
            <a:pPr marL="457200" indent="-457200" algn="ctr">
              <a:buNone/>
            </a:pPr>
            <a:endParaRPr lang="en-GB" sz="3600" dirty="0" smtClean="0">
              <a:solidFill>
                <a:schemeClr val="tx1"/>
              </a:solidFill>
            </a:endParaRPr>
          </a:p>
          <a:p>
            <a:pPr marL="457200" indent="-457200">
              <a:buFont typeface="+mj-lt"/>
              <a:buAutoNum type="arabicPeriod"/>
            </a:pPr>
            <a:endParaRPr lang="en-GB" sz="2400" dirty="0" smtClean="0">
              <a:solidFill>
                <a:schemeClr val="tx1"/>
              </a:solidFill>
            </a:endParaRPr>
          </a:p>
        </p:txBody>
      </p:sp>
      <p:sp>
        <p:nvSpPr>
          <p:cNvPr id="10" name="Content Placeholder 2"/>
          <p:cNvSpPr txBox="1">
            <a:spLocks/>
          </p:cNvSpPr>
          <p:nvPr/>
        </p:nvSpPr>
        <p:spPr>
          <a:xfrm>
            <a:off x="1115616" y="4941168"/>
            <a:ext cx="7725544" cy="1612776"/>
          </a:xfrm>
          <a:prstGeom prst="rect">
            <a:avLst/>
          </a:prstGeom>
        </p:spPr>
        <p:txBody>
          <a:bodyPr vert="horz" lIns="91440" tIns="45720" rIns="91440" bIns="45720" rtlCol="0">
            <a:normAutofit/>
          </a:bodyPr>
          <a:lstStyle/>
          <a:p>
            <a:pPr marL="342900" lvl="0" indent="-342900">
              <a:spcBef>
                <a:spcPct val="20000"/>
              </a:spcBef>
              <a:buFont typeface="Wingdings" pitchFamily="2" charset="2"/>
              <a:buChar char="Ø"/>
              <a:defRPr/>
            </a:pPr>
            <a:endParaRPr kumimoji="0" lang="en-GB"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solidFill>
                  <a:schemeClr val="tx1"/>
                </a:solidFill>
              </a:rPr>
              <a:t>Graphical visualisation of a linked pair</a:t>
            </a:r>
            <a:endParaRPr lang="en-GB" dirty="0">
              <a:solidFill>
                <a:schemeClr val="tx1"/>
              </a:solidFill>
            </a:endParaRPr>
          </a:p>
        </p:txBody>
      </p:sp>
      <p:sp>
        <p:nvSpPr>
          <p:cNvPr id="6" name="Flowchart: Alternate Process 5"/>
          <p:cNvSpPr/>
          <p:nvPr/>
        </p:nvSpPr>
        <p:spPr>
          <a:xfrm>
            <a:off x="3707904" y="1556792"/>
            <a:ext cx="1008112" cy="6480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0000"/>
                </a:solidFill>
              </a:rPr>
              <a:t>B</a:t>
            </a:r>
            <a:r>
              <a:rPr lang="en-GB" sz="2400" dirty="0" smtClean="0">
                <a:solidFill>
                  <a:srgbClr val="FF0000"/>
                </a:solidFill>
              </a:rPr>
              <a:t>1</a:t>
            </a:r>
            <a:endParaRPr lang="en-GB" sz="2400" dirty="0">
              <a:solidFill>
                <a:srgbClr val="FF0000"/>
              </a:solidFill>
            </a:endParaRPr>
          </a:p>
        </p:txBody>
      </p:sp>
      <p:cxnSp>
        <p:nvCxnSpPr>
          <p:cNvPr id="8" name="Straight Connector 7"/>
          <p:cNvCxnSpPr>
            <a:stCxn id="11" idx="6"/>
            <a:endCxn id="6" idx="1"/>
          </p:cNvCxnSpPr>
          <p:nvPr/>
        </p:nvCxnSpPr>
        <p:spPr>
          <a:xfrm>
            <a:off x="2267744" y="1880828"/>
            <a:ext cx="1440160" cy="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08104" y="1412776"/>
            <a:ext cx="3312368" cy="830997"/>
          </a:xfrm>
          <a:prstGeom prst="rect">
            <a:avLst/>
          </a:prstGeom>
          <a:noFill/>
        </p:spPr>
        <p:txBody>
          <a:bodyPr wrap="square" rtlCol="0">
            <a:spAutoFit/>
          </a:bodyPr>
          <a:lstStyle/>
          <a:p>
            <a:pPr algn="ctr"/>
            <a:r>
              <a:rPr lang="en-GB" dirty="0" smtClean="0">
                <a:solidFill>
                  <a:srgbClr val="002D46"/>
                </a:solidFill>
              </a:rPr>
              <a:t>No link below a Score Threshold of e.g. 0.55</a:t>
            </a:r>
            <a:endParaRPr lang="en-GB" dirty="0">
              <a:solidFill>
                <a:srgbClr val="002D46"/>
              </a:solidFill>
            </a:endParaRPr>
          </a:p>
        </p:txBody>
      </p:sp>
      <p:sp>
        <p:nvSpPr>
          <p:cNvPr id="10" name="Content Placeholder 2"/>
          <p:cNvSpPr txBox="1">
            <a:spLocks/>
          </p:cNvSpPr>
          <p:nvPr/>
        </p:nvSpPr>
        <p:spPr>
          <a:xfrm>
            <a:off x="539552" y="4653136"/>
            <a:ext cx="8301608" cy="1900808"/>
          </a:xfrm>
          <a:prstGeom prst="rect">
            <a:avLst/>
          </a:prstGeom>
        </p:spPr>
        <p:txBody>
          <a:bodyPr vert="horz" lIns="91440" tIns="45720" rIns="91440" bIns="45720" rtlCol="0">
            <a:noAutofit/>
          </a:bodyPr>
          <a:lstStyle/>
          <a:p>
            <a:pPr marL="342900" lvl="0" indent="-342900">
              <a:spcBef>
                <a:spcPct val="20000"/>
              </a:spcBef>
              <a:buFont typeface="Wingdings" pitchFamily="2" charset="2"/>
              <a:buChar char="Ø"/>
              <a:defRPr/>
            </a:pPr>
            <a:r>
              <a:rPr kumimoji="0" lang="en-GB" b="0" i="0" u="none" strike="noStrike" kern="1200" cap="none" spc="0" normalizeH="0" baseline="0" noProof="0" dirty="0" smtClean="0">
                <a:ln>
                  <a:noFill/>
                </a:ln>
                <a:solidFill>
                  <a:srgbClr val="002D46"/>
                </a:solidFill>
                <a:effectLst/>
                <a:uLnTx/>
                <a:uFillTx/>
                <a:latin typeface="+mn-lt"/>
                <a:ea typeface="+mn-ea"/>
                <a:cs typeface="+mn-cs"/>
              </a:rPr>
              <a:t>Persons A1, A2, A3, B1 and B2 are called</a:t>
            </a:r>
            <a:r>
              <a:rPr lang="en-GB" b="1" dirty="0" smtClean="0">
                <a:solidFill>
                  <a:srgbClr val="002D46"/>
                </a:solidFill>
              </a:rPr>
              <a:t> </a:t>
            </a:r>
            <a:r>
              <a:rPr lang="en-GB" dirty="0" smtClean="0">
                <a:solidFill>
                  <a:srgbClr val="002D46"/>
                </a:solidFill>
              </a:rPr>
              <a:t>‘</a:t>
            </a:r>
            <a:r>
              <a:rPr lang="en-GB" b="1" dirty="0" smtClean="0">
                <a:solidFill>
                  <a:srgbClr val="002D46"/>
                </a:solidFill>
              </a:rPr>
              <a:t>nodes</a:t>
            </a:r>
            <a:r>
              <a:rPr lang="en-GB" dirty="0" smtClean="0">
                <a:solidFill>
                  <a:srgbClr val="002D46"/>
                </a:solidFill>
              </a:rPr>
              <a:t>’</a:t>
            </a:r>
            <a:endParaRPr kumimoji="0" lang="en-GB" b="0" i="0" u="none" strike="noStrike" kern="1200" cap="none" spc="0" normalizeH="0" baseline="0" noProof="0" dirty="0" smtClean="0">
              <a:ln>
                <a:noFill/>
              </a:ln>
              <a:solidFill>
                <a:srgbClr val="002D46"/>
              </a:solidFill>
              <a:effectLst/>
              <a:uLnTx/>
              <a:uFillTx/>
              <a:latin typeface="+mn-lt"/>
              <a:ea typeface="+mn-ea"/>
              <a:cs typeface="+mn-cs"/>
            </a:endParaRPr>
          </a:p>
          <a:p>
            <a:pPr marL="342900" lvl="0" indent="-342900">
              <a:spcBef>
                <a:spcPct val="20000"/>
              </a:spcBef>
              <a:buFont typeface="Wingdings" pitchFamily="2" charset="2"/>
              <a:buChar char="Ø"/>
              <a:defRPr/>
            </a:pPr>
            <a:r>
              <a:rPr lang="en-GB" dirty="0" smtClean="0">
                <a:solidFill>
                  <a:srgbClr val="002D46"/>
                </a:solidFill>
              </a:rPr>
              <a:t>The links between the nodes A1-B1 and A2-B2 are called ‘</a:t>
            </a:r>
            <a:r>
              <a:rPr lang="en-GB" b="1" dirty="0" smtClean="0">
                <a:solidFill>
                  <a:srgbClr val="002D46"/>
                </a:solidFill>
              </a:rPr>
              <a:t>edges</a:t>
            </a:r>
            <a:r>
              <a:rPr lang="en-GB" dirty="0" smtClean="0">
                <a:solidFill>
                  <a:srgbClr val="002D46"/>
                </a:solidFill>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GB" b="0" i="0" u="none" strike="noStrike" kern="1200" cap="none" spc="0" normalizeH="0" baseline="0" noProof="0" dirty="0" smtClean="0">
                <a:ln>
                  <a:noFill/>
                </a:ln>
                <a:solidFill>
                  <a:srgbClr val="002D46"/>
                </a:solidFill>
                <a:effectLst/>
                <a:uLnTx/>
                <a:uFillTx/>
                <a:latin typeface="+mn-lt"/>
                <a:ea typeface="+mn-ea"/>
                <a:cs typeface="+mn-cs"/>
              </a:rPr>
              <a:t> Nodes and </a:t>
            </a:r>
            <a:r>
              <a:rPr lang="en-GB" dirty="0" smtClean="0">
                <a:solidFill>
                  <a:srgbClr val="002D46"/>
                </a:solidFill>
                <a:latin typeface="+mn-lt"/>
                <a:ea typeface="+mn-ea"/>
              </a:rPr>
              <a:t>edge</a:t>
            </a:r>
            <a:r>
              <a:rPr kumimoji="0" lang="en-GB" b="0" i="0" u="none" strike="noStrike" kern="1200" cap="none" spc="0" normalizeH="0" baseline="0" noProof="0" dirty="0" smtClean="0">
                <a:ln>
                  <a:noFill/>
                </a:ln>
                <a:solidFill>
                  <a:srgbClr val="002D46"/>
                </a:solidFill>
                <a:effectLst/>
                <a:uLnTx/>
                <a:uFillTx/>
                <a:latin typeface="+mn-lt"/>
                <a:ea typeface="+mn-ea"/>
                <a:cs typeface="+mn-cs"/>
              </a:rPr>
              <a:t>s can have attributes (e.g. similarity score, date &amp; type of linkage etc)</a:t>
            </a:r>
          </a:p>
        </p:txBody>
      </p:sp>
      <p:sp>
        <p:nvSpPr>
          <p:cNvPr id="11" name="Oval 10"/>
          <p:cNvSpPr/>
          <p:nvPr/>
        </p:nvSpPr>
        <p:spPr bwMode="auto">
          <a:xfrm>
            <a:off x="1043608" y="1556792"/>
            <a:ext cx="1224136" cy="64807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2400" dirty="0" smtClean="0">
                <a:solidFill>
                  <a:srgbClr val="FF0000"/>
                </a:solidFill>
              </a:rPr>
              <a:t> A1</a:t>
            </a:r>
            <a:endParaRPr lang="en-GB" sz="2400" dirty="0">
              <a:solidFill>
                <a:srgbClr val="FF0000"/>
              </a:solidFill>
            </a:endParaRPr>
          </a:p>
        </p:txBody>
      </p:sp>
      <p:sp>
        <p:nvSpPr>
          <p:cNvPr id="13" name="TextBox 12"/>
          <p:cNvSpPr txBox="1"/>
          <p:nvPr/>
        </p:nvSpPr>
        <p:spPr>
          <a:xfrm>
            <a:off x="827584" y="4149080"/>
            <a:ext cx="4680520" cy="523220"/>
          </a:xfrm>
          <a:prstGeom prst="rect">
            <a:avLst/>
          </a:prstGeom>
          <a:noFill/>
        </p:spPr>
        <p:txBody>
          <a:bodyPr wrap="square" rtlCol="0">
            <a:spAutoFit/>
          </a:bodyPr>
          <a:lstStyle/>
          <a:p>
            <a:r>
              <a:rPr lang="en-GB" sz="2800" dirty="0" smtClean="0"/>
              <a:t>Graph terminology</a:t>
            </a:r>
            <a:r>
              <a:rPr lang="en-GB" sz="2400" dirty="0" smtClean="0">
                <a:solidFill>
                  <a:schemeClr val="bg1"/>
                </a:solidFill>
              </a:rPr>
              <a:t>…</a:t>
            </a:r>
            <a:endParaRPr lang="en-GB" sz="2400" dirty="0">
              <a:solidFill>
                <a:schemeClr val="bg1"/>
              </a:solidFill>
            </a:endParaRPr>
          </a:p>
        </p:txBody>
      </p:sp>
      <p:sp>
        <p:nvSpPr>
          <p:cNvPr id="17" name="Flowchart: Alternate Process 16"/>
          <p:cNvSpPr/>
          <p:nvPr/>
        </p:nvSpPr>
        <p:spPr>
          <a:xfrm>
            <a:off x="5724128" y="2780928"/>
            <a:ext cx="1008112" cy="6480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0000"/>
                </a:solidFill>
              </a:rPr>
              <a:t> </a:t>
            </a:r>
            <a:r>
              <a:rPr lang="en-GB" dirty="0" smtClean="0">
                <a:solidFill>
                  <a:srgbClr val="FF0000"/>
                </a:solidFill>
              </a:rPr>
              <a:t>B</a:t>
            </a:r>
            <a:r>
              <a:rPr lang="en-GB" sz="2400" dirty="0" smtClean="0">
                <a:solidFill>
                  <a:srgbClr val="FF0000"/>
                </a:solidFill>
              </a:rPr>
              <a:t>2</a:t>
            </a:r>
            <a:endParaRPr lang="en-GB" sz="2400" dirty="0">
              <a:solidFill>
                <a:srgbClr val="FF0000"/>
              </a:solidFill>
            </a:endParaRPr>
          </a:p>
        </p:txBody>
      </p:sp>
      <p:cxnSp>
        <p:nvCxnSpPr>
          <p:cNvPr id="14" name="Straight Connector 13"/>
          <p:cNvCxnSpPr>
            <a:stCxn id="11" idx="6"/>
            <a:endCxn id="17" idx="1"/>
          </p:cNvCxnSpPr>
          <p:nvPr/>
        </p:nvCxnSpPr>
        <p:spPr bwMode="auto">
          <a:xfrm>
            <a:off x="2267744" y="1880828"/>
            <a:ext cx="3456384" cy="1224136"/>
          </a:xfrm>
          <a:prstGeom prst="line">
            <a:avLst/>
          </a:prstGeom>
          <a:solidFill>
            <a:schemeClr val="accent1"/>
          </a:solidFill>
          <a:ln w="15875" cap="flat" cmpd="sng" algn="ctr">
            <a:solidFill>
              <a:schemeClr val="tx1"/>
            </a:solidFill>
            <a:prstDash val="dash"/>
            <a:round/>
            <a:headEnd type="none" w="med" len="med"/>
            <a:tailEnd type="none" w="med" len="med"/>
          </a:ln>
          <a:effectLst/>
        </p:spPr>
      </p:cxnSp>
      <p:sp>
        <p:nvSpPr>
          <p:cNvPr id="27" name="TextBox 26"/>
          <p:cNvSpPr txBox="1"/>
          <p:nvPr/>
        </p:nvSpPr>
        <p:spPr>
          <a:xfrm>
            <a:off x="2843808" y="2492896"/>
            <a:ext cx="864096" cy="461665"/>
          </a:xfrm>
          <a:prstGeom prst="rect">
            <a:avLst/>
          </a:prstGeom>
          <a:noFill/>
        </p:spPr>
        <p:txBody>
          <a:bodyPr wrap="square" rtlCol="0">
            <a:spAutoFit/>
          </a:bodyPr>
          <a:lstStyle/>
          <a:p>
            <a:r>
              <a:rPr lang="en-GB" dirty="0" smtClean="0">
                <a:solidFill>
                  <a:srgbClr val="002D46"/>
                </a:solidFill>
              </a:rPr>
              <a:t>0.35</a:t>
            </a:r>
            <a:endParaRPr lang="en-GB" dirty="0">
              <a:solidFill>
                <a:srgbClr val="002D46"/>
              </a:solidFill>
            </a:endParaRPr>
          </a:p>
        </p:txBody>
      </p:sp>
      <p:sp>
        <p:nvSpPr>
          <p:cNvPr id="29" name="TextBox 28"/>
          <p:cNvSpPr txBox="1"/>
          <p:nvPr/>
        </p:nvSpPr>
        <p:spPr>
          <a:xfrm>
            <a:off x="2699792" y="1340768"/>
            <a:ext cx="864096" cy="461665"/>
          </a:xfrm>
          <a:prstGeom prst="rect">
            <a:avLst/>
          </a:prstGeom>
          <a:noFill/>
        </p:spPr>
        <p:txBody>
          <a:bodyPr wrap="square" rtlCol="0">
            <a:spAutoFit/>
          </a:bodyPr>
          <a:lstStyle/>
          <a:p>
            <a:r>
              <a:rPr lang="en-GB" dirty="0" smtClean="0">
                <a:solidFill>
                  <a:srgbClr val="002D46"/>
                </a:solidFill>
              </a:rPr>
              <a:t>0.83</a:t>
            </a:r>
            <a:endParaRPr lang="en-GB" dirty="0">
              <a:solidFill>
                <a:srgbClr val="002D46"/>
              </a:solidFill>
            </a:endParaRPr>
          </a:p>
        </p:txBody>
      </p:sp>
      <p:sp>
        <p:nvSpPr>
          <p:cNvPr id="30" name="Oval 29"/>
          <p:cNvSpPr/>
          <p:nvPr/>
        </p:nvSpPr>
        <p:spPr bwMode="auto">
          <a:xfrm>
            <a:off x="323528" y="2564904"/>
            <a:ext cx="1224136" cy="64807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2400" dirty="0" smtClean="0">
                <a:solidFill>
                  <a:srgbClr val="FF0000"/>
                </a:solidFill>
              </a:rPr>
              <a:t> A2</a:t>
            </a:r>
            <a:endParaRPr lang="en-GB" sz="2400" dirty="0">
              <a:solidFill>
                <a:srgbClr val="FF0000"/>
              </a:solidFill>
            </a:endParaRPr>
          </a:p>
        </p:txBody>
      </p:sp>
      <p:sp>
        <p:nvSpPr>
          <p:cNvPr id="31" name="Oval 30"/>
          <p:cNvSpPr/>
          <p:nvPr/>
        </p:nvSpPr>
        <p:spPr bwMode="auto">
          <a:xfrm>
            <a:off x="3347864" y="3501008"/>
            <a:ext cx="1224136" cy="64807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2400" dirty="0" smtClean="0">
                <a:solidFill>
                  <a:srgbClr val="FF0000"/>
                </a:solidFill>
              </a:rPr>
              <a:t> A3</a:t>
            </a:r>
            <a:endParaRPr lang="en-GB" sz="2400" dirty="0">
              <a:solidFill>
                <a:srgbClr val="FF0000"/>
              </a:solidFill>
            </a:endParaRPr>
          </a:p>
        </p:txBody>
      </p:sp>
      <p:cxnSp>
        <p:nvCxnSpPr>
          <p:cNvPr id="36" name="Straight Connector 35"/>
          <p:cNvCxnSpPr>
            <a:stCxn id="30" idx="6"/>
            <a:endCxn id="17" idx="1"/>
          </p:cNvCxnSpPr>
          <p:nvPr/>
        </p:nvCxnSpPr>
        <p:spPr bwMode="auto">
          <a:xfrm>
            <a:off x="1547664" y="2888940"/>
            <a:ext cx="4176464" cy="216024"/>
          </a:xfrm>
          <a:prstGeom prst="line">
            <a:avLst/>
          </a:prstGeom>
          <a:solidFill>
            <a:schemeClr val="accent1"/>
          </a:solidFill>
          <a:ln w="15875" cap="flat" cmpd="sng" algn="ctr">
            <a:solidFill>
              <a:schemeClr val="tx1"/>
            </a:solidFill>
            <a:prstDash val="dash"/>
            <a:round/>
            <a:headEnd type="none" w="med" len="med"/>
            <a:tailEnd type="none" w="med" len="med"/>
          </a:ln>
          <a:effectLst/>
        </p:spPr>
      </p:cxnSp>
      <p:sp>
        <p:nvSpPr>
          <p:cNvPr id="40" name="TextBox 39"/>
          <p:cNvSpPr txBox="1"/>
          <p:nvPr/>
        </p:nvSpPr>
        <p:spPr>
          <a:xfrm>
            <a:off x="4716016" y="2420888"/>
            <a:ext cx="864096" cy="461665"/>
          </a:xfrm>
          <a:prstGeom prst="rect">
            <a:avLst/>
          </a:prstGeom>
          <a:noFill/>
        </p:spPr>
        <p:txBody>
          <a:bodyPr wrap="square" rtlCol="0">
            <a:spAutoFit/>
          </a:bodyPr>
          <a:lstStyle/>
          <a:p>
            <a:r>
              <a:rPr lang="en-GB" dirty="0" smtClean="0">
                <a:solidFill>
                  <a:srgbClr val="002D46"/>
                </a:solidFill>
              </a:rPr>
              <a:t>0.52</a:t>
            </a:r>
            <a:endParaRPr lang="en-GB" dirty="0">
              <a:solidFill>
                <a:srgbClr val="002D46"/>
              </a:solidFill>
            </a:endParaRPr>
          </a:p>
        </p:txBody>
      </p:sp>
      <p:sp>
        <p:nvSpPr>
          <p:cNvPr id="41" name="TextBox 40"/>
          <p:cNvSpPr txBox="1"/>
          <p:nvPr/>
        </p:nvSpPr>
        <p:spPr>
          <a:xfrm>
            <a:off x="5004048" y="3573016"/>
            <a:ext cx="864096" cy="461665"/>
          </a:xfrm>
          <a:prstGeom prst="rect">
            <a:avLst/>
          </a:prstGeom>
          <a:noFill/>
        </p:spPr>
        <p:txBody>
          <a:bodyPr wrap="square" rtlCol="0">
            <a:spAutoFit/>
          </a:bodyPr>
          <a:lstStyle/>
          <a:p>
            <a:r>
              <a:rPr lang="en-GB" dirty="0" smtClean="0">
                <a:solidFill>
                  <a:srgbClr val="002D46"/>
                </a:solidFill>
              </a:rPr>
              <a:t>0.98</a:t>
            </a:r>
            <a:endParaRPr lang="en-GB" dirty="0">
              <a:solidFill>
                <a:srgbClr val="002D46"/>
              </a:solidFill>
            </a:endParaRPr>
          </a:p>
        </p:txBody>
      </p:sp>
      <p:cxnSp>
        <p:nvCxnSpPr>
          <p:cNvPr id="46" name="Straight Connector 45"/>
          <p:cNvCxnSpPr>
            <a:stCxn id="31" idx="6"/>
            <a:endCxn id="17" idx="1"/>
          </p:cNvCxnSpPr>
          <p:nvPr/>
        </p:nvCxnSpPr>
        <p:spPr>
          <a:xfrm flipV="1">
            <a:off x="4572000" y="3104964"/>
            <a:ext cx="1152128" cy="72008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0"/>
            <a:r>
              <a:rPr lang="en-GB" dirty="0" smtClean="0">
                <a:solidFill>
                  <a:schemeClr val="tx1"/>
                </a:solidFill>
              </a:rPr>
              <a:t>Graphical representation of linked data</a:t>
            </a:r>
            <a:endParaRPr lang="en-GB" dirty="0">
              <a:solidFill>
                <a:schemeClr val="tx1"/>
              </a:solidFill>
            </a:endParaRPr>
          </a:p>
        </p:txBody>
      </p:sp>
      <p:sp>
        <p:nvSpPr>
          <p:cNvPr id="3" name="Content Placeholder 2"/>
          <p:cNvSpPr>
            <a:spLocks noGrp="1"/>
          </p:cNvSpPr>
          <p:nvPr>
            <p:ph idx="1"/>
          </p:nvPr>
        </p:nvSpPr>
        <p:spPr>
          <a:xfrm>
            <a:off x="467544" y="1196752"/>
            <a:ext cx="8229600" cy="676671"/>
          </a:xfrm>
        </p:spPr>
        <p:txBody>
          <a:bodyPr>
            <a:normAutofit fontScale="25000" lnSpcReduction="20000"/>
          </a:bodyPr>
          <a:lstStyle/>
          <a:p>
            <a:r>
              <a:rPr lang="en-GB" sz="9600" dirty="0" smtClean="0">
                <a:solidFill>
                  <a:schemeClr val="tx1"/>
                </a:solidFill>
              </a:rPr>
              <a:t>Add in data on weaker links</a:t>
            </a:r>
          </a:p>
          <a:p>
            <a:r>
              <a:rPr lang="en-GB" sz="9600" dirty="0" smtClean="0">
                <a:solidFill>
                  <a:schemeClr val="tx1"/>
                </a:solidFill>
              </a:rPr>
              <a:t>Model strength of linkage score</a:t>
            </a:r>
          </a:p>
          <a:p>
            <a:pPr>
              <a:buNone/>
            </a:pPr>
            <a:endParaRPr lang="en-GB" dirty="0">
              <a:solidFill>
                <a:schemeClr val="tx1"/>
              </a:solidFill>
            </a:endParaRPr>
          </a:p>
        </p:txBody>
      </p:sp>
      <p:sp>
        <p:nvSpPr>
          <p:cNvPr id="4" name="Flowchart: Alternate Process 3"/>
          <p:cNvSpPr/>
          <p:nvPr/>
        </p:nvSpPr>
        <p:spPr>
          <a:xfrm>
            <a:off x="3851920" y="4077072"/>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C3</a:t>
            </a:r>
            <a:endParaRPr lang="en-GB" sz="2400" dirty="0"/>
          </a:p>
        </p:txBody>
      </p:sp>
      <p:sp>
        <p:nvSpPr>
          <p:cNvPr id="6" name="Flowchart: Alternate Process 5"/>
          <p:cNvSpPr/>
          <p:nvPr/>
        </p:nvSpPr>
        <p:spPr>
          <a:xfrm>
            <a:off x="5364088" y="4293096"/>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D3</a:t>
            </a:r>
            <a:endParaRPr lang="en-GB" sz="2400" dirty="0"/>
          </a:p>
        </p:txBody>
      </p:sp>
      <p:cxnSp>
        <p:nvCxnSpPr>
          <p:cNvPr id="8" name="Straight Connector 7"/>
          <p:cNvCxnSpPr>
            <a:stCxn id="4" idx="3"/>
            <a:endCxn id="6" idx="1"/>
          </p:cNvCxnSpPr>
          <p:nvPr/>
        </p:nvCxnSpPr>
        <p:spPr>
          <a:xfrm>
            <a:off x="4499992" y="4329100"/>
            <a:ext cx="864096" cy="21602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900000">
            <a:off x="4686163" y="3986780"/>
            <a:ext cx="1032362" cy="461665"/>
          </a:xfrm>
          <a:prstGeom prst="rect">
            <a:avLst/>
          </a:prstGeom>
          <a:noFill/>
        </p:spPr>
        <p:txBody>
          <a:bodyPr wrap="square" rtlCol="0">
            <a:spAutoFit/>
          </a:bodyPr>
          <a:lstStyle/>
          <a:p>
            <a:r>
              <a:rPr lang="en-GB" sz="2400" dirty="0" smtClean="0"/>
              <a:t>1.0</a:t>
            </a:r>
            <a:endParaRPr lang="en-GB" sz="2400" dirty="0"/>
          </a:p>
        </p:txBody>
      </p:sp>
      <p:sp>
        <p:nvSpPr>
          <p:cNvPr id="19" name="Flowchart: Alternate Process 18"/>
          <p:cNvSpPr/>
          <p:nvPr/>
        </p:nvSpPr>
        <p:spPr>
          <a:xfrm>
            <a:off x="2699792" y="2060848"/>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D1</a:t>
            </a:r>
            <a:endParaRPr lang="en-GB" sz="2400" dirty="0"/>
          </a:p>
        </p:txBody>
      </p:sp>
      <p:sp>
        <p:nvSpPr>
          <p:cNvPr id="20" name="Flowchart: Alternate Process 19"/>
          <p:cNvSpPr/>
          <p:nvPr/>
        </p:nvSpPr>
        <p:spPr>
          <a:xfrm>
            <a:off x="1187624" y="5589240"/>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D2</a:t>
            </a:r>
            <a:endParaRPr lang="en-GB" sz="2400" dirty="0"/>
          </a:p>
        </p:txBody>
      </p:sp>
      <p:sp>
        <p:nvSpPr>
          <p:cNvPr id="21" name="Flowchart: Alternate Process 20"/>
          <p:cNvSpPr/>
          <p:nvPr/>
        </p:nvSpPr>
        <p:spPr>
          <a:xfrm>
            <a:off x="7452320" y="2924944"/>
            <a:ext cx="792088" cy="50405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D4</a:t>
            </a:r>
            <a:endParaRPr lang="en-GB" sz="2400" dirty="0"/>
          </a:p>
        </p:txBody>
      </p:sp>
      <p:sp>
        <p:nvSpPr>
          <p:cNvPr id="22" name="Flowchart: Alternate Process 21"/>
          <p:cNvSpPr/>
          <p:nvPr/>
        </p:nvSpPr>
        <p:spPr>
          <a:xfrm>
            <a:off x="5796136" y="2204864"/>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t>
            </a:r>
            <a:r>
              <a:rPr lang="en-GB" sz="2400" dirty="0" smtClean="0"/>
              <a:t>4</a:t>
            </a:r>
            <a:endParaRPr lang="en-GB" sz="2400" dirty="0"/>
          </a:p>
        </p:txBody>
      </p:sp>
      <p:sp>
        <p:nvSpPr>
          <p:cNvPr id="23" name="Flowchart: Alternate Process 22"/>
          <p:cNvSpPr/>
          <p:nvPr/>
        </p:nvSpPr>
        <p:spPr>
          <a:xfrm>
            <a:off x="539552" y="2708920"/>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C1</a:t>
            </a:r>
            <a:endParaRPr lang="en-GB" sz="2400" dirty="0"/>
          </a:p>
        </p:txBody>
      </p:sp>
      <p:sp>
        <p:nvSpPr>
          <p:cNvPr id="24" name="Flowchart: Alternate Process 23"/>
          <p:cNvSpPr/>
          <p:nvPr/>
        </p:nvSpPr>
        <p:spPr>
          <a:xfrm>
            <a:off x="1043608" y="4149080"/>
            <a:ext cx="648072"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C2</a:t>
            </a:r>
            <a:endParaRPr lang="en-GB" sz="2400" dirty="0"/>
          </a:p>
        </p:txBody>
      </p:sp>
      <p:cxnSp>
        <p:nvCxnSpPr>
          <p:cNvPr id="26" name="Straight Connector 25"/>
          <p:cNvCxnSpPr>
            <a:stCxn id="23" idx="3"/>
            <a:endCxn id="19" idx="1"/>
          </p:cNvCxnSpPr>
          <p:nvPr/>
        </p:nvCxnSpPr>
        <p:spPr>
          <a:xfrm flipV="1">
            <a:off x="1187624" y="2312876"/>
            <a:ext cx="1512168"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2" idx="3"/>
            <a:endCxn id="21" idx="1"/>
          </p:cNvCxnSpPr>
          <p:nvPr/>
        </p:nvCxnSpPr>
        <p:spPr>
          <a:xfrm>
            <a:off x="6444208" y="2456892"/>
            <a:ext cx="1008112"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2090437">
            <a:off x="6626790" y="2443469"/>
            <a:ext cx="784189" cy="461665"/>
          </a:xfrm>
          <a:prstGeom prst="rect">
            <a:avLst/>
          </a:prstGeom>
          <a:noFill/>
        </p:spPr>
        <p:txBody>
          <a:bodyPr wrap="none" rtlCol="0">
            <a:spAutoFit/>
          </a:bodyPr>
          <a:lstStyle/>
          <a:p>
            <a:r>
              <a:rPr lang="en-GB" sz="2400" dirty="0" smtClean="0"/>
              <a:t>0.95</a:t>
            </a:r>
            <a:endParaRPr lang="en-GB" sz="2400" dirty="0"/>
          </a:p>
        </p:txBody>
      </p:sp>
      <p:sp>
        <p:nvSpPr>
          <p:cNvPr id="31" name="TextBox 30"/>
          <p:cNvSpPr txBox="1"/>
          <p:nvPr/>
        </p:nvSpPr>
        <p:spPr>
          <a:xfrm rot="-1440000">
            <a:off x="1303588" y="2348880"/>
            <a:ext cx="784189" cy="461665"/>
          </a:xfrm>
          <a:prstGeom prst="rect">
            <a:avLst/>
          </a:prstGeom>
          <a:noFill/>
        </p:spPr>
        <p:txBody>
          <a:bodyPr wrap="none" rtlCol="0">
            <a:spAutoFit/>
          </a:bodyPr>
          <a:lstStyle/>
          <a:p>
            <a:r>
              <a:rPr lang="en-GB" sz="2400" dirty="0" smtClean="0"/>
              <a:t>0.86</a:t>
            </a:r>
            <a:endParaRPr lang="en-GB" sz="2400" dirty="0"/>
          </a:p>
        </p:txBody>
      </p:sp>
      <p:cxnSp>
        <p:nvCxnSpPr>
          <p:cNvPr id="27" name="Straight Connector 26"/>
          <p:cNvCxnSpPr>
            <a:stCxn id="24" idx="2"/>
            <a:endCxn id="20" idx="0"/>
          </p:cNvCxnSpPr>
          <p:nvPr/>
        </p:nvCxnSpPr>
        <p:spPr>
          <a:xfrm>
            <a:off x="1367644" y="4653136"/>
            <a:ext cx="216024" cy="93610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4869160"/>
            <a:ext cx="1008112" cy="461665"/>
          </a:xfrm>
          <a:prstGeom prst="rect">
            <a:avLst/>
          </a:prstGeom>
          <a:noFill/>
        </p:spPr>
        <p:txBody>
          <a:bodyPr wrap="square" rtlCol="0">
            <a:spAutoFit/>
          </a:bodyPr>
          <a:lstStyle/>
          <a:p>
            <a:r>
              <a:rPr lang="en-GB" sz="2400" dirty="0" smtClean="0"/>
              <a:t>0.45</a:t>
            </a:r>
            <a:endParaRPr lang="en-GB" sz="2400" dirty="0"/>
          </a:p>
        </p:txBody>
      </p:sp>
      <p:cxnSp>
        <p:nvCxnSpPr>
          <p:cNvPr id="33" name="Straight Connector 32"/>
          <p:cNvCxnSpPr>
            <a:stCxn id="6" idx="0"/>
            <a:endCxn id="22" idx="2"/>
          </p:cNvCxnSpPr>
          <p:nvPr/>
        </p:nvCxnSpPr>
        <p:spPr>
          <a:xfrm flipV="1">
            <a:off x="5760132" y="2708920"/>
            <a:ext cx="360040" cy="158417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a:endCxn id="4" idx="0"/>
          </p:cNvCxnSpPr>
          <p:nvPr/>
        </p:nvCxnSpPr>
        <p:spPr>
          <a:xfrm>
            <a:off x="3095836" y="2564904"/>
            <a:ext cx="1080120" cy="151216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4" idx="3"/>
            <a:endCxn id="6" idx="1"/>
          </p:cNvCxnSpPr>
          <p:nvPr/>
        </p:nvCxnSpPr>
        <p:spPr>
          <a:xfrm>
            <a:off x="4499992" y="4329100"/>
            <a:ext cx="864096" cy="216024"/>
          </a:xfrm>
          <a:prstGeom prst="line">
            <a:avLst/>
          </a:prstGeom>
          <a:ln w="88900" cmpd="dbl">
            <a:solidFill>
              <a:srgbClr val="00B0F0"/>
            </a:solidFill>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1520232">
  <a:themeElements>
    <a:clrScheme name="~152023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2023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152023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52023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52023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52023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52023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52023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52023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52023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52023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52023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52023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52023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~1520232</Template>
  <TotalTime>9189</TotalTime>
  <Words>2052</Words>
  <Application>Microsoft Office PowerPoint</Application>
  <PresentationFormat>On-screen Show (4:3)</PresentationFormat>
  <Paragraphs>357</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~1520232</vt:lpstr>
      <vt:lpstr>Slide 1</vt:lpstr>
      <vt:lpstr>Overview </vt:lpstr>
      <vt:lpstr>Challenges faced with linked files</vt:lpstr>
      <vt:lpstr>Problems with the traditional storage of linkage products</vt:lpstr>
      <vt:lpstr>Keeping only linked pairs? A dangerous approach!</vt:lpstr>
      <vt:lpstr>Why do we need a graph database?   </vt:lpstr>
      <vt:lpstr>Why do we need a graph database?  </vt:lpstr>
      <vt:lpstr>Graphical visualisation of a linked pair</vt:lpstr>
      <vt:lpstr>Graphical representation of linked data</vt:lpstr>
      <vt:lpstr>Graphical representation of linked data</vt:lpstr>
      <vt:lpstr>So do we ‘link’ using a GD? …Answer is NO!</vt:lpstr>
      <vt:lpstr>Graph databases (progress)</vt:lpstr>
      <vt:lpstr>Our pilot project</vt:lpstr>
      <vt:lpstr>Our pilot project</vt:lpstr>
      <vt:lpstr>What did we do on the graph domain? </vt:lpstr>
      <vt:lpstr>What did we do on the graph domain? </vt:lpstr>
      <vt:lpstr>What can we do on the graph domain? </vt:lpstr>
      <vt:lpstr>What can we do on the graph domain? </vt:lpstr>
      <vt:lpstr>What can we do on the graph domain? </vt:lpstr>
      <vt:lpstr>What can we do on the graph domain? </vt:lpstr>
      <vt:lpstr>What can we do on the graph domain? </vt:lpstr>
      <vt:lpstr>An interactive demo  </vt:lpstr>
      <vt:lpstr>Summary</vt:lpstr>
      <vt:lpstr>Future Work</vt:lpstr>
      <vt:lpstr>Any Questions?</vt:lpstr>
      <vt:lpstr>Interested in Graph theory &amp; DB’s ?</vt:lpstr>
    </vt:vector>
  </TitlesOfParts>
  <Company>Office for National Statistics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 Cottis</dc:creator>
  <cp:lastModifiedBy>CHATZC</cp:lastModifiedBy>
  <cp:revision>386</cp:revision>
  <dcterms:created xsi:type="dcterms:W3CDTF">2008-04-08T07:59:13Z</dcterms:created>
  <dcterms:modified xsi:type="dcterms:W3CDTF">2016-06-15T13:46:28Z</dcterms:modified>
</cp:coreProperties>
</file>