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80" r:id="rId5"/>
    <p:sldId id="281" r:id="rId6"/>
    <p:sldId id="282" r:id="rId7"/>
    <p:sldId id="283" r:id="rId8"/>
    <p:sldId id="259" r:id="rId9"/>
    <p:sldId id="261" r:id="rId10"/>
    <p:sldId id="262" r:id="rId11"/>
    <p:sldId id="263" r:id="rId12"/>
    <p:sldId id="265" r:id="rId13"/>
    <p:sldId id="277" r:id="rId14"/>
    <p:sldId id="279" r:id="rId15"/>
    <p:sldId id="278" r:id="rId16"/>
    <p:sldId id="266" r:id="rId17"/>
    <p:sldId id="267" r:id="rId18"/>
    <p:sldId id="268" r:id="rId19"/>
    <p:sldId id="269" r:id="rId20"/>
    <p:sldId id="270" r:id="rId21"/>
    <p:sldId id="275" r:id="rId22"/>
    <p:sldId id="276" r:id="rId23"/>
    <p:sldId id="274" r:id="rId24"/>
    <p:sldId id="271" r:id="rId2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68059" autoAdjust="0"/>
  </p:normalViewPr>
  <p:slideViewPr>
    <p:cSldViewPr snapToGrid="0">
      <p:cViewPr varScale="1">
        <p:scale>
          <a:sx n="48" d="100"/>
          <a:sy n="48" d="100"/>
        </p:scale>
        <p:origin x="-1836"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6C4955-1264-43B1-A3BD-A0303EEBE384}" type="datetimeFigureOut">
              <a:rPr lang="en-GB" smtClean="0"/>
              <a:pPr/>
              <a:t>16/06/2016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8EF8C8-2788-49EE-B243-5F8659719466}"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28EF8C8-2788-49EE-B243-5F8659719466}"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a:t>
            </a:r>
            <a:r>
              <a:rPr lang="en-GB" baseline="0" dirty="0" smtClean="0"/>
              <a:t> motivation  for gathering more up-to-date measures of respondent burden for business surveys was mainly driven by the new electronic data collection tool, and the increased use of admin data. Without good baseline figures we would not be able to measure the impact on the change in data collection and the reduction in burden when changing our mode of data collection.</a:t>
            </a:r>
          </a:p>
          <a:p>
            <a:endParaRPr lang="en-GB" baseline="0" dirty="0" smtClean="0"/>
          </a:p>
          <a:p>
            <a:r>
              <a:rPr lang="en-GB" baseline="0" dirty="0" smtClean="0"/>
              <a:t>For this purpose we looked at a streamlined, efficient process of collecting the required information. We looked at the old review process and eliminated a lot of the unnecessary processes involved. This included:</a:t>
            </a:r>
          </a:p>
          <a:p>
            <a:endParaRPr lang="en-GB" baseline="0" dirty="0" smtClean="0"/>
          </a:p>
          <a:p>
            <a:r>
              <a:rPr lang="en-GB" baseline="0" dirty="0" smtClean="0"/>
              <a:t>Using automated systems to collate and analyse the data</a:t>
            </a:r>
          </a:p>
          <a:p>
            <a:r>
              <a:rPr lang="en-GB" baseline="0" dirty="0" smtClean="0"/>
              <a:t>Centralising the process which reduced the number of staff involved in each review</a:t>
            </a:r>
          </a:p>
          <a:p>
            <a:r>
              <a:rPr lang="en-GB" baseline="0" dirty="0" smtClean="0"/>
              <a:t>Reducing the number of variables asked on each review questionnaire, and</a:t>
            </a:r>
          </a:p>
          <a:p>
            <a:r>
              <a:rPr lang="en-GB" baseline="0" dirty="0" smtClean="0"/>
              <a:t>Using management information systems such as the Cloud telephone system</a:t>
            </a:r>
          </a:p>
          <a:p>
            <a:endParaRPr lang="en-GB" dirty="0"/>
          </a:p>
        </p:txBody>
      </p:sp>
      <p:sp>
        <p:nvSpPr>
          <p:cNvPr id="4" name="Slide Number Placeholder 3"/>
          <p:cNvSpPr>
            <a:spLocks noGrp="1"/>
          </p:cNvSpPr>
          <p:nvPr>
            <p:ph type="sldNum" sz="quarter" idx="10"/>
          </p:nvPr>
        </p:nvSpPr>
        <p:spPr/>
        <p:txBody>
          <a:bodyPr/>
          <a:lstStyle/>
          <a:p>
            <a:fld id="{D28EF8C8-2788-49EE-B243-5F8659719466}"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 typeface="Arial" pitchFamily="34" charset="0"/>
              <a:buNone/>
            </a:pPr>
            <a:r>
              <a:rPr lang="es-ES" sz="1200" dirty="0" smtClean="0"/>
              <a:t>The we considered how we would collect this information.</a:t>
            </a:r>
          </a:p>
          <a:p>
            <a:pPr>
              <a:buFont typeface="Arial" pitchFamily="34" charset="0"/>
              <a:buNone/>
            </a:pPr>
            <a:endParaRPr lang="es-ES" sz="1200" dirty="0" smtClean="0"/>
          </a:p>
          <a:p>
            <a:pPr>
              <a:buFont typeface="Arial" pitchFamily="34" charset="0"/>
              <a:buNone/>
            </a:pPr>
            <a:r>
              <a:rPr lang="es-ES" sz="1200" dirty="0" smtClean="0"/>
              <a:t>We considered</a:t>
            </a:r>
            <a:r>
              <a:rPr lang="es-ES" sz="1200" baseline="0" dirty="0" smtClean="0"/>
              <a:t> three methods in which to base our pilot:</a:t>
            </a:r>
            <a:r>
              <a:rPr lang="es-ES" sz="1200" dirty="0" smtClean="0"/>
              <a:t> </a:t>
            </a:r>
          </a:p>
          <a:p>
            <a:pPr>
              <a:buFont typeface="Arial" pitchFamily="34" charset="0"/>
              <a:buNone/>
            </a:pPr>
            <a:endParaRPr lang="es-ES" sz="1200" dirty="0" smtClean="0"/>
          </a:p>
          <a:p>
            <a:pPr>
              <a:buFont typeface="Arial" pitchFamily="34" charset="0"/>
              <a:buNone/>
            </a:pPr>
            <a:r>
              <a:rPr lang="es-ES" sz="1200" dirty="0" smtClean="0"/>
              <a:t>Option 1.</a:t>
            </a:r>
            <a:r>
              <a:rPr lang="es-ES" sz="1200" baseline="0" dirty="0" smtClean="0"/>
              <a:t> We could add an additional “time”question to the main survey questionnaire, this option had limitations,  for example it would fall short of requirements, ONS surveys are statutory, the additional question would have to be identified as voluntary, this could cause confusion and have implications on our Enforcement Procedures. The additional question could lengthen the questionnaire causing additional pages. On the upside, we didn’t think it would be deemed more burdensom  when compared to other options.</a:t>
            </a:r>
          </a:p>
          <a:p>
            <a:pPr>
              <a:buFont typeface="Arial" pitchFamily="34" charset="0"/>
              <a:buNone/>
            </a:pPr>
            <a:endParaRPr lang="es-ES" sz="1200" baseline="0" dirty="0" smtClean="0"/>
          </a:p>
          <a:p>
            <a:pPr>
              <a:buFont typeface="Arial" pitchFamily="34" charset="0"/>
              <a:buNone/>
            </a:pPr>
            <a:r>
              <a:rPr lang="es-ES" sz="1200" baseline="0" dirty="0" smtClean="0"/>
              <a:t>Option 2. required sending out a short questionnaire as a seperate request. This would allow us to collect all the requirements for calculating compliance but would be deemed a burden to our respondents and would incur additional costs for printing etc.</a:t>
            </a:r>
          </a:p>
          <a:p>
            <a:pPr>
              <a:buFont typeface="Arial" pitchFamily="34" charset="0"/>
              <a:buNone/>
            </a:pPr>
            <a:endParaRPr lang="es-ES" sz="1200" baseline="0" dirty="0" smtClean="0"/>
          </a:p>
          <a:p>
            <a:pPr>
              <a:buFont typeface="Arial" pitchFamily="34" charset="0"/>
              <a:buNone/>
            </a:pPr>
            <a:r>
              <a:rPr lang="es-ES" sz="1200" baseline="0" dirty="0" smtClean="0"/>
              <a:t>As the pilot was to be twofold information would be used to test a modelling approach, using burden cost information from the pilot reviews for calculating compliance for surveys of similar complexity, made how we collected the information in the first place important. Option 1 was discounted at this stage because it was deemed unfit for purpose, as not all the required information could be collected. </a:t>
            </a:r>
          </a:p>
          <a:p>
            <a:pPr>
              <a:buFont typeface="Arial" pitchFamily="34" charset="0"/>
              <a:buNone/>
            </a:pPr>
            <a:endParaRPr lang="es-ES" sz="1200" baseline="0" dirty="0" smtClean="0"/>
          </a:p>
          <a:p>
            <a:pPr>
              <a:buFont typeface="Arial" pitchFamily="34" charset="0"/>
              <a:buNone/>
            </a:pPr>
            <a:endParaRPr lang="es-ES" sz="1200" baseline="0" dirty="0" smtClean="0"/>
          </a:p>
          <a:p>
            <a:pPr>
              <a:buFont typeface="Arial" pitchFamily="34" charset="0"/>
              <a:buNone/>
            </a:pPr>
            <a:endParaRPr lang="es-ES" sz="1200" baseline="0" dirty="0" smtClean="0"/>
          </a:p>
          <a:p>
            <a:pPr>
              <a:buFont typeface="Arial" pitchFamily="34" charset="0"/>
              <a:buNone/>
            </a:pPr>
            <a:endParaRPr lang="es-ES" sz="1200"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D28EF8C8-2788-49EE-B243-5F8659719466}"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approach chosen (option 2), consisted</a:t>
            </a:r>
            <a:r>
              <a:rPr lang="en-GB" baseline="0" dirty="0" smtClean="0"/>
              <a:t> of sending a short questionnaire to a representative sample selected and designed by ONS methodologists. The questionnaire was despatched within two days of the main survey questionnaire. This was done to aid the quality of information returned.</a:t>
            </a:r>
          </a:p>
          <a:p>
            <a:r>
              <a:rPr lang="en-GB" baseline="0" dirty="0" smtClean="0"/>
              <a:t> </a:t>
            </a:r>
          </a:p>
          <a:p>
            <a:r>
              <a:rPr lang="en-GB" baseline="0" dirty="0" smtClean="0"/>
              <a:t>As previously stated, the process was streamlined considerably when compared to how we used to conduct these reviews.</a:t>
            </a:r>
          </a:p>
          <a:p>
            <a:r>
              <a:rPr lang="en-GB" baseline="0" dirty="0" smtClean="0"/>
              <a:t>It was also important that we engaged early in the process with our survey managers, if review questionnaires were sent directly to survey managers/statisticians they were able to redirect them to the necessary department or person conducting the review, and of course they could also deal with explaining why we had sent them an additional questionnaire.</a:t>
            </a:r>
            <a:endParaRPr lang="en-GB" dirty="0"/>
          </a:p>
        </p:txBody>
      </p:sp>
      <p:sp>
        <p:nvSpPr>
          <p:cNvPr id="4" name="Slide Number Placeholder 3"/>
          <p:cNvSpPr>
            <a:spLocks noGrp="1"/>
          </p:cNvSpPr>
          <p:nvPr>
            <p:ph type="sldNum" sz="quarter" idx="10"/>
          </p:nvPr>
        </p:nvSpPr>
        <p:spPr/>
        <p:txBody>
          <a:bodyPr/>
          <a:lstStyle/>
          <a:p>
            <a:fld id="{D28EF8C8-2788-49EE-B243-5F8659719466}"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approach chosen (option 2), consisted</a:t>
            </a:r>
            <a:r>
              <a:rPr lang="en-GB" baseline="0" dirty="0" smtClean="0"/>
              <a:t> of sending a short questionnaire to a representative sample selected and designed by ONS methodologists. The questionnaire was despatched within two days of the main survey questionnaire. This was done to aid the quality of information returned.</a:t>
            </a:r>
          </a:p>
          <a:p>
            <a:r>
              <a:rPr lang="en-GB" baseline="0" dirty="0" smtClean="0"/>
              <a:t> </a:t>
            </a:r>
          </a:p>
          <a:p>
            <a:r>
              <a:rPr lang="en-GB" baseline="0" dirty="0" smtClean="0"/>
              <a:t>As previously stated, the process was streamlined considerably when compared to how we used to conduct these reviews.</a:t>
            </a:r>
          </a:p>
          <a:p>
            <a:r>
              <a:rPr lang="en-GB" baseline="0" dirty="0" smtClean="0"/>
              <a:t>It was also important that we engaged early in the process with our survey managers, if review questionnaires were sent directly to survey managers/statisticians they were able to redirect them to the necessary department or person conducting the review, and of course they could also deal with explaining why we had sent them an additional questionnaire.</a:t>
            </a:r>
            <a:endParaRPr lang="en-GB" dirty="0"/>
          </a:p>
        </p:txBody>
      </p:sp>
      <p:sp>
        <p:nvSpPr>
          <p:cNvPr id="4" name="Slide Number Placeholder 3"/>
          <p:cNvSpPr>
            <a:spLocks noGrp="1"/>
          </p:cNvSpPr>
          <p:nvPr>
            <p:ph type="sldNum" sz="quarter" idx="10"/>
          </p:nvPr>
        </p:nvSpPr>
        <p:spPr/>
        <p:txBody>
          <a:bodyPr/>
          <a:lstStyle/>
          <a:p>
            <a:fld id="{D28EF8C8-2788-49EE-B243-5F8659719466}"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approach chosen (option 2), consisted</a:t>
            </a:r>
            <a:r>
              <a:rPr lang="en-GB" baseline="0" dirty="0" smtClean="0"/>
              <a:t> of sending a short questionnaire to a representative sample selected and designed by ONS methodologists. The questionnaire was despatched within two days of the main survey questionnaire. This was done to aid the quality of information returned.</a:t>
            </a:r>
          </a:p>
          <a:p>
            <a:r>
              <a:rPr lang="en-GB" baseline="0" dirty="0" smtClean="0"/>
              <a:t> </a:t>
            </a:r>
          </a:p>
          <a:p>
            <a:r>
              <a:rPr lang="en-GB" baseline="0" dirty="0" smtClean="0"/>
              <a:t>As previously stated, the process was streamlined considerably when compared to how we used to conduct these reviews.</a:t>
            </a:r>
          </a:p>
          <a:p>
            <a:r>
              <a:rPr lang="en-GB" baseline="0" dirty="0" smtClean="0"/>
              <a:t>It was also important that we engaged early in the process with our survey managers, if review questionnaires were sent directly to survey managers/statisticians they were able to redirect them to the necessary department or person conducting the review, and of course they could also deal with explaining why we had sent them an additional questionnaire.</a:t>
            </a:r>
            <a:endParaRPr lang="en-GB" dirty="0"/>
          </a:p>
        </p:txBody>
      </p:sp>
      <p:sp>
        <p:nvSpPr>
          <p:cNvPr id="4" name="Slide Number Placeholder 3"/>
          <p:cNvSpPr>
            <a:spLocks noGrp="1"/>
          </p:cNvSpPr>
          <p:nvPr>
            <p:ph type="sldNum" sz="quarter" idx="10"/>
          </p:nvPr>
        </p:nvSpPr>
        <p:spPr/>
        <p:txBody>
          <a:bodyPr/>
          <a:lstStyle/>
          <a:p>
            <a:fld id="{D28EF8C8-2788-49EE-B243-5F8659719466}"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approach chosen (option 2), consisted</a:t>
            </a:r>
            <a:r>
              <a:rPr lang="en-GB" baseline="0" dirty="0" smtClean="0"/>
              <a:t> of sending a short questionnaire to a representative sample selected and designed by ONS methodologists. The questionnaire was despatched within two days of the main survey questionnaire. This was done to aid the quality of information returned.</a:t>
            </a:r>
          </a:p>
          <a:p>
            <a:r>
              <a:rPr lang="en-GB" baseline="0" dirty="0" smtClean="0"/>
              <a:t> </a:t>
            </a:r>
          </a:p>
          <a:p>
            <a:r>
              <a:rPr lang="en-GB" baseline="0" dirty="0" smtClean="0"/>
              <a:t>As previously stated, the process was streamlined considerably when compared to how we used to conduct these reviews.</a:t>
            </a:r>
          </a:p>
          <a:p>
            <a:r>
              <a:rPr lang="en-GB" baseline="0" dirty="0" smtClean="0"/>
              <a:t>It was also important that we engaged early in the process with our survey managers, if review questionnaires were sent directly to survey managers/statisticians they were able to redirect them to the necessary department or person conducting the review, and of course they could also deal with explaining why we had sent them an additional questionnaire.</a:t>
            </a:r>
            <a:endParaRPr lang="en-GB" dirty="0"/>
          </a:p>
        </p:txBody>
      </p:sp>
      <p:sp>
        <p:nvSpPr>
          <p:cNvPr id="4" name="Slide Number Placeholder 3"/>
          <p:cNvSpPr>
            <a:spLocks noGrp="1"/>
          </p:cNvSpPr>
          <p:nvPr>
            <p:ph type="sldNum" sz="quarter" idx="10"/>
          </p:nvPr>
        </p:nvSpPr>
        <p:spPr/>
        <p:txBody>
          <a:bodyPr/>
          <a:lstStyle/>
          <a:p>
            <a:fld id="{D28EF8C8-2788-49EE-B243-5F8659719466}"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Three</a:t>
            </a:r>
            <a:r>
              <a:rPr lang="en-GB" baseline="0" dirty="0" smtClean="0"/>
              <a:t> similar surveys were identified, this was important for the modelling analysis. They were all economic surveys selected from the same sample frame, the interdepartmental business register. These surveys had previous data therefore, we could expect similar completion times.</a:t>
            </a:r>
          </a:p>
          <a:p>
            <a:endParaRPr lang="en-GB" baseline="0" dirty="0" smtClean="0"/>
          </a:p>
          <a:p>
            <a:r>
              <a:rPr lang="en-GB" b="0" baseline="0" dirty="0" smtClean="0"/>
              <a:t>The surveys selected were:</a:t>
            </a:r>
          </a:p>
          <a:p>
            <a:pPr>
              <a:buFont typeface="Arial" pitchFamily="34" charset="0"/>
              <a:buNone/>
            </a:pPr>
            <a:r>
              <a:rPr lang="en-GB" b="0" baseline="0" dirty="0" smtClean="0"/>
              <a:t> </a:t>
            </a:r>
            <a:r>
              <a:rPr lang="es-ES" sz="1200" b="0" dirty="0" smtClean="0"/>
              <a:t>Monthly Business Survey (Retail Sales Index,</a:t>
            </a:r>
          </a:p>
          <a:p>
            <a:pPr>
              <a:buFont typeface="Arial" pitchFamily="34" charset="0"/>
              <a:buNone/>
            </a:pPr>
            <a:r>
              <a:rPr lang="es-ES" sz="1200" b="0" dirty="0" smtClean="0"/>
              <a:t>   RSI)</a:t>
            </a:r>
          </a:p>
          <a:p>
            <a:pPr>
              <a:buFont typeface="Arial" pitchFamily="34" charset="0"/>
              <a:buNone/>
            </a:pPr>
            <a:r>
              <a:rPr lang="es-ES" sz="1200" b="0" dirty="0" smtClean="0"/>
              <a:t> Monthly Wages and Salaries Survey (MWSS)</a:t>
            </a:r>
          </a:p>
          <a:p>
            <a:pPr>
              <a:buFont typeface="Arial" pitchFamily="34" charset="0"/>
              <a:buNone/>
            </a:pPr>
            <a:r>
              <a:rPr lang="es-ES" sz="1200" b="0" dirty="0" smtClean="0"/>
              <a:t> Vacancies Survey</a:t>
            </a:r>
          </a:p>
          <a:p>
            <a:pPr>
              <a:buFont typeface="Arial" pitchFamily="34" charset="0"/>
              <a:buNone/>
            </a:pPr>
            <a:endParaRPr lang="en-GB" dirty="0"/>
          </a:p>
        </p:txBody>
      </p:sp>
      <p:sp>
        <p:nvSpPr>
          <p:cNvPr id="4" name="Slide Number Placeholder 3"/>
          <p:cNvSpPr>
            <a:spLocks noGrp="1"/>
          </p:cNvSpPr>
          <p:nvPr>
            <p:ph type="sldNum" sz="quarter" idx="10"/>
          </p:nvPr>
        </p:nvSpPr>
        <p:spPr/>
        <p:txBody>
          <a:bodyPr/>
          <a:lstStyle/>
          <a:p>
            <a:fld id="{D28EF8C8-2788-49EE-B243-5F8659719466}" type="slidenum">
              <a:rPr lang="en-GB" smtClean="0"/>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this graph shows quarterly and monthly surveys with previous compliance time history, the solid circles show the surveys used in the pilot, and again as you can see they have similar average times </a:t>
            </a:r>
          </a:p>
        </p:txBody>
      </p:sp>
      <p:sp>
        <p:nvSpPr>
          <p:cNvPr id="4" name="Slide Number Placeholder 3"/>
          <p:cNvSpPr>
            <a:spLocks noGrp="1"/>
          </p:cNvSpPr>
          <p:nvPr>
            <p:ph type="sldNum" sz="quarter" idx="10"/>
          </p:nvPr>
        </p:nvSpPr>
        <p:spPr/>
        <p:txBody>
          <a:bodyPr/>
          <a:lstStyle/>
          <a:p>
            <a:fld id="{D28EF8C8-2788-49EE-B243-5F8659719466}" type="slidenum">
              <a:rPr lang="en-GB" smtClean="0"/>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 slide shows the number of respondents selected for the main survey, and the</a:t>
            </a:r>
            <a:r>
              <a:rPr lang="en-GB" baseline="0" dirty="0" smtClean="0"/>
              <a:t> number of respondents included in the sub sample for the review. Again the sub sample was designed by ONS methodologists. </a:t>
            </a:r>
          </a:p>
          <a:p>
            <a:endParaRPr lang="en-GB" baseline="0" dirty="0" smtClean="0"/>
          </a:p>
          <a:p>
            <a:r>
              <a:rPr lang="en-GB" baseline="0" dirty="0" smtClean="0"/>
              <a:t>The response rates were, at the close of the review encouraging. Even after closing the review, we continued to receive responses to the review. Therefore, the response rates are higher than the response rates shown here. </a:t>
            </a:r>
          </a:p>
          <a:p>
            <a:endParaRPr lang="en-GB" baseline="0" dirty="0" smtClean="0"/>
          </a:p>
          <a:p>
            <a:r>
              <a:rPr lang="en-GB" baseline="0" dirty="0" smtClean="0"/>
              <a:t>For the Monthly wages and salaries survey we conducted a response chasing exercise, this was conducted in-line with response chasing of the main survey review (business as usual). This entailed working with our response chasing teams, if the main survey questionnaire and review questionnaire were outstanding the operator would remind the respondent on both counts. However, we would never contact a respondent who had only the review questionnaire outstanding as this was deemed a further burden on our responders. As shown in this slide, response chasing did have an impact when compared to the Monthly Business survey review and the Vacancy review response rates.</a:t>
            </a:r>
            <a:endParaRPr lang="en-GB" dirty="0"/>
          </a:p>
        </p:txBody>
      </p:sp>
      <p:sp>
        <p:nvSpPr>
          <p:cNvPr id="4" name="Slide Number Placeholder 3"/>
          <p:cNvSpPr>
            <a:spLocks noGrp="1"/>
          </p:cNvSpPr>
          <p:nvPr>
            <p:ph type="sldNum" sz="quarter" idx="10"/>
          </p:nvPr>
        </p:nvSpPr>
        <p:spPr/>
        <p:txBody>
          <a:bodyPr/>
          <a:lstStyle/>
          <a:p>
            <a:fld id="{D28EF8C8-2788-49EE-B243-5F8659719466}" type="slidenum">
              <a:rPr lang="en-GB" smtClean="0"/>
              <a:pPr/>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returned data when</a:t>
            </a:r>
            <a:r>
              <a:rPr lang="en-GB" baseline="0" dirty="0" smtClean="0"/>
              <a:t> analysed by our methodologist appeared to show a poor correlation with possible explanatory variables, time recorded appeared to be rounded to the nearest 5 or 10 minutes masking true variation. This can be seen on the next slide. </a:t>
            </a:r>
            <a:endParaRPr lang="en-GB" dirty="0"/>
          </a:p>
        </p:txBody>
      </p:sp>
      <p:sp>
        <p:nvSpPr>
          <p:cNvPr id="4" name="Slide Number Placeholder 3"/>
          <p:cNvSpPr>
            <a:spLocks noGrp="1"/>
          </p:cNvSpPr>
          <p:nvPr>
            <p:ph type="sldNum" sz="quarter" idx="10"/>
          </p:nvPr>
        </p:nvSpPr>
        <p:spPr/>
        <p:txBody>
          <a:bodyPr/>
          <a:lstStyle/>
          <a:p>
            <a:fld id="{D28EF8C8-2788-49EE-B243-5F8659719466}" type="slidenum">
              <a:rPr lang="en-GB" smtClean="0"/>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Good Afternoon</a:t>
            </a:r>
          </a:p>
          <a:p>
            <a:r>
              <a:rPr lang="en-GB" sz="1200" kern="1200" dirty="0" smtClean="0">
                <a:solidFill>
                  <a:schemeClr val="tx1"/>
                </a:solidFill>
                <a:latin typeface="+mn-lt"/>
                <a:ea typeface="+mn-ea"/>
                <a:cs typeface="+mn-cs"/>
              </a:rPr>
              <a:t>I'm Denise Williams and I work in the Quality Centre within the Office for National Statistics.</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We are responsible for a range of quality initiatives to ensure the statistics we produce meet the needs of our users in our own organisation as well as across the UK Government Statistical Service (GSS).</a:t>
            </a:r>
          </a:p>
          <a:p>
            <a:r>
              <a:rPr lang="en-GB" sz="1200" kern="1200" dirty="0" smtClean="0">
                <a:solidFill>
                  <a:schemeClr val="tx1"/>
                </a:solidFill>
                <a:latin typeface="+mn-lt"/>
                <a:ea typeface="+mn-ea"/>
                <a:cs typeface="+mn-cs"/>
              </a:rPr>
              <a:t>My main responsibility is for Respondent Burden and Compliance, which we also cover both within ONS and The GSS.</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My presentation today is about </a:t>
            </a:r>
            <a:r>
              <a:rPr lang="en-US" sz="1200" b="1" dirty="0" smtClean="0">
                <a:latin typeface="+mn-lt"/>
              </a:rPr>
              <a:t>Developments in measuring the burden placed on businesses responding to statistical surveys</a:t>
            </a:r>
            <a:endParaRPr lang="en-GB" dirty="0"/>
          </a:p>
        </p:txBody>
      </p:sp>
      <p:sp>
        <p:nvSpPr>
          <p:cNvPr id="4" name="Slide Number Placeholder 3"/>
          <p:cNvSpPr>
            <a:spLocks noGrp="1"/>
          </p:cNvSpPr>
          <p:nvPr>
            <p:ph type="sldNum" sz="quarter" idx="10"/>
          </p:nvPr>
        </p:nvSpPr>
        <p:spPr/>
        <p:txBody>
          <a:bodyPr/>
          <a:lstStyle/>
          <a:p>
            <a:fld id="{D28EF8C8-2788-49EE-B243-5F8659719466}" type="slidenum">
              <a:rPr lang="en-GB" smtClean="0"/>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extensive exploratory analysis</a:t>
            </a:r>
            <a:r>
              <a:rPr lang="en-US" sz="1200" kern="1200" baseline="0" dirty="0" smtClean="0">
                <a:solidFill>
                  <a:schemeClr val="tx1"/>
                </a:solidFill>
                <a:latin typeface="+mn-lt"/>
                <a:ea typeface="+mn-ea"/>
                <a:cs typeface="+mn-cs"/>
              </a:rPr>
              <a:t> was carried out for the purpose of the </a:t>
            </a:r>
            <a:r>
              <a:rPr lang="en-US" sz="1200" kern="1200" dirty="0" smtClean="0">
                <a:solidFill>
                  <a:schemeClr val="tx1"/>
                </a:solidFill>
                <a:latin typeface="+mn-lt"/>
                <a:ea typeface="+mn-ea"/>
                <a:cs typeface="+mn-cs"/>
              </a:rPr>
              <a:t>modeling exercise, but there</a:t>
            </a:r>
            <a:r>
              <a:rPr lang="en-US" sz="1200" kern="1200" baseline="0" dirty="0" smtClean="0">
                <a:solidFill>
                  <a:schemeClr val="tx1"/>
                </a:solidFill>
                <a:latin typeface="+mn-lt"/>
                <a:ea typeface="+mn-ea"/>
                <a:cs typeface="+mn-cs"/>
              </a:rPr>
              <a:t> did</a:t>
            </a:r>
            <a:r>
              <a:rPr lang="en-US" sz="1200" kern="1200" dirty="0" smtClean="0">
                <a:solidFill>
                  <a:schemeClr val="tx1"/>
                </a:solidFill>
                <a:latin typeface="+mn-lt"/>
                <a:ea typeface="+mn-ea"/>
                <a:cs typeface="+mn-cs"/>
              </a:rPr>
              <a:t> not appear to be any variables that were strongly or significantly associated with compliance time.</a:t>
            </a:r>
            <a:endParaRPr lang="en-GB"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data was found to be very uncertain and difficult to model, none of the models examined explained the variation in the compliance times.</a:t>
            </a:r>
          </a:p>
          <a:p>
            <a:r>
              <a:rPr lang="en-US" sz="1200" kern="1200" dirty="0" smtClean="0">
                <a:solidFill>
                  <a:schemeClr val="tx1"/>
                </a:solidFill>
                <a:latin typeface="+mn-lt"/>
                <a:ea typeface="+mn-ea"/>
                <a:cs typeface="+mn-cs"/>
              </a:rPr>
              <a:t>Even though some of the surveys may appear similar, they actually exhibited quite different compliance times. and were deemed not appropriate in the modeling of compliance time for other surveys. </a:t>
            </a:r>
            <a:endParaRPr lang="en-GB"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D28EF8C8-2788-49EE-B243-5F8659719466}" type="slidenum">
              <a:rPr lang="en-GB" smtClean="0"/>
              <a:pPr/>
              <a:t>20</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When looking at the streamlined</a:t>
            </a:r>
            <a:r>
              <a:rPr lang="en-GB" baseline="0" dirty="0" smtClean="0"/>
              <a:t> process for conducting reviews we found it to be successful. The reviews used in the pilot are also scheduled to move to the new electronic data collection system. We now how more accurate baseline figures in order to measure the change in data collection mode, and any other changes undertaken on these surveys.</a:t>
            </a:r>
          </a:p>
          <a:p>
            <a:endParaRPr lang="en-GB" baseline="0" dirty="0" smtClean="0"/>
          </a:p>
          <a:p>
            <a:r>
              <a:rPr lang="en-GB" baseline="0" dirty="0" smtClean="0"/>
              <a:t>The time to complete the review reduced by approximately 7 months this was mainly due to taking out a lot of manual imputation and using automated systems for collecting the data for example, scanning questionnaires. Having a centralised process meant that less people were involved and could be co-ordinated more easily. </a:t>
            </a:r>
            <a:endParaRPr lang="en-GB" dirty="0"/>
          </a:p>
        </p:txBody>
      </p:sp>
      <p:sp>
        <p:nvSpPr>
          <p:cNvPr id="4" name="Slide Number Placeholder 3"/>
          <p:cNvSpPr>
            <a:spLocks noGrp="1"/>
          </p:cNvSpPr>
          <p:nvPr>
            <p:ph type="sldNum" sz="quarter" idx="10"/>
          </p:nvPr>
        </p:nvSpPr>
        <p:spPr/>
        <p:txBody>
          <a:bodyPr/>
          <a:lstStyle/>
          <a:p>
            <a:fld id="{D28EF8C8-2788-49EE-B243-5F8659719466}" type="slidenum">
              <a:rPr lang="en-GB" smtClean="0"/>
              <a:pPr/>
              <a:t>21</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smtClean="0"/>
              <a:t> Modelling compliance cost burden = </a:t>
            </a:r>
            <a:r>
              <a:rPr lang="en-US" sz="1200" kern="1200" dirty="0" smtClean="0">
                <a:solidFill>
                  <a:schemeClr val="tx1"/>
                </a:solidFill>
                <a:latin typeface="+mn-lt"/>
                <a:ea typeface="+mn-ea"/>
                <a:cs typeface="+mn-cs"/>
              </a:rPr>
              <a:t>The data was found to be very uncertain and difficult to model, and was deemed not appropriate in the modeling of compliance time for other surveys. </a:t>
            </a:r>
          </a:p>
          <a:p>
            <a:endParaRPr lang="en-US" sz="1200" kern="1200" dirty="0" smtClean="0">
              <a:solidFill>
                <a:schemeClr val="tx1"/>
              </a:solidFill>
              <a:latin typeface="+mn-lt"/>
              <a:ea typeface="+mn-ea"/>
              <a:cs typeface="+mn-cs"/>
            </a:endParaRPr>
          </a:p>
          <a:p>
            <a:r>
              <a:rPr lang="en-GB" dirty="0" smtClean="0"/>
              <a:t>Streamlined</a:t>
            </a:r>
            <a:r>
              <a:rPr lang="en-GB" baseline="0" dirty="0" smtClean="0"/>
              <a:t> review process = </a:t>
            </a:r>
            <a:r>
              <a:rPr lang="en-GB" dirty="0" smtClean="0"/>
              <a:t>When looking at the streamlined</a:t>
            </a:r>
            <a:r>
              <a:rPr lang="en-GB" baseline="0" dirty="0" smtClean="0"/>
              <a:t> process for conducting reviews we found it to be successful and continues to be used in ONS.</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D28EF8C8-2788-49EE-B243-5F8659719466}" type="slidenum">
              <a:rPr lang="en-GB" smtClean="0"/>
              <a:pPr/>
              <a:t>22</a:t>
            </a:fld>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baseline="0" dirty="0" smtClean="0"/>
              <a:t>The review team will continue to work with our electronic data division to ensure reviews are conducted prior to being moved to Electronic Data Collection methods. Once surveys are on EDC, a new approach for collecting information will be investigated. </a:t>
            </a:r>
          </a:p>
          <a:p>
            <a:endParaRPr lang="en-GB" baseline="0" dirty="0" smtClean="0"/>
          </a:p>
          <a:p>
            <a:r>
              <a:rPr lang="en-GB" baseline="0" dirty="0" smtClean="0"/>
              <a:t>Reviews will be conducted every 3 and 5 years dependent on the frequency of the survey (monthly and quarterly surveys every 3 years and annual surveys every 5 years). We could choose to use </a:t>
            </a:r>
            <a:r>
              <a:rPr lang="en-GB" baseline="0" dirty="0" err="1" smtClean="0"/>
              <a:t>para</a:t>
            </a:r>
            <a:r>
              <a:rPr lang="en-GB" baseline="0" dirty="0" smtClean="0"/>
              <a:t> data but this would not be a true measure because it would only include the time it took to complete the questionnaire online.</a:t>
            </a:r>
          </a:p>
          <a:p>
            <a:endParaRPr lang="en-GB" baseline="0" dirty="0" smtClean="0"/>
          </a:p>
          <a:p>
            <a:r>
              <a:rPr lang="en-GB" baseline="0" dirty="0" smtClean="0"/>
              <a:t>Currently we ask respondents to include:</a:t>
            </a:r>
          </a:p>
          <a:p>
            <a:pPr>
              <a:buFont typeface="Arial" pitchFamily="34" charset="0"/>
              <a:buChar char="•"/>
            </a:pPr>
            <a:r>
              <a:rPr lang="en-GB" sz="1200" kern="1200" baseline="0" dirty="0" smtClean="0">
                <a:solidFill>
                  <a:schemeClr val="tx1"/>
                </a:solidFill>
                <a:latin typeface="+mn-lt"/>
                <a:ea typeface="+mn-ea"/>
                <a:cs typeface="+mn-cs"/>
              </a:rPr>
              <a:t> time to become familiar with the questionnaire</a:t>
            </a:r>
          </a:p>
          <a:p>
            <a:pPr>
              <a:buFont typeface="Arial" pitchFamily="34" charset="0"/>
              <a:buChar char="•"/>
            </a:pPr>
            <a:r>
              <a:rPr lang="en-GB" sz="1200" kern="1200" baseline="0" dirty="0" smtClean="0">
                <a:solidFill>
                  <a:schemeClr val="tx1"/>
                </a:solidFill>
                <a:latin typeface="+mn-lt"/>
                <a:ea typeface="+mn-ea"/>
                <a:cs typeface="+mn-cs"/>
              </a:rPr>
              <a:t> time of everyone who helped to complete the questionnaire</a:t>
            </a:r>
          </a:p>
          <a:p>
            <a:pPr>
              <a:buFont typeface="Arial" pitchFamily="34" charset="0"/>
              <a:buChar char="•"/>
            </a:pPr>
            <a:r>
              <a:rPr lang="en-GB" sz="1200" kern="1200" baseline="0" dirty="0" smtClean="0">
                <a:solidFill>
                  <a:schemeClr val="tx1"/>
                </a:solidFill>
                <a:latin typeface="+mn-lt"/>
                <a:ea typeface="+mn-ea"/>
                <a:cs typeface="+mn-cs"/>
              </a:rPr>
              <a:t> time spent extracting and preparing information from Their systems, and</a:t>
            </a:r>
          </a:p>
          <a:p>
            <a:pPr>
              <a:buFont typeface="Arial" pitchFamily="34" charset="0"/>
              <a:buChar char="•"/>
            </a:pPr>
            <a:r>
              <a:rPr lang="en-GB" sz="1200" kern="1200" baseline="0" dirty="0" smtClean="0">
                <a:solidFill>
                  <a:schemeClr val="tx1"/>
                </a:solidFill>
                <a:latin typeface="+mn-lt"/>
                <a:ea typeface="+mn-ea"/>
                <a:cs typeface="+mn-cs"/>
              </a:rPr>
              <a:t> any other time spent in relation to completing the questionnaire</a:t>
            </a:r>
            <a:r>
              <a:rPr lang="en-GB" baseline="0" dirty="0" smtClean="0"/>
              <a:t> </a:t>
            </a:r>
          </a:p>
          <a:p>
            <a:endParaRPr lang="en-GB" baseline="0" dirty="0" smtClean="0"/>
          </a:p>
          <a:p>
            <a:r>
              <a:rPr lang="en-GB" baseline="0" dirty="0" smtClean="0"/>
              <a:t>Once move to EDC respondents would have told us through registration, their position in the company, this question will then be removed from the review questionnaire, we will continue to look for new innovative ways of collecting information required for calculating compliance cost burden without the need to burden </a:t>
            </a:r>
            <a:r>
              <a:rPr lang="en-GB" baseline="0" smtClean="0"/>
              <a:t>respondents any more </a:t>
            </a:r>
            <a:r>
              <a:rPr lang="en-GB" baseline="0" dirty="0" smtClean="0"/>
              <a:t>than we have to. </a:t>
            </a:r>
            <a:endParaRPr lang="en-GB" dirty="0"/>
          </a:p>
        </p:txBody>
      </p:sp>
      <p:sp>
        <p:nvSpPr>
          <p:cNvPr id="4" name="Slide Number Placeholder 3"/>
          <p:cNvSpPr>
            <a:spLocks noGrp="1"/>
          </p:cNvSpPr>
          <p:nvPr>
            <p:ph type="sldNum" sz="quarter" idx="10"/>
          </p:nvPr>
        </p:nvSpPr>
        <p:spPr/>
        <p:txBody>
          <a:bodyPr/>
          <a:lstStyle/>
          <a:p>
            <a:fld id="{D28EF8C8-2788-49EE-B243-5F8659719466}" type="slidenum">
              <a:rPr lang="en-GB" smtClean="0"/>
              <a:pPr/>
              <a:t>23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With the establishment</a:t>
            </a:r>
            <a:r>
              <a:rPr lang="en-GB" baseline="0" dirty="0" smtClean="0"/>
              <a:t> </a:t>
            </a:r>
            <a:r>
              <a:rPr lang="en-GB" dirty="0" smtClean="0"/>
              <a:t>of the UK Statistics</a:t>
            </a:r>
            <a:r>
              <a:rPr lang="en-GB" baseline="0" dirty="0" smtClean="0"/>
              <a:t> Authority in 2008 government departments conducting surveys contributing to official statistics were required under the Code of Practice to report annually the compliance cost burden of conducting surveys to businesses, Local Authorities, individuals and households.</a:t>
            </a:r>
          </a:p>
          <a:p>
            <a:endParaRPr lang="en-GB" baseline="0" dirty="0" smtClean="0"/>
          </a:p>
          <a:p>
            <a:r>
              <a:rPr lang="en-GB" baseline="0" dirty="0" smtClean="0"/>
              <a:t>ONS collects annually information on all statistical surveys not just those contributing to official statistics from government departments across the Government Statistical service. This information is collated and published on the Online List of Government Statistical surveys. Therefore, the information requested extends wider than our obligations to the code. This list is published on the government website where it can be accessed by all government departments.</a:t>
            </a:r>
          </a:p>
          <a:p>
            <a:endParaRPr lang="en-GB" baseline="0" dirty="0" smtClean="0"/>
          </a:p>
          <a:p>
            <a:r>
              <a:rPr lang="en-GB" baseline="0" dirty="0" smtClean="0"/>
              <a:t>The methodology used to calculate compliance cost burden was commissioned by the government statistical services policy and standards committee and approved by government departments conducting statistical surveys, this has resulted in a consistent methodology used by all departments when reporting to the Online list. </a:t>
            </a:r>
          </a:p>
          <a:p>
            <a:endParaRPr lang="en-GB" baseline="0" dirty="0" smtClean="0"/>
          </a:p>
          <a:p>
            <a:r>
              <a:rPr lang="en-GB" baseline="0" dirty="0" smtClean="0"/>
              <a:t>It is also important to mention that information relating to compliance cost burden is not just collated to meet our obligation to the Code, information relating to burden tells us so much more, it holds us accountable particularly, when looking for new initiatives to reduce the burden we place on our respondents. This is something ONS strive to do. </a:t>
            </a:r>
            <a:endParaRPr lang="en-GB" dirty="0"/>
          </a:p>
        </p:txBody>
      </p:sp>
      <p:sp>
        <p:nvSpPr>
          <p:cNvPr id="4" name="Slide Number Placeholder 3"/>
          <p:cNvSpPr>
            <a:spLocks noGrp="1"/>
          </p:cNvSpPr>
          <p:nvPr>
            <p:ph type="sldNum" sz="quarter" idx="10"/>
          </p:nvPr>
        </p:nvSpPr>
        <p:spPr/>
        <p:txBody>
          <a:bodyPr/>
          <a:lstStyle/>
          <a:p>
            <a:fld id="{D28EF8C8-2788-49EE-B243-5F8659719466}"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With the establishment</a:t>
            </a:r>
            <a:r>
              <a:rPr lang="en-GB" baseline="0" dirty="0" smtClean="0"/>
              <a:t> </a:t>
            </a:r>
            <a:r>
              <a:rPr lang="en-GB" dirty="0" smtClean="0"/>
              <a:t>of the UK Statistics</a:t>
            </a:r>
            <a:r>
              <a:rPr lang="en-GB" baseline="0" dirty="0" smtClean="0"/>
              <a:t> Authority in 2008 government departments conducting surveys contributing to official statistics were required under the Code of Practice to report annually the compliance cost burden of conducting surveys to businesses, Local Authorities, individuals and households.</a:t>
            </a:r>
          </a:p>
          <a:p>
            <a:endParaRPr lang="en-GB" baseline="0" dirty="0" smtClean="0"/>
          </a:p>
          <a:p>
            <a:r>
              <a:rPr lang="en-GB" baseline="0" dirty="0" smtClean="0"/>
              <a:t>ONS collects annually information on all statistical surveys not just those contributing to official statistics from government departments across the Government Statistical service. This information is collated and published on the Online List of Government Statistical surveys. Therefore, the information requested extends wider than our obligations to the code. This list is published on the government website where it can be accessed by all government departments.</a:t>
            </a:r>
          </a:p>
          <a:p>
            <a:endParaRPr lang="en-GB" baseline="0" dirty="0" smtClean="0"/>
          </a:p>
          <a:p>
            <a:r>
              <a:rPr lang="en-GB" baseline="0" dirty="0" smtClean="0"/>
              <a:t>The methodology used to calculate compliance cost burden was commissioned by the government statistical services policy and standards committee and approved by government departments conducting statistical surveys, this has resulted in a consistent methodology used by all departments when reporting to the Online list. </a:t>
            </a:r>
          </a:p>
          <a:p>
            <a:endParaRPr lang="en-GB" baseline="0" dirty="0" smtClean="0"/>
          </a:p>
          <a:p>
            <a:r>
              <a:rPr lang="en-GB" baseline="0" dirty="0" smtClean="0"/>
              <a:t>It is also important to mention that information relating to compliance cost burden is not just collated to meet our obligation to the Code, information relating to burden tells us so much more, it holds us accountable particularly, when looking for new initiatives to reduce the burden we place on our respondents. This is something ONS strive to do. </a:t>
            </a:r>
            <a:endParaRPr lang="en-GB" dirty="0"/>
          </a:p>
        </p:txBody>
      </p:sp>
      <p:sp>
        <p:nvSpPr>
          <p:cNvPr id="4" name="Slide Number Placeholder 3"/>
          <p:cNvSpPr>
            <a:spLocks noGrp="1"/>
          </p:cNvSpPr>
          <p:nvPr>
            <p:ph type="sldNum" sz="quarter" idx="10"/>
          </p:nvPr>
        </p:nvSpPr>
        <p:spPr/>
        <p:txBody>
          <a:bodyPr/>
          <a:lstStyle/>
          <a:p>
            <a:fld id="{D28EF8C8-2788-49EE-B243-5F8659719466}"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With the establishment</a:t>
            </a:r>
            <a:r>
              <a:rPr lang="en-GB" baseline="0" dirty="0" smtClean="0"/>
              <a:t> </a:t>
            </a:r>
            <a:r>
              <a:rPr lang="en-GB" dirty="0" smtClean="0"/>
              <a:t>of the UK Statistics</a:t>
            </a:r>
            <a:r>
              <a:rPr lang="en-GB" baseline="0" dirty="0" smtClean="0"/>
              <a:t> Authority in 2008 government departments conducting surveys contributing to official statistics were required under the Code of Practice to report annually the compliance cost burden of conducting surveys to businesses, Local Authorities, individuals and households.</a:t>
            </a:r>
          </a:p>
          <a:p>
            <a:endParaRPr lang="en-GB" baseline="0" dirty="0" smtClean="0"/>
          </a:p>
          <a:p>
            <a:r>
              <a:rPr lang="en-GB" baseline="0" dirty="0" smtClean="0"/>
              <a:t>ONS collects annually information on all statistical surveys not just those contributing to official statistics from government departments across the Government Statistical service. This information is collated and published on the Online List of Government Statistical surveys. Therefore, the information requested extends wider than our obligations to the code. This list is published on the government website where it can be accessed by all government departments.</a:t>
            </a:r>
          </a:p>
          <a:p>
            <a:endParaRPr lang="en-GB" baseline="0" dirty="0" smtClean="0"/>
          </a:p>
          <a:p>
            <a:r>
              <a:rPr lang="en-GB" baseline="0" dirty="0" smtClean="0"/>
              <a:t>The methodology used to calculate compliance cost burden was commissioned by the government statistical services policy and standards committee and approved by government departments conducting statistical surveys, this has resulted in a consistent methodology used by all departments when reporting to the Online list. </a:t>
            </a:r>
          </a:p>
          <a:p>
            <a:endParaRPr lang="en-GB" baseline="0" dirty="0" smtClean="0"/>
          </a:p>
          <a:p>
            <a:r>
              <a:rPr lang="en-GB" baseline="0" dirty="0" smtClean="0"/>
              <a:t>It is also important to mention that information relating to compliance cost burden is not just collated to meet our obligation to the Code, information relating to burden tells us so much more, it holds us accountable particularly, when looking for new initiatives to reduce the burden we place on our respondents. This is something ONS strive to do. </a:t>
            </a:r>
            <a:endParaRPr lang="en-GB" dirty="0"/>
          </a:p>
        </p:txBody>
      </p:sp>
      <p:sp>
        <p:nvSpPr>
          <p:cNvPr id="4" name="Slide Number Placeholder 3"/>
          <p:cNvSpPr>
            <a:spLocks noGrp="1"/>
          </p:cNvSpPr>
          <p:nvPr>
            <p:ph type="sldNum" sz="quarter" idx="10"/>
          </p:nvPr>
        </p:nvSpPr>
        <p:spPr/>
        <p:txBody>
          <a:bodyPr/>
          <a:lstStyle/>
          <a:p>
            <a:fld id="{D28EF8C8-2788-49EE-B243-5F8659719466}"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With the establishment</a:t>
            </a:r>
            <a:r>
              <a:rPr lang="en-GB" baseline="0" dirty="0" smtClean="0"/>
              <a:t> </a:t>
            </a:r>
            <a:r>
              <a:rPr lang="en-GB" dirty="0" smtClean="0"/>
              <a:t>of the UK Statistics</a:t>
            </a:r>
            <a:r>
              <a:rPr lang="en-GB" baseline="0" dirty="0" smtClean="0"/>
              <a:t> Authority in 2008 government departments conducting surveys contributing to official statistics were required under the Code of Practice to report annually the compliance cost burden of conducting surveys to businesses, Local Authorities, individuals and households.</a:t>
            </a:r>
          </a:p>
          <a:p>
            <a:endParaRPr lang="en-GB" baseline="0" dirty="0" smtClean="0"/>
          </a:p>
          <a:p>
            <a:r>
              <a:rPr lang="en-GB" baseline="0" dirty="0" smtClean="0"/>
              <a:t>ONS collects annually information on all statistical surveys not just those contributing to official statistics from government departments across the Government Statistical service. This information is collated and published on the Online List of Government Statistical surveys. Therefore, the information requested extends wider than our obligations to the code. This list is published on the government website where it can be accessed by all government departments.</a:t>
            </a:r>
          </a:p>
          <a:p>
            <a:endParaRPr lang="en-GB" baseline="0" dirty="0" smtClean="0"/>
          </a:p>
          <a:p>
            <a:r>
              <a:rPr lang="en-GB" baseline="0" dirty="0" smtClean="0"/>
              <a:t>The methodology used to calculate compliance cost burden was commissioned by the government statistical services policy and standards committee and approved by government departments conducting statistical surveys, this has resulted in a consistent methodology used by all departments when reporting to the Online list. </a:t>
            </a:r>
          </a:p>
          <a:p>
            <a:endParaRPr lang="en-GB" baseline="0" dirty="0" smtClean="0"/>
          </a:p>
          <a:p>
            <a:r>
              <a:rPr lang="en-GB" baseline="0" dirty="0" smtClean="0"/>
              <a:t>It is also important to mention that information relating to compliance cost burden is not just collated to meet our obligation to the Code, information relating to burden tells us so much more, it holds us accountable particularly, when looking for new initiatives to reduce the burden we place on our respondents. This is something ONS strive to do. </a:t>
            </a:r>
            <a:endParaRPr lang="en-GB" dirty="0"/>
          </a:p>
        </p:txBody>
      </p:sp>
      <p:sp>
        <p:nvSpPr>
          <p:cNvPr id="4" name="Slide Number Placeholder 3"/>
          <p:cNvSpPr>
            <a:spLocks noGrp="1"/>
          </p:cNvSpPr>
          <p:nvPr>
            <p:ph type="sldNum" sz="quarter" idx="10"/>
          </p:nvPr>
        </p:nvSpPr>
        <p:spPr/>
        <p:txBody>
          <a:bodyPr/>
          <a:lstStyle/>
          <a:p>
            <a:fld id="{D28EF8C8-2788-49EE-B243-5F8659719466}"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With the establishment</a:t>
            </a:r>
            <a:r>
              <a:rPr lang="en-GB" baseline="0" dirty="0" smtClean="0"/>
              <a:t> </a:t>
            </a:r>
            <a:r>
              <a:rPr lang="en-GB" dirty="0" smtClean="0"/>
              <a:t>of the UK Statistics</a:t>
            </a:r>
            <a:r>
              <a:rPr lang="en-GB" baseline="0" dirty="0" smtClean="0"/>
              <a:t> Authority in 2008 government departments conducting surveys contributing to official statistics were required under the Code of Practice to report annually the compliance cost burden of conducting surveys to businesses, Local Authorities, individuals and households.</a:t>
            </a:r>
          </a:p>
          <a:p>
            <a:endParaRPr lang="en-GB" baseline="0" dirty="0" smtClean="0"/>
          </a:p>
          <a:p>
            <a:r>
              <a:rPr lang="en-GB" baseline="0" dirty="0" smtClean="0"/>
              <a:t>ONS collects annually information on all statistical surveys not just those contributing to official statistics from government departments across the Government Statistical service. This information is collated and published on the Online List of Government Statistical surveys. Therefore, the information requested extends wider than our obligations to the code. This list is published on the government website where it can be accessed by all government departments.</a:t>
            </a:r>
          </a:p>
          <a:p>
            <a:endParaRPr lang="en-GB" baseline="0" dirty="0" smtClean="0"/>
          </a:p>
          <a:p>
            <a:r>
              <a:rPr lang="en-GB" baseline="0" dirty="0" smtClean="0"/>
              <a:t>The methodology used to calculate compliance cost burden was commissioned by the government statistical services policy and standards committee and approved by government departments conducting statistical surveys, this has resulted in a consistent methodology used by all departments when reporting to the Online list. </a:t>
            </a:r>
          </a:p>
          <a:p>
            <a:endParaRPr lang="en-GB" baseline="0" dirty="0" smtClean="0"/>
          </a:p>
          <a:p>
            <a:r>
              <a:rPr lang="en-GB" baseline="0" dirty="0" smtClean="0"/>
              <a:t>It is also important to mention that information relating to compliance cost burden is not just collated to meet our obligation to the Code, information relating to burden tells us so much more, it holds us accountable particularly, when looking for new initiatives to reduce the burden we place on our respondents. This is something ONS strive to do. </a:t>
            </a:r>
            <a:endParaRPr lang="en-GB" dirty="0"/>
          </a:p>
        </p:txBody>
      </p:sp>
      <p:sp>
        <p:nvSpPr>
          <p:cNvPr id="4" name="Slide Number Placeholder 3"/>
          <p:cNvSpPr>
            <a:spLocks noGrp="1"/>
          </p:cNvSpPr>
          <p:nvPr>
            <p:ph type="sldNum" sz="quarter" idx="10"/>
          </p:nvPr>
        </p:nvSpPr>
        <p:spPr/>
        <p:txBody>
          <a:bodyPr/>
          <a:lstStyle/>
          <a:p>
            <a:fld id="{D28EF8C8-2788-49EE-B243-5F8659719466}"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a:buFont typeface="Arial" pitchFamily="34" charset="0"/>
              <a:buNone/>
            </a:pPr>
            <a:r>
              <a:rPr lang="es-ES" sz="1200" dirty="0" smtClean="0"/>
              <a:t>There are several components required when applying the GSS methodology to</a:t>
            </a:r>
            <a:r>
              <a:rPr lang="es-ES" sz="1200" baseline="0" dirty="0" smtClean="0"/>
              <a:t> calculate complaince cost burden, </a:t>
            </a:r>
          </a:p>
          <a:p>
            <a:pPr>
              <a:buFont typeface="Arial" pitchFamily="34" charset="0"/>
              <a:buNone/>
            </a:pPr>
            <a:endParaRPr lang="es-ES" sz="1200" baseline="0" dirty="0" smtClean="0"/>
          </a:p>
          <a:p>
            <a:pPr>
              <a:buFont typeface="Arial" pitchFamily="34" charset="0"/>
              <a:buNone/>
            </a:pPr>
            <a:r>
              <a:rPr lang="es-ES" sz="1200" i="1" dirty="0" smtClean="0"/>
              <a:t>N</a:t>
            </a:r>
            <a:r>
              <a:rPr lang="es-ES" sz="1200" baseline="0" dirty="0" smtClean="0"/>
              <a:t>  refers to the number of respondents</a:t>
            </a:r>
          </a:p>
          <a:p>
            <a:pPr marL="0" marR="0" indent="0" algn="l" defTabSz="914400" rtl="0" eaLnBrk="1" fontAlgn="auto" latinLnBrk="0" hangingPunct="1">
              <a:lnSpc>
                <a:spcPct val="100000"/>
              </a:lnSpc>
              <a:spcBef>
                <a:spcPts val="0"/>
              </a:spcBef>
              <a:spcAft>
                <a:spcPts val="0"/>
              </a:spcAft>
              <a:buClrTx/>
              <a:buSzTx/>
              <a:buFontTx/>
              <a:buNone/>
              <a:tabLst/>
              <a:defRPr/>
            </a:pPr>
            <a:r>
              <a:rPr lang="es-ES" sz="1200" i="1" dirty="0" smtClean="0"/>
              <a:t>T</a:t>
            </a:r>
            <a:r>
              <a:rPr lang="es-ES" sz="1200" dirty="0" smtClean="0"/>
              <a:t> is the median time to complete the main survey questionnaire,</a:t>
            </a:r>
            <a:r>
              <a:rPr lang="es-ES" sz="1200" baseline="0" dirty="0" smtClean="0"/>
              <a:t> as shown in the equation we than add the number of respondents recontacted for validation purposes and the median recontact time. The hourly rate </a:t>
            </a:r>
            <a:r>
              <a:rPr lang="en-GB" sz="1200" baseline="0" dirty="0" smtClean="0"/>
              <a:t>is based on the person completing the questionnaire, and is taken from the  Annual survey of hours and earnings. We also include the proportion of respondents who incur external costs and the median external cost. </a:t>
            </a:r>
            <a:endParaRPr lang="en-GB" sz="1200" dirty="0" smtClean="0"/>
          </a:p>
          <a:p>
            <a:endParaRPr lang="en-GB" sz="1200" dirty="0" smtClean="0">
              <a:latin typeface="+mj-lt"/>
            </a:endParaRPr>
          </a:p>
        </p:txBody>
      </p:sp>
      <p:sp>
        <p:nvSpPr>
          <p:cNvPr id="4" name="Slide Number Placeholder 3"/>
          <p:cNvSpPr>
            <a:spLocks noGrp="1"/>
          </p:cNvSpPr>
          <p:nvPr>
            <p:ph type="sldNum" sz="quarter" idx="10"/>
          </p:nvPr>
        </p:nvSpPr>
        <p:spPr/>
        <p:txBody>
          <a:bodyPr/>
          <a:lstStyle/>
          <a:p>
            <a:fld id="{D28EF8C8-2788-49EE-B243-5F8659719466}"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Until 2012 ONS conducted </a:t>
            </a:r>
            <a:r>
              <a:rPr lang="en-GB" baseline="0" dirty="0" smtClean="0"/>
              <a:t>reviews, these were resource intense and could take up to a year to complete, but they did collect information directly from the respondent.  These reviews were replaced by a self assessment tool called the Quality Methods and Harmonisation tool which concentrated on outputs, Therefore, obtaining information from respondents was omitted. information used to calculate compliance cost burden relied on information previously collected through survey reviews, but soon became outdated</a:t>
            </a:r>
          </a:p>
        </p:txBody>
      </p:sp>
      <p:sp>
        <p:nvSpPr>
          <p:cNvPr id="4" name="Slide Number Placeholder 3"/>
          <p:cNvSpPr>
            <a:spLocks noGrp="1"/>
          </p:cNvSpPr>
          <p:nvPr>
            <p:ph type="sldNum" sz="quarter" idx="10"/>
          </p:nvPr>
        </p:nvSpPr>
        <p:spPr/>
        <p:txBody>
          <a:bodyPr/>
          <a:lstStyle/>
          <a:p>
            <a:fld id="{D28EF8C8-2788-49EE-B243-5F8659719466}"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45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33DFB75F-7D5A-441E-AE11-1DA15BF3CA70}" type="datetimeFigureOut">
              <a:rPr lang="es-ES" smtClean="0"/>
              <a:pPr/>
              <a:t>16/06/2016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974F951-E810-4012-AD83-AC87FAC8952C}" type="slidenum">
              <a:rPr lang="es-ES" smtClean="0"/>
              <a:pPr/>
              <a:t>‹#›</a:t>
            </a:fld>
            <a:endParaRPr lang="es-ES"/>
          </a:p>
        </p:txBody>
      </p:sp>
    </p:spTree>
    <p:extLst>
      <p:ext uri="{BB962C8B-B14F-4D97-AF65-F5344CB8AC3E}">
        <p14:creationId xmlns:p14="http://schemas.microsoft.com/office/powerpoint/2010/main" xmlns="" val="2211735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33DFB75F-7D5A-441E-AE11-1DA15BF3CA70}" type="datetimeFigureOut">
              <a:rPr lang="es-ES" smtClean="0"/>
              <a:pPr/>
              <a:t>16/06/2016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974F951-E810-4012-AD83-AC87FAC8952C}" type="slidenum">
              <a:rPr lang="es-ES" smtClean="0"/>
              <a:pPr/>
              <a:t>‹#›</a:t>
            </a:fld>
            <a:endParaRPr lang="es-ES"/>
          </a:p>
        </p:txBody>
      </p:sp>
    </p:spTree>
    <p:extLst>
      <p:ext uri="{BB962C8B-B14F-4D97-AF65-F5344CB8AC3E}">
        <p14:creationId xmlns:p14="http://schemas.microsoft.com/office/powerpoint/2010/main" xmlns="" val="3592104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4907757" y="365125"/>
            <a:ext cx="1478756"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471488" y="365125"/>
            <a:ext cx="4321969"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33DFB75F-7D5A-441E-AE11-1DA15BF3CA70}" type="datetimeFigureOut">
              <a:rPr lang="es-ES" smtClean="0"/>
              <a:pPr/>
              <a:t>16/06/2016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974F951-E810-4012-AD83-AC87FAC8952C}" type="slidenum">
              <a:rPr lang="es-ES" smtClean="0"/>
              <a:pPr/>
              <a:t>‹#›</a:t>
            </a:fld>
            <a:endParaRPr lang="es-ES"/>
          </a:p>
        </p:txBody>
      </p:sp>
    </p:spTree>
    <p:extLst>
      <p:ext uri="{BB962C8B-B14F-4D97-AF65-F5344CB8AC3E}">
        <p14:creationId xmlns:p14="http://schemas.microsoft.com/office/powerpoint/2010/main" xmlns="" val="730832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33DFB75F-7D5A-441E-AE11-1DA15BF3CA70}" type="datetimeFigureOut">
              <a:rPr lang="es-ES" smtClean="0"/>
              <a:pPr/>
              <a:t>16/06/2016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974F951-E810-4012-AD83-AC87FAC8952C}" type="slidenum">
              <a:rPr lang="es-ES" smtClean="0"/>
              <a:pPr/>
              <a:t>‹#›</a:t>
            </a:fld>
            <a:endParaRPr lang="es-ES"/>
          </a:p>
        </p:txBody>
      </p:sp>
    </p:spTree>
    <p:extLst>
      <p:ext uri="{BB962C8B-B14F-4D97-AF65-F5344CB8AC3E}">
        <p14:creationId xmlns:p14="http://schemas.microsoft.com/office/powerpoint/2010/main" xmlns="" val="4225060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33DFB75F-7D5A-441E-AE11-1DA15BF3CA70}" type="datetimeFigureOut">
              <a:rPr lang="es-ES" smtClean="0"/>
              <a:pPr/>
              <a:t>16/06/2016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974F951-E810-4012-AD83-AC87FAC8952C}" type="slidenum">
              <a:rPr lang="es-ES" smtClean="0"/>
              <a:pPr/>
              <a:t>‹#›</a:t>
            </a:fld>
            <a:endParaRPr lang="es-ES"/>
          </a:p>
        </p:txBody>
      </p:sp>
    </p:spTree>
    <p:extLst>
      <p:ext uri="{BB962C8B-B14F-4D97-AF65-F5344CB8AC3E}">
        <p14:creationId xmlns:p14="http://schemas.microsoft.com/office/powerpoint/2010/main" xmlns="" val="3360434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471487" y="1825625"/>
            <a:ext cx="2900363"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3486150" y="1825625"/>
            <a:ext cx="2900363"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33DFB75F-7D5A-441E-AE11-1DA15BF3CA70}" type="datetimeFigureOut">
              <a:rPr lang="es-ES" smtClean="0"/>
              <a:pPr/>
              <a:t>16/06/2016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974F951-E810-4012-AD83-AC87FAC8952C}" type="slidenum">
              <a:rPr lang="es-ES" smtClean="0"/>
              <a:pPr/>
              <a:t>‹#›</a:t>
            </a:fld>
            <a:endParaRPr lang="es-ES"/>
          </a:p>
        </p:txBody>
      </p:sp>
    </p:spTree>
    <p:extLst>
      <p:ext uri="{BB962C8B-B14F-4D97-AF65-F5344CB8AC3E}">
        <p14:creationId xmlns:p14="http://schemas.microsoft.com/office/powerpoint/2010/main" xmlns="" val="3468691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33DFB75F-7D5A-441E-AE11-1DA15BF3CA70}" type="datetimeFigureOut">
              <a:rPr lang="es-ES" smtClean="0"/>
              <a:pPr/>
              <a:t>16/06/2016</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3974F951-E810-4012-AD83-AC87FAC8952C}" type="slidenum">
              <a:rPr lang="es-ES" smtClean="0"/>
              <a:pPr/>
              <a:t>‹#›</a:t>
            </a:fld>
            <a:endParaRPr lang="es-ES"/>
          </a:p>
        </p:txBody>
      </p:sp>
    </p:spTree>
    <p:extLst>
      <p:ext uri="{BB962C8B-B14F-4D97-AF65-F5344CB8AC3E}">
        <p14:creationId xmlns:p14="http://schemas.microsoft.com/office/powerpoint/2010/main" xmlns="" val="2862815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33DFB75F-7D5A-441E-AE11-1DA15BF3CA70}" type="datetimeFigureOut">
              <a:rPr lang="es-ES" smtClean="0"/>
              <a:pPr/>
              <a:t>16/06/2016</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3974F951-E810-4012-AD83-AC87FAC8952C}" type="slidenum">
              <a:rPr lang="es-ES" smtClean="0"/>
              <a:pPr/>
              <a:t>‹#›</a:t>
            </a:fld>
            <a:endParaRPr lang="es-ES"/>
          </a:p>
        </p:txBody>
      </p:sp>
    </p:spTree>
    <p:extLst>
      <p:ext uri="{BB962C8B-B14F-4D97-AF65-F5344CB8AC3E}">
        <p14:creationId xmlns:p14="http://schemas.microsoft.com/office/powerpoint/2010/main" xmlns="" val="2637270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3DFB75F-7D5A-441E-AE11-1DA15BF3CA70}" type="datetimeFigureOut">
              <a:rPr lang="es-ES" smtClean="0"/>
              <a:pPr/>
              <a:t>16/06/2016</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3974F951-E810-4012-AD83-AC87FAC8952C}" type="slidenum">
              <a:rPr lang="es-ES" smtClean="0"/>
              <a:pPr/>
              <a:t>‹#›</a:t>
            </a:fld>
            <a:endParaRPr lang="es-ES"/>
          </a:p>
        </p:txBody>
      </p:sp>
    </p:spTree>
    <p:extLst>
      <p:ext uri="{BB962C8B-B14F-4D97-AF65-F5344CB8AC3E}">
        <p14:creationId xmlns:p14="http://schemas.microsoft.com/office/powerpoint/2010/main" xmlns="" val="3189749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3DFB75F-7D5A-441E-AE11-1DA15BF3CA70}" type="datetimeFigureOut">
              <a:rPr lang="es-ES" smtClean="0"/>
              <a:pPr/>
              <a:t>16/06/2016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974F951-E810-4012-AD83-AC87FAC8952C}" type="slidenum">
              <a:rPr lang="es-ES" smtClean="0"/>
              <a:pPr/>
              <a:t>‹#›</a:t>
            </a:fld>
            <a:endParaRPr lang="es-ES"/>
          </a:p>
        </p:txBody>
      </p:sp>
    </p:spTree>
    <p:extLst>
      <p:ext uri="{BB962C8B-B14F-4D97-AF65-F5344CB8AC3E}">
        <p14:creationId xmlns:p14="http://schemas.microsoft.com/office/powerpoint/2010/main" xmlns="" val="2108724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ES"/>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3DFB75F-7D5A-441E-AE11-1DA15BF3CA70}" type="datetimeFigureOut">
              <a:rPr lang="es-ES" smtClean="0"/>
              <a:pPr/>
              <a:t>16/06/2016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974F951-E810-4012-AD83-AC87FAC8952C}" type="slidenum">
              <a:rPr lang="es-ES" smtClean="0"/>
              <a:pPr/>
              <a:t>‹#›</a:t>
            </a:fld>
            <a:endParaRPr lang="es-ES"/>
          </a:p>
        </p:txBody>
      </p:sp>
    </p:spTree>
    <p:extLst>
      <p:ext uri="{BB962C8B-B14F-4D97-AF65-F5344CB8AC3E}">
        <p14:creationId xmlns:p14="http://schemas.microsoft.com/office/powerpoint/2010/main" xmlns="" val="4127022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3DFB75F-7D5A-441E-AE11-1DA15BF3CA70}" type="datetimeFigureOut">
              <a:rPr lang="es-ES" smtClean="0"/>
              <a:pPr/>
              <a:t>16/06/2016</a:t>
            </a:fld>
            <a:endParaRPr lang="es-ES"/>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974F951-E810-4012-AD83-AC87FAC8952C}" type="slidenum">
              <a:rPr lang="es-ES" smtClean="0"/>
              <a:pPr/>
              <a:t>‹#›</a:t>
            </a:fld>
            <a:endParaRPr lang="es-ES"/>
          </a:p>
        </p:txBody>
      </p:sp>
    </p:spTree>
    <p:extLst>
      <p:ext uri="{BB962C8B-B14F-4D97-AF65-F5344CB8AC3E}">
        <p14:creationId xmlns:p14="http://schemas.microsoft.com/office/powerpoint/2010/main" xmlns="" val="2847971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E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1.jpeg"/><Relationship Id="rId5" Type="http://schemas.openxmlformats.org/officeDocument/2006/relationships/oleObject" Target="../embeddings/oleObject1.bin"/><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 y="2090057"/>
            <a:ext cx="9144000" cy="746639"/>
          </a:xfrm>
        </p:spPr>
        <p:txBody>
          <a:bodyPr>
            <a:noAutofit/>
          </a:bodyPr>
          <a:lstStyle/>
          <a:p>
            <a:r>
              <a:rPr lang="en-US" sz="2400" b="1" dirty="0" smtClean="0">
                <a:latin typeface="+mn-lt"/>
              </a:rPr>
              <a:t>Developments in measuring the burden placed on businesses responding to statistical surveys</a:t>
            </a:r>
            <a:endParaRPr lang="es-ES" sz="2400" b="1" dirty="0">
              <a:latin typeface="+mn-lt"/>
            </a:endParaRPr>
          </a:p>
        </p:txBody>
      </p:sp>
      <p:sp>
        <p:nvSpPr>
          <p:cNvPr id="3" name="CuadroTexto 2"/>
          <p:cNvSpPr txBox="1"/>
          <p:nvPr/>
        </p:nvSpPr>
        <p:spPr>
          <a:xfrm>
            <a:off x="6350532" y="5657671"/>
            <a:ext cx="2793468" cy="1200329"/>
          </a:xfrm>
          <a:prstGeom prst="rect">
            <a:avLst/>
          </a:prstGeom>
          <a:noFill/>
        </p:spPr>
        <p:txBody>
          <a:bodyPr wrap="square" rtlCol="0">
            <a:spAutoFit/>
          </a:bodyPr>
          <a:lstStyle/>
          <a:p>
            <a:r>
              <a:rPr lang="es-ES" dirty="0" smtClean="0"/>
              <a:t>Adam Tucker</a:t>
            </a:r>
          </a:p>
          <a:p>
            <a:r>
              <a:rPr lang="es-ES" dirty="0" smtClean="0"/>
              <a:t>Office for National Statistics</a:t>
            </a:r>
          </a:p>
          <a:p>
            <a:endParaRPr lang="es-ES" dirty="0" smtClean="0"/>
          </a:p>
          <a:p>
            <a:r>
              <a:rPr lang="es-ES" dirty="0" smtClean="0"/>
              <a:t>adam.tucker@ons.gov.uk</a:t>
            </a:r>
          </a:p>
        </p:txBody>
      </p:sp>
      <p:sp>
        <p:nvSpPr>
          <p:cNvPr id="6" name="CuadroTexto 5"/>
          <p:cNvSpPr txBox="1"/>
          <p:nvPr/>
        </p:nvSpPr>
        <p:spPr>
          <a:xfrm>
            <a:off x="0" y="3070117"/>
            <a:ext cx="9144000" cy="646331"/>
          </a:xfrm>
          <a:prstGeom prst="rect">
            <a:avLst/>
          </a:prstGeom>
          <a:noFill/>
        </p:spPr>
        <p:txBody>
          <a:bodyPr wrap="square" rtlCol="0">
            <a:spAutoFit/>
          </a:bodyPr>
          <a:lstStyle/>
          <a:p>
            <a:pPr algn="ctr"/>
            <a:r>
              <a:rPr lang="en-GB" dirty="0" smtClean="0"/>
              <a:t>Date: </a:t>
            </a:r>
            <a:r>
              <a:rPr lang="en-GB" dirty="0" smtClean="0"/>
              <a:t>6</a:t>
            </a:r>
            <a:r>
              <a:rPr lang="en-GB" baseline="30000" dirty="0" smtClean="0"/>
              <a:t>th</a:t>
            </a:r>
            <a:r>
              <a:rPr lang="en-GB" dirty="0" smtClean="0"/>
              <a:t> July</a:t>
            </a:r>
            <a:r>
              <a:rPr lang="en-GB" dirty="0" smtClean="0"/>
              <a:t> </a:t>
            </a:r>
            <a:r>
              <a:rPr lang="en-GB" dirty="0" smtClean="0"/>
              <a:t>2016</a:t>
            </a:r>
            <a:endParaRPr lang="en-GB" dirty="0"/>
          </a:p>
          <a:p>
            <a:pPr algn="ctr"/>
            <a:endParaRPr lang="en-GB" dirty="0"/>
          </a:p>
        </p:txBody>
      </p:sp>
      <p:pic>
        <p:nvPicPr>
          <p:cNvPr id="7169" name="Picture 1"/>
          <p:cNvPicPr>
            <a:picLocks noChangeAspect="1" noChangeArrowheads="1"/>
          </p:cNvPicPr>
          <p:nvPr/>
        </p:nvPicPr>
        <p:blipFill>
          <a:blip r:embed="rId3" cstate="print"/>
          <a:srcRect/>
          <a:stretch>
            <a:fillRect/>
          </a:stretch>
        </p:blipFill>
        <p:spPr bwMode="auto">
          <a:xfrm>
            <a:off x="0" y="0"/>
            <a:ext cx="3113863" cy="888274"/>
          </a:xfrm>
          <a:prstGeom prst="rect">
            <a:avLst/>
          </a:prstGeom>
          <a:noFill/>
          <a:ln w="9525">
            <a:noFill/>
            <a:miter lim="800000"/>
            <a:headEnd/>
            <a:tailEnd/>
          </a:ln>
          <a:effectLst/>
        </p:spPr>
      </p:pic>
    </p:spTree>
    <p:extLst>
      <p:ext uri="{BB962C8B-B14F-4D97-AF65-F5344CB8AC3E}">
        <p14:creationId xmlns:p14="http://schemas.microsoft.com/office/powerpoint/2010/main" xmlns="" val="22164445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3" cstate="print"/>
          <a:stretch>
            <a:fillRect/>
          </a:stretch>
        </p:blipFill>
        <p:spPr>
          <a:xfrm>
            <a:off x="7389656" y="5773479"/>
            <a:ext cx="1566648" cy="948042"/>
          </a:xfrm>
          <a:prstGeom prst="rect">
            <a:avLst/>
          </a:prstGeom>
          <a:effectLst>
            <a:glow rad="127000">
              <a:schemeClr val="accent1">
                <a:alpha val="0"/>
              </a:schemeClr>
            </a:glow>
          </a:effectLst>
        </p:spPr>
      </p:pic>
      <p:sp>
        <p:nvSpPr>
          <p:cNvPr id="6" name="Título 1"/>
          <p:cNvSpPr>
            <a:spLocks noGrp="1"/>
          </p:cNvSpPr>
          <p:nvPr>
            <p:ph type="title"/>
          </p:nvPr>
        </p:nvSpPr>
        <p:spPr>
          <a:xfrm>
            <a:off x="0" y="394289"/>
            <a:ext cx="9144000" cy="771320"/>
          </a:xfrm>
          <a:noFill/>
        </p:spPr>
        <p:txBody>
          <a:bodyPr>
            <a:normAutofit/>
          </a:bodyPr>
          <a:lstStyle/>
          <a:p>
            <a:pPr algn="ctr"/>
            <a:r>
              <a:rPr lang="es-ES" sz="3500" b="1" dirty="0" smtClean="0"/>
              <a:t>Motivation</a:t>
            </a:r>
            <a:endParaRPr lang="es-ES" sz="3500" b="1" dirty="0"/>
          </a:p>
        </p:txBody>
      </p:sp>
      <p:sp>
        <p:nvSpPr>
          <p:cNvPr id="2" name="CuadroTexto 1"/>
          <p:cNvSpPr txBox="1"/>
          <p:nvPr/>
        </p:nvSpPr>
        <p:spPr>
          <a:xfrm>
            <a:off x="0" y="1708220"/>
            <a:ext cx="9143999" cy="4524315"/>
          </a:xfrm>
          <a:prstGeom prst="rect">
            <a:avLst/>
          </a:prstGeom>
          <a:noFill/>
        </p:spPr>
        <p:txBody>
          <a:bodyPr wrap="square" rtlCol="0">
            <a:spAutoFit/>
          </a:bodyPr>
          <a:lstStyle/>
          <a:p>
            <a:pPr lvl="1">
              <a:buFont typeface="Arial" pitchFamily="34" charset="0"/>
              <a:buChar char="•"/>
            </a:pPr>
            <a:r>
              <a:rPr lang="es-ES" sz="2400" dirty="0" smtClean="0"/>
              <a:t> Requirement to gather more up-to-date measures of respondent burden for business surveys</a:t>
            </a:r>
          </a:p>
          <a:p>
            <a:pPr lvl="1">
              <a:buFont typeface="Arial" pitchFamily="34" charset="0"/>
              <a:buChar char="•"/>
            </a:pPr>
            <a:endParaRPr lang="es-ES" sz="2400" dirty="0" smtClean="0"/>
          </a:p>
          <a:p>
            <a:pPr lvl="1">
              <a:buFont typeface="Arial" pitchFamily="34" charset="0"/>
              <a:buChar char="•"/>
            </a:pPr>
            <a:r>
              <a:rPr lang="es-ES" sz="2400" dirty="0" smtClean="0"/>
              <a:t> Drivers include: electronic data collection, use of administrative data</a:t>
            </a:r>
          </a:p>
          <a:p>
            <a:pPr lvl="1">
              <a:buFont typeface="Arial" pitchFamily="34" charset="0"/>
              <a:buChar char="•"/>
            </a:pPr>
            <a:endParaRPr lang="es-ES" sz="2400" dirty="0" smtClean="0"/>
          </a:p>
          <a:p>
            <a:pPr lvl="1">
              <a:buFont typeface="Arial" pitchFamily="34" charset="0"/>
              <a:buChar char="•"/>
            </a:pPr>
            <a:r>
              <a:rPr lang="es-ES" sz="2400" dirty="0" smtClean="0"/>
              <a:t>  Traditional approach was an additional review survey</a:t>
            </a:r>
          </a:p>
          <a:p>
            <a:pPr lvl="1">
              <a:buFont typeface="Arial" pitchFamily="34" charset="0"/>
              <a:buChar char="•"/>
            </a:pPr>
            <a:endParaRPr lang="es-ES" sz="2400" dirty="0" smtClean="0"/>
          </a:p>
          <a:p>
            <a:pPr lvl="1">
              <a:buFont typeface="Arial" pitchFamily="34" charset="0"/>
              <a:buChar char="•"/>
            </a:pPr>
            <a:r>
              <a:rPr lang="es-ES" sz="2400" dirty="0" smtClean="0"/>
              <a:t>  Need a streamlined, efficient process of collecting the required information </a:t>
            </a:r>
          </a:p>
          <a:p>
            <a:pPr>
              <a:buFont typeface="Arial" pitchFamily="34" charset="0"/>
              <a:buChar char="•"/>
            </a:pPr>
            <a:endParaRPr lang="es-ES" sz="2400" dirty="0" smtClean="0"/>
          </a:p>
          <a:p>
            <a:endParaRPr lang="es-ES" sz="2400" dirty="0" smtClean="0"/>
          </a:p>
        </p:txBody>
      </p:sp>
      <p:pic>
        <p:nvPicPr>
          <p:cNvPr id="7" name="Picture 1"/>
          <p:cNvPicPr>
            <a:picLocks noChangeAspect="1" noChangeArrowheads="1"/>
          </p:cNvPicPr>
          <p:nvPr/>
        </p:nvPicPr>
        <p:blipFill>
          <a:blip r:embed="rId4" cstate="print"/>
          <a:srcRect/>
          <a:stretch>
            <a:fillRect/>
          </a:stretch>
        </p:blipFill>
        <p:spPr bwMode="auto">
          <a:xfrm>
            <a:off x="0" y="0"/>
            <a:ext cx="3113863" cy="888274"/>
          </a:xfrm>
          <a:prstGeom prst="rect">
            <a:avLst/>
          </a:prstGeom>
          <a:noFill/>
          <a:ln w="9525">
            <a:noFill/>
            <a:miter lim="800000"/>
            <a:headEnd/>
            <a:tailEnd/>
          </a:ln>
          <a:effectLst/>
        </p:spPr>
      </p:pic>
    </p:spTree>
    <p:extLst>
      <p:ext uri="{BB962C8B-B14F-4D97-AF65-F5344CB8AC3E}">
        <p14:creationId xmlns:p14="http://schemas.microsoft.com/office/powerpoint/2010/main" xmlns="" val="14766163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3" cstate="print"/>
          <a:stretch>
            <a:fillRect/>
          </a:stretch>
        </p:blipFill>
        <p:spPr>
          <a:xfrm>
            <a:off x="7389656" y="5773479"/>
            <a:ext cx="1566648" cy="948042"/>
          </a:xfrm>
          <a:prstGeom prst="rect">
            <a:avLst/>
          </a:prstGeom>
          <a:effectLst>
            <a:glow rad="127000">
              <a:schemeClr val="accent1">
                <a:alpha val="0"/>
              </a:schemeClr>
            </a:glow>
          </a:effectLst>
        </p:spPr>
      </p:pic>
      <p:sp>
        <p:nvSpPr>
          <p:cNvPr id="6" name="Título 1"/>
          <p:cNvSpPr>
            <a:spLocks noGrp="1"/>
          </p:cNvSpPr>
          <p:nvPr>
            <p:ph type="title"/>
          </p:nvPr>
        </p:nvSpPr>
        <p:spPr>
          <a:xfrm>
            <a:off x="0" y="681675"/>
            <a:ext cx="9144000" cy="771320"/>
          </a:xfrm>
          <a:noFill/>
        </p:spPr>
        <p:txBody>
          <a:bodyPr>
            <a:normAutofit/>
          </a:bodyPr>
          <a:lstStyle/>
          <a:p>
            <a:pPr algn="ctr"/>
            <a:r>
              <a:rPr lang="es-ES" sz="3500" b="1" dirty="0" smtClean="0"/>
              <a:t>Possible methods for measuring burden</a:t>
            </a:r>
            <a:endParaRPr lang="es-ES" sz="3500" b="1" dirty="0"/>
          </a:p>
        </p:txBody>
      </p:sp>
      <p:sp>
        <p:nvSpPr>
          <p:cNvPr id="2" name="CuadroTexto 1"/>
          <p:cNvSpPr txBox="1"/>
          <p:nvPr/>
        </p:nvSpPr>
        <p:spPr>
          <a:xfrm>
            <a:off x="783771" y="1708220"/>
            <a:ext cx="6727372" cy="830997"/>
          </a:xfrm>
          <a:prstGeom prst="rect">
            <a:avLst/>
          </a:prstGeom>
          <a:noFill/>
        </p:spPr>
        <p:txBody>
          <a:bodyPr wrap="square" rtlCol="0">
            <a:spAutoFit/>
          </a:bodyPr>
          <a:lstStyle/>
          <a:p>
            <a:r>
              <a:rPr lang="es-ES" sz="2400" dirty="0" smtClean="0"/>
              <a:t> </a:t>
            </a:r>
          </a:p>
          <a:p>
            <a:endParaRPr lang="es-ES" sz="2400" dirty="0" smtClean="0"/>
          </a:p>
        </p:txBody>
      </p:sp>
      <p:graphicFrame>
        <p:nvGraphicFramePr>
          <p:cNvPr id="7" name="Table 6"/>
          <p:cNvGraphicFramePr>
            <a:graphicFrameLocks noGrp="1"/>
          </p:cNvGraphicFramePr>
          <p:nvPr/>
        </p:nvGraphicFramePr>
        <p:xfrm>
          <a:off x="979713" y="1384664"/>
          <a:ext cx="6936378" cy="4613396"/>
        </p:xfrm>
        <a:graphic>
          <a:graphicData uri="http://schemas.openxmlformats.org/drawingml/2006/table">
            <a:tbl>
              <a:tblPr firstRow="1" bandRow="1">
                <a:tableStyleId>{5C22544A-7EE6-4342-B048-85BDC9FD1C3A}</a:tableStyleId>
              </a:tblPr>
              <a:tblGrid>
                <a:gridCol w="2312126"/>
                <a:gridCol w="2312126"/>
                <a:gridCol w="2312126"/>
              </a:tblGrid>
              <a:tr h="533519">
                <a:tc>
                  <a:txBody>
                    <a:bodyPr/>
                    <a:lstStyle/>
                    <a:p>
                      <a:r>
                        <a:rPr lang="en-GB" dirty="0" smtClean="0"/>
                        <a:t>Method</a:t>
                      </a:r>
                      <a:endParaRPr lang="en-GB" dirty="0"/>
                    </a:p>
                  </a:txBody>
                  <a:tcPr/>
                </a:tc>
                <a:tc>
                  <a:txBody>
                    <a:bodyPr/>
                    <a:lstStyle/>
                    <a:p>
                      <a:r>
                        <a:rPr lang="en-GB" dirty="0" smtClean="0"/>
                        <a:t>Pros</a:t>
                      </a:r>
                      <a:endParaRPr lang="en-GB" dirty="0"/>
                    </a:p>
                  </a:txBody>
                  <a:tcPr/>
                </a:tc>
                <a:tc>
                  <a:txBody>
                    <a:bodyPr/>
                    <a:lstStyle/>
                    <a:p>
                      <a:r>
                        <a:rPr lang="en-GB" dirty="0" smtClean="0"/>
                        <a:t>Cons</a:t>
                      </a:r>
                      <a:endParaRPr lang="en-GB" dirty="0"/>
                    </a:p>
                  </a:txBody>
                  <a:tcPr/>
                </a:tc>
              </a:tr>
              <a:tr h="1019531">
                <a:tc>
                  <a:txBody>
                    <a:bodyPr/>
                    <a:lstStyle/>
                    <a:p>
                      <a:r>
                        <a:rPr lang="en-GB" dirty="0" smtClean="0"/>
                        <a:t>1. Collect time information on survey questionnaire</a:t>
                      </a:r>
                      <a:endParaRPr lang="en-GB" dirty="0"/>
                    </a:p>
                  </a:txBody>
                  <a:tcPr/>
                </a:tc>
                <a:tc>
                  <a:txBody>
                    <a:bodyPr/>
                    <a:lstStyle/>
                    <a:p>
                      <a:pPr>
                        <a:buFont typeface="Arial" pitchFamily="34" charset="0"/>
                        <a:buChar char="•"/>
                      </a:pPr>
                      <a:r>
                        <a:rPr lang="en-GB" dirty="0" smtClean="0"/>
                        <a:t>No addition burden placed on respondents</a:t>
                      </a:r>
                      <a:endParaRPr lang="en-GB" dirty="0"/>
                    </a:p>
                  </a:txBody>
                  <a:tcPr/>
                </a:tc>
                <a:tc>
                  <a:txBody>
                    <a:bodyPr/>
                    <a:lstStyle/>
                    <a:p>
                      <a:pPr>
                        <a:buFont typeface="Arial" pitchFamily="34" charset="0"/>
                        <a:buChar char="•"/>
                      </a:pPr>
                      <a:r>
                        <a:rPr lang="en-GB" dirty="0" smtClean="0"/>
                        <a:t>Only collects time,</a:t>
                      </a:r>
                      <a:r>
                        <a:rPr lang="en-GB" baseline="0" dirty="0" smtClean="0"/>
                        <a:t> not external costs</a:t>
                      </a:r>
                    </a:p>
                    <a:p>
                      <a:pPr>
                        <a:buFont typeface="Arial" pitchFamily="34" charset="0"/>
                        <a:buChar char="•"/>
                      </a:pPr>
                      <a:r>
                        <a:rPr lang="en-GB" baseline="0" dirty="0" smtClean="0"/>
                        <a:t>Has to be included as a voluntary question</a:t>
                      </a:r>
                      <a:endParaRPr lang="en-GB" dirty="0"/>
                    </a:p>
                  </a:txBody>
                  <a:tcPr/>
                </a:tc>
              </a:tr>
              <a:tr h="1323672">
                <a:tc>
                  <a:txBody>
                    <a:bodyPr/>
                    <a:lstStyle/>
                    <a:p>
                      <a:r>
                        <a:rPr lang="en-GB" dirty="0" smtClean="0"/>
                        <a:t>2. Conduct a short review survey</a:t>
                      </a:r>
                      <a:endParaRPr lang="en-GB" dirty="0"/>
                    </a:p>
                  </a:txBody>
                  <a:tcPr/>
                </a:tc>
                <a:tc>
                  <a:txBody>
                    <a:bodyPr/>
                    <a:lstStyle/>
                    <a:p>
                      <a:pPr>
                        <a:buFont typeface="Arial" pitchFamily="34" charset="0"/>
                        <a:buChar char="•"/>
                      </a:pPr>
                      <a:r>
                        <a:rPr lang="en-GB" dirty="0" smtClean="0"/>
                        <a:t>Allow all required information to be collected</a:t>
                      </a:r>
                      <a:endParaRPr lang="en-GB" dirty="0"/>
                    </a:p>
                  </a:txBody>
                  <a:tcPr/>
                </a:tc>
                <a:tc>
                  <a:txBody>
                    <a:bodyPr/>
                    <a:lstStyle/>
                    <a:p>
                      <a:pPr>
                        <a:buFont typeface="Arial" pitchFamily="34" charset="0"/>
                        <a:buChar char="•"/>
                      </a:pPr>
                      <a:r>
                        <a:rPr lang="en-GB" dirty="0" smtClean="0"/>
                        <a:t>Costs – both for the questionnaires and to carry out the reviews</a:t>
                      </a:r>
                    </a:p>
                    <a:p>
                      <a:pPr>
                        <a:buFont typeface="Arial" pitchFamily="34" charset="0"/>
                        <a:buChar char="•"/>
                      </a:pPr>
                      <a:r>
                        <a:rPr lang="en-GB" dirty="0" smtClean="0"/>
                        <a:t>Could be perceived as additional burden</a:t>
                      </a:r>
                      <a:r>
                        <a:rPr lang="en-GB" baseline="0" dirty="0" smtClean="0"/>
                        <a:t> to respondents</a:t>
                      </a:r>
                      <a:endParaRPr lang="en-GB" dirty="0"/>
                    </a:p>
                  </a:txBody>
                  <a:tcPr/>
                </a:tc>
              </a:tr>
              <a:tr h="1734466">
                <a:tc>
                  <a:txBody>
                    <a:bodyPr/>
                    <a:lstStyle/>
                    <a:p>
                      <a:r>
                        <a:rPr lang="en-GB" dirty="0" smtClean="0"/>
                        <a:t>3. Model burden from one survey to another</a:t>
                      </a:r>
                      <a:endParaRPr lang="en-GB" dirty="0"/>
                    </a:p>
                  </a:txBody>
                  <a:tcPr/>
                </a:tc>
                <a:tc>
                  <a:txBody>
                    <a:bodyPr/>
                    <a:lstStyle/>
                    <a:p>
                      <a:pPr>
                        <a:buFont typeface="Arial" pitchFamily="34" charset="0"/>
                        <a:buChar char="•"/>
                      </a:pPr>
                      <a:r>
                        <a:rPr lang="en-GB" dirty="0" smtClean="0"/>
                        <a:t>Information does not need to be collected for all surveys</a:t>
                      </a:r>
                      <a:endParaRPr lang="en-GB" dirty="0"/>
                    </a:p>
                  </a:txBody>
                  <a:tcPr/>
                </a:tc>
                <a:tc>
                  <a:txBody>
                    <a:bodyPr/>
                    <a:lstStyle/>
                    <a:p>
                      <a:pPr>
                        <a:buFont typeface="Arial" pitchFamily="34" charset="0"/>
                        <a:buChar char="•"/>
                      </a:pPr>
                      <a:r>
                        <a:rPr lang="en-GB" dirty="0" smtClean="0"/>
                        <a:t>Need to identify similar   surveys</a:t>
                      </a:r>
                    </a:p>
                    <a:p>
                      <a:pPr>
                        <a:buFont typeface="Arial" pitchFamily="34" charset="0"/>
                        <a:buChar char="•"/>
                      </a:pPr>
                      <a:r>
                        <a:rPr lang="en-GB" dirty="0" smtClean="0"/>
                        <a:t>Relies</a:t>
                      </a:r>
                      <a:r>
                        <a:rPr lang="en-GB" baseline="0" dirty="0" smtClean="0"/>
                        <a:t> on variables that are correlated with completion time</a:t>
                      </a:r>
                    </a:p>
                    <a:p>
                      <a:pPr>
                        <a:buFont typeface="Arial" pitchFamily="34" charset="0"/>
                        <a:buChar char="•"/>
                      </a:pPr>
                      <a:r>
                        <a:rPr lang="en-GB" baseline="0" dirty="0" smtClean="0"/>
                        <a:t>Still requires the collection of information for some surveys</a:t>
                      </a:r>
                      <a:endParaRPr lang="en-GB" dirty="0"/>
                    </a:p>
                  </a:txBody>
                  <a:tcPr/>
                </a:tc>
              </a:tr>
            </a:tbl>
          </a:graphicData>
        </a:graphic>
      </p:graphicFrame>
      <p:pic>
        <p:nvPicPr>
          <p:cNvPr id="8" name="Picture 1"/>
          <p:cNvPicPr>
            <a:picLocks noChangeAspect="1" noChangeArrowheads="1"/>
          </p:cNvPicPr>
          <p:nvPr/>
        </p:nvPicPr>
        <p:blipFill>
          <a:blip r:embed="rId4" cstate="print"/>
          <a:srcRect/>
          <a:stretch>
            <a:fillRect/>
          </a:stretch>
        </p:blipFill>
        <p:spPr bwMode="auto">
          <a:xfrm>
            <a:off x="0" y="0"/>
            <a:ext cx="3113863" cy="888274"/>
          </a:xfrm>
          <a:prstGeom prst="rect">
            <a:avLst/>
          </a:prstGeom>
          <a:noFill/>
          <a:ln w="9525">
            <a:noFill/>
            <a:miter lim="800000"/>
            <a:headEnd/>
            <a:tailEnd/>
          </a:ln>
          <a:effectLst/>
        </p:spPr>
      </p:pic>
    </p:spTree>
    <p:extLst>
      <p:ext uri="{BB962C8B-B14F-4D97-AF65-F5344CB8AC3E}">
        <p14:creationId xmlns:p14="http://schemas.microsoft.com/office/powerpoint/2010/main" xmlns="" val="14766163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3" cstate="print"/>
          <a:stretch>
            <a:fillRect/>
          </a:stretch>
        </p:blipFill>
        <p:spPr>
          <a:xfrm>
            <a:off x="7389656" y="5773479"/>
            <a:ext cx="1566648" cy="948042"/>
          </a:xfrm>
          <a:prstGeom prst="rect">
            <a:avLst/>
          </a:prstGeom>
          <a:effectLst>
            <a:glow rad="127000">
              <a:schemeClr val="accent1">
                <a:alpha val="0"/>
              </a:schemeClr>
            </a:glow>
          </a:effectLst>
        </p:spPr>
      </p:pic>
      <p:sp>
        <p:nvSpPr>
          <p:cNvPr id="6" name="Título 1"/>
          <p:cNvSpPr>
            <a:spLocks noGrp="1"/>
          </p:cNvSpPr>
          <p:nvPr>
            <p:ph type="title"/>
          </p:nvPr>
        </p:nvSpPr>
        <p:spPr>
          <a:xfrm>
            <a:off x="0" y="394289"/>
            <a:ext cx="9144000" cy="771320"/>
          </a:xfrm>
          <a:noFill/>
        </p:spPr>
        <p:txBody>
          <a:bodyPr>
            <a:normAutofit/>
          </a:bodyPr>
          <a:lstStyle/>
          <a:p>
            <a:pPr algn="ctr"/>
            <a:r>
              <a:rPr lang="es-ES" sz="3500" b="1" dirty="0" smtClean="0"/>
              <a:t>Method </a:t>
            </a:r>
            <a:r>
              <a:rPr lang="es-ES" sz="3500" b="1" dirty="0" smtClean="0"/>
              <a:t>1</a:t>
            </a:r>
            <a:endParaRPr lang="es-ES" sz="3500" b="1" dirty="0"/>
          </a:p>
        </p:txBody>
      </p:sp>
      <p:pic>
        <p:nvPicPr>
          <p:cNvPr id="7" name="Picture 1"/>
          <p:cNvPicPr>
            <a:picLocks noChangeAspect="1" noChangeArrowheads="1"/>
          </p:cNvPicPr>
          <p:nvPr/>
        </p:nvPicPr>
        <p:blipFill>
          <a:blip r:embed="rId4" cstate="print"/>
          <a:srcRect/>
          <a:stretch>
            <a:fillRect/>
          </a:stretch>
        </p:blipFill>
        <p:spPr bwMode="auto">
          <a:xfrm>
            <a:off x="0" y="0"/>
            <a:ext cx="3113863" cy="888274"/>
          </a:xfrm>
          <a:prstGeom prst="rect">
            <a:avLst/>
          </a:prstGeom>
          <a:noFill/>
          <a:ln w="9525">
            <a:noFill/>
            <a:miter lim="800000"/>
            <a:headEnd/>
            <a:tailEnd/>
          </a:ln>
          <a:effectLst/>
        </p:spPr>
      </p:pic>
      <p:sp>
        <p:nvSpPr>
          <p:cNvPr id="9" name="CuadroTexto 1"/>
          <p:cNvSpPr txBox="1"/>
          <p:nvPr/>
        </p:nvSpPr>
        <p:spPr>
          <a:xfrm>
            <a:off x="465720" y="1489558"/>
            <a:ext cx="8059194" cy="4524315"/>
          </a:xfrm>
          <a:prstGeom prst="rect">
            <a:avLst/>
          </a:prstGeom>
          <a:noFill/>
        </p:spPr>
        <p:txBody>
          <a:bodyPr wrap="none" rtlCol="0">
            <a:spAutoFit/>
          </a:bodyPr>
          <a:lstStyle/>
          <a:p>
            <a:pPr>
              <a:buFont typeface="Arial" pitchFamily="34" charset="0"/>
              <a:buChar char="•"/>
            </a:pPr>
            <a:r>
              <a:rPr lang="es-ES" sz="2400" dirty="0" smtClean="0"/>
              <a:t>  Collect time information on the survey questionnaire</a:t>
            </a:r>
          </a:p>
          <a:p>
            <a:pPr>
              <a:buFont typeface="Arial" pitchFamily="34" charset="0"/>
              <a:buChar char="•"/>
            </a:pPr>
            <a:r>
              <a:rPr lang="es-ES" sz="2400" dirty="0" smtClean="0"/>
              <a:t>  Add the question to the end of the survey</a:t>
            </a:r>
          </a:p>
          <a:p>
            <a:pPr>
              <a:buFont typeface="Arial" pitchFamily="34" charset="0"/>
              <a:buChar char="•"/>
            </a:pPr>
            <a:endParaRPr lang="es-ES" sz="2400" dirty="0" smtClean="0"/>
          </a:p>
          <a:p>
            <a:r>
              <a:rPr lang="es-ES" sz="2400" dirty="0" smtClean="0"/>
              <a:t>Pros:</a:t>
            </a:r>
          </a:p>
          <a:p>
            <a:pPr>
              <a:buFont typeface="Arial" pitchFamily="34" charset="0"/>
              <a:buChar char="•"/>
            </a:pPr>
            <a:endParaRPr lang="es-ES" sz="2400" dirty="0" smtClean="0"/>
          </a:p>
          <a:p>
            <a:pPr>
              <a:buFontTx/>
              <a:buChar char="-"/>
            </a:pPr>
            <a:r>
              <a:rPr lang="es-ES" sz="2400" dirty="0" smtClean="0"/>
              <a:t> No additional burden placed on respondents</a:t>
            </a:r>
          </a:p>
          <a:p>
            <a:pPr>
              <a:buFontTx/>
              <a:buChar char="-"/>
            </a:pPr>
            <a:r>
              <a:rPr lang="es-ES" sz="2400" dirty="0" smtClean="0"/>
              <a:t> No separate activity needed, therefore less resource intensive</a:t>
            </a:r>
          </a:p>
          <a:p>
            <a:endParaRPr lang="es-ES" sz="2400" dirty="0" smtClean="0"/>
          </a:p>
          <a:p>
            <a:r>
              <a:rPr lang="es-ES" sz="2400" dirty="0" smtClean="0"/>
              <a:t>Cons;</a:t>
            </a:r>
          </a:p>
          <a:p>
            <a:pPr>
              <a:buFontTx/>
              <a:buChar char="-"/>
            </a:pPr>
            <a:r>
              <a:rPr lang="es-ES" sz="2400" dirty="0" smtClean="0"/>
              <a:t> Needs to be clear that the question is voluntary</a:t>
            </a:r>
          </a:p>
          <a:p>
            <a:pPr>
              <a:buFontTx/>
              <a:buChar char="-"/>
            </a:pPr>
            <a:r>
              <a:rPr lang="es-ES" sz="2400" dirty="0" smtClean="0"/>
              <a:t> Only collects time, no external costs are considered</a:t>
            </a:r>
          </a:p>
          <a:p>
            <a:endParaRPr lang="es-ES" sz="2400" dirty="0" smtClean="0"/>
          </a:p>
        </p:txBody>
      </p:sp>
    </p:spTree>
    <p:extLst>
      <p:ext uri="{BB962C8B-B14F-4D97-AF65-F5344CB8AC3E}">
        <p14:creationId xmlns:p14="http://schemas.microsoft.com/office/powerpoint/2010/main" xmlns="" val="14766163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3" cstate="print"/>
          <a:stretch>
            <a:fillRect/>
          </a:stretch>
        </p:blipFill>
        <p:spPr>
          <a:xfrm>
            <a:off x="7389656" y="5773479"/>
            <a:ext cx="1566648" cy="948042"/>
          </a:xfrm>
          <a:prstGeom prst="rect">
            <a:avLst/>
          </a:prstGeom>
          <a:effectLst>
            <a:glow rad="127000">
              <a:schemeClr val="accent1">
                <a:alpha val="0"/>
              </a:schemeClr>
            </a:glow>
          </a:effectLst>
        </p:spPr>
      </p:pic>
      <p:sp>
        <p:nvSpPr>
          <p:cNvPr id="6" name="Título 1"/>
          <p:cNvSpPr>
            <a:spLocks noGrp="1"/>
          </p:cNvSpPr>
          <p:nvPr>
            <p:ph type="title"/>
          </p:nvPr>
        </p:nvSpPr>
        <p:spPr>
          <a:xfrm>
            <a:off x="0" y="394289"/>
            <a:ext cx="9144000" cy="771320"/>
          </a:xfrm>
          <a:noFill/>
        </p:spPr>
        <p:txBody>
          <a:bodyPr>
            <a:normAutofit/>
          </a:bodyPr>
          <a:lstStyle/>
          <a:p>
            <a:pPr algn="ctr"/>
            <a:r>
              <a:rPr lang="es-ES" sz="3500" b="1" dirty="0" smtClean="0"/>
              <a:t>Method</a:t>
            </a:r>
            <a:r>
              <a:rPr lang="es-ES" sz="3500" b="1" dirty="0" smtClean="0"/>
              <a:t> </a:t>
            </a:r>
            <a:r>
              <a:rPr lang="es-ES" sz="3500" b="1" dirty="0" smtClean="0"/>
              <a:t>2</a:t>
            </a:r>
            <a:endParaRPr lang="es-ES" sz="3500" b="1" dirty="0"/>
          </a:p>
        </p:txBody>
      </p:sp>
      <p:sp>
        <p:nvSpPr>
          <p:cNvPr id="2" name="CuadroTexto 1"/>
          <p:cNvSpPr txBox="1"/>
          <p:nvPr/>
        </p:nvSpPr>
        <p:spPr>
          <a:xfrm>
            <a:off x="783771" y="1549196"/>
            <a:ext cx="7326621" cy="3785652"/>
          </a:xfrm>
          <a:prstGeom prst="rect">
            <a:avLst/>
          </a:prstGeom>
          <a:noFill/>
        </p:spPr>
        <p:txBody>
          <a:bodyPr wrap="none" rtlCol="0">
            <a:spAutoFit/>
          </a:bodyPr>
          <a:lstStyle/>
          <a:p>
            <a:pPr>
              <a:buFont typeface="Arial" pitchFamily="34" charset="0"/>
              <a:buChar char="•"/>
            </a:pPr>
            <a:r>
              <a:rPr lang="es-ES" sz="2400" dirty="0" smtClean="0"/>
              <a:t>  Conduct an </a:t>
            </a:r>
            <a:r>
              <a:rPr lang="es-ES" sz="2400" dirty="0" smtClean="0"/>
              <a:t>independent </a:t>
            </a:r>
            <a:r>
              <a:rPr lang="es-ES" sz="2400" dirty="0" smtClean="0"/>
              <a:t>short review </a:t>
            </a:r>
            <a:r>
              <a:rPr lang="es-ES" sz="2400" dirty="0" smtClean="0"/>
              <a:t>survey</a:t>
            </a:r>
          </a:p>
          <a:p>
            <a:pPr>
              <a:buFont typeface="Arial" pitchFamily="34" charset="0"/>
              <a:buChar char="•"/>
            </a:pPr>
            <a:r>
              <a:rPr lang="es-ES" sz="2400" dirty="0" smtClean="0"/>
              <a:t> </a:t>
            </a:r>
            <a:r>
              <a:rPr lang="es-ES" sz="2400" dirty="0" smtClean="0"/>
              <a:t> Model </a:t>
            </a:r>
            <a:r>
              <a:rPr lang="es-ES" sz="2400" dirty="0" smtClean="0"/>
              <a:t>burden from one survey to another</a:t>
            </a:r>
            <a:endParaRPr lang="es-ES" sz="2400" dirty="0" smtClean="0"/>
          </a:p>
          <a:p>
            <a:pPr>
              <a:buFont typeface="Arial" pitchFamily="34" charset="0"/>
              <a:buChar char="•"/>
            </a:pPr>
            <a:endParaRPr lang="es-ES" sz="2400" dirty="0" smtClean="0"/>
          </a:p>
          <a:p>
            <a:r>
              <a:rPr lang="es-ES" sz="2400" dirty="0" smtClean="0"/>
              <a:t>Pros;</a:t>
            </a:r>
          </a:p>
          <a:p>
            <a:endParaRPr lang="es-ES" sz="2400" dirty="0" smtClean="0"/>
          </a:p>
          <a:p>
            <a:pPr>
              <a:buFontTx/>
              <a:buChar char="-"/>
            </a:pPr>
            <a:r>
              <a:rPr lang="es-ES" sz="2400" dirty="0" smtClean="0"/>
              <a:t>All required information can be collected</a:t>
            </a:r>
          </a:p>
          <a:p>
            <a:pPr>
              <a:buFontTx/>
              <a:buChar char="-"/>
            </a:pPr>
            <a:r>
              <a:rPr lang="es-ES" sz="2400" dirty="0" smtClean="0"/>
              <a:t> Clearly explained that the survey is </a:t>
            </a:r>
            <a:r>
              <a:rPr lang="es-ES" sz="2400" dirty="0" smtClean="0"/>
              <a:t>voluntary</a:t>
            </a:r>
          </a:p>
          <a:p>
            <a:pPr>
              <a:buFontTx/>
              <a:buChar char="-"/>
            </a:pPr>
            <a:r>
              <a:rPr lang="es-ES" sz="2400" dirty="0" smtClean="0"/>
              <a:t>Information does not need to be collected for all </a:t>
            </a:r>
            <a:r>
              <a:rPr lang="es-ES" sz="2400" dirty="0" smtClean="0"/>
              <a:t>surveys</a:t>
            </a:r>
            <a:endParaRPr lang="es-ES" sz="2400" dirty="0" smtClean="0"/>
          </a:p>
          <a:p>
            <a:pPr>
              <a:buFontTx/>
              <a:buChar char="-"/>
            </a:pPr>
            <a:endParaRPr lang="es-ES" sz="2400" dirty="0" smtClean="0"/>
          </a:p>
          <a:p>
            <a:endParaRPr lang="es-ES" sz="2400" dirty="0" smtClean="0"/>
          </a:p>
        </p:txBody>
      </p:sp>
      <p:pic>
        <p:nvPicPr>
          <p:cNvPr id="7" name="Picture 1"/>
          <p:cNvPicPr>
            <a:picLocks noChangeAspect="1" noChangeArrowheads="1"/>
          </p:cNvPicPr>
          <p:nvPr/>
        </p:nvPicPr>
        <p:blipFill>
          <a:blip r:embed="rId4" cstate="print"/>
          <a:srcRect/>
          <a:stretch>
            <a:fillRect/>
          </a:stretch>
        </p:blipFill>
        <p:spPr bwMode="auto">
          <a:xfrm>
            <a:off x="0" y="0"/>
            <a:ext cx="3113863" cy="888274"/>
          </a:xfrm>
          <a:prstGeom prst="rect">
            <a:avLst/>
          </a:prstGeom>
          <a:noFill/>
          <a:ln w="9525">
            <a:noFill/>
            <a:miter lim="800000"/>
            <a:headEnd/>
            <a:tailEnd/>
          </a:ln>
          <a:effectLst/>
        </p:spPr>
      </p:pic>
    </p:spTree>
    <p:extLst>
      <p:ext uri="{BB962C8B-B14F-4D97-AF65-F5344CB8AC3E}">
        <p14:creationId xmlns:p14="http://schemas.microsoft.com/office/powerpoint/2010/main" xmlns="" val="14766163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3" cstate="print"/>
          <a:stretch>
            <a:fillRect/>
          </a:stretch>
        </p:blipFill>
        <p:spPr>
          <a:xfrm>
            <a:off x="7389656" y="5773479"/>
            <a:ext cx="1566648" cy="948042"/>
          </a:xfrm>
          <a:prstGeom prst="rect">
            <a:avLst/>
          </a:prstGeom>
          <a:effectLst>
            <a:glow rad="127000">
              <a:schemeClr val="accent1">
                <a:alpha val="0"/>
              </a:schemeClr>
            </a:glow>
          </a:effectLst>
        </p:spPr>
      </p:pic>
      <p:sp>
        <p:nvSpPr>
          <p:cNvPr id="6" name="Título 1"/>
          <p:cNvSpPr>
            <a:spLocks noGrp="1"/>
          </p:cNvSpPr>
          <p:nvPr>
            <p:ph type="title"/>
          </p:nvPr>
        </p:nvSpPr>
        <p:spPr>
          <a:xfrm>
            <a:off x="0" y="394289"/>
            <a:ext cx="9144000" cy="771320"/>
          </a:xfrm>
          <a:noFill/>
        </p:spPr>
        <p:txBody>
          <a:bodyPr>
            <a:normAutofit/>
          </a:bodyPr>
          <a:lstStyle/>
          <a:p>
            <a:pPr algn="ctr"/>
            <a:r>
              <a:rPr lang="es-ES" sz="3500" b="1" dirty="0" smtClean="0"/>
              <a:t>Method 2 cont...</a:t>
            </a:r>
            <a:endParaRPr lang="es-ES" sz="3500" b="1" dirty="0"/>
          </a:p>
        </p:txBody>
      </p:sp>
      <p:sp>
        <p:nvSpPr>
          <p:cNvPr id="2" name="CuadroTexto 1"/>
          <p:cNvSpPr txBox="1"/>
          <p:nvPr/>
        </p:nvSpPr>
        <p:spPr>
          <a:xfrm>
            <a:off x="783771" y="1708220"/>
            <a:ext cx="7742632" cy="4154984"/>
          </a:xfrm>
          <a:prstGeom prst="rect">
            <a:avLst/>
          </a:prstGeom>
          <a:noFill/>
        </p:spPr>
        <p:txBody>
          <a:bodyPr wrap="none" rtlCol="0">
            <a:spAutoFit/>
          </a:bodyPr>
          <a:lstStyle/>
          <a:p>
            <a:pPr>
              <a:buFontTx/>
              <a:buChar char="-"/>
            </a:pPr>
            <a:endParaRPr lang="es-ES" sz="2400" dirty="0" smtClean="0"/>
          </a:p>
          <a:p>
            <a:r>
              <a:rPr lang="es-ES" sz="2400" dirty="0" smtClean="0"/>
              <a:t>Cons;</a:t>
            </a:r>
          </a:p>
          <a:p>
            <a:endParaRPr lang="es-ES" sz="2400" dirty="0" smtClean="0"/>
          </a:p>
          <a:p>
            <a:r>
              <a:rPr lang="en-GB" sz="2400" dirty="0" smtClean="0"/>
              <a:t>-Need to identify similar surveys</a:t>
            </a:r>
          </a:p>
          <a:p>
            <a:r>
              <a:rPr lang="en-GB" sz="2400" dirty="0" smtClean="0"/>
              <a:t>-Relies on variables that are correlated with completion time</a:t>
            </a:r>
          </a:p>
          <a:p>
            <a:r>
              <a:rPr lang="en-GB" sz="2400" dirty="0" smtClean="0"/>
              <a:t>-Still requires the collection of information for some </a:t>
            </a:r>
            <a:r>
              <a:rPr lang="en-GB" sz="2400" dirty="0" smtClean="0"/>
              <a:t>surveys</a:t>
            </a:r>
            <a:endParaRPr lang="es-ES" sz="2400" dirty="0" smtClean="0"/>
          </a:p>
          <a:p>
            <a:pPr>
              <a:buFontTx/>
              <a:buChar char="-"/>
            </a:pPr>
            <a:r>
              <a:rPr lang="es-ES" sz="2400" dirty="0" smtClean="0"/>
              <a:t>Increased costs to both the NSI to produce the survey</a:t>
            </a:r>
          </a:p>
          <a:p>
            <a:pPr>
              <a:buFontTx/>
              <a:buChar char="-"/>
            </a:pPr>
            <a:r>
              <a:rPr lang="es-ES" sz="2400" dirty="0" smtClean="0"/>
              <a:t>The extra questionnaire could be perceived as additional</a:t>
            </a:r>
          </a:p>
          <a:p>
            <a:r>
              <a:rPr lang="es-ES" sz="2400" dirty="0" smtClean="0"/>
              <a:t>burden placed on respondents.</a:t>
            </a:r>
          </a:p>
          <a:p>
            <a:endParaRPr lang="en-GB" sz="2400" dirty="0" smtClean="0"/>
          </a:p>
          <a:p>
            <a:endParaRPr lang="es-ES" sz="2400" dirty="0" smtClean="0"/>
          </a:p>
        </p:txBody>
      </p:sp>
      <p:pic>
        <p:nvPicPr>
          <p:cNvPr id="7" name="Picture 1"/>
          <p:cNvPicPr>
            <a:picLocks noChangeAspect="1" noChangeArrowheads="1"/>
          </p:cNvPicPr>
          <p:nvPr/>
        </p:nvPicPr>
        <p:blipFill>
          <a:blip r:embed="rId4" cstate="print"/>
          <a:srcRect/>
          <a:stretch>
            <a:fillRect/>
          </a:stretch>
        </p:blipFill>
        <p:spPr bwMode="auto">
          <a:xfrm>
            <a:off x="0" y="0"/>
            <a:ext cx="3113863" cy="888274"/>
          </a:xfrm>
          <a:prstGeom prst="rect">
            <a:avLst/>
          </a:prstGeom>
          <a:noFill/>
          <a:ln w="9525">
            <a:noFill/>
            <a:miter lim="800000"/>
            <a:headEnd/>
            <a:tailEnd/>
          </a:ln>
          <a:effectLst/>
        </p:spPr>
      </p:pic>
    </p:spTree>
    <p:extLst>
      <p:ext uri="{BB962C8B-B14F-4D97-AF65-F5344CB8AC3E}">
        <p14:creationId xmlns:p14="http://schemas.microsoft.com/office/powerpoint/2010/main" xmlns="" val="14766163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3" cstate="print"/>
          <a:stretch>
            <a:fillRect/>
          </a:stretch>
        </p:blipFill>
        <p:spPr>
          <a:xfrm>
            <a:off x="7389656" y="5773479"/>
            <a:ext cx="1566648" cy="948042"/>
          </a:xfrm>
          <a:prstGeom prst="rect">
            <a:avLst/>
          </a:prstGeom>
          <a:effectLst>
            <a:glow rad="127000">
              <a:schemeClr val="accent1">
                <a:alpha val="0"/>
              </a:schemeClr>
            </a:glow>
          </a:effectLst>
        </p:spPr>
      </p:pic>
      <p:sp>
        <p:nvSpPr>
          <p:cNvPr id="6" name="Título 1"/>
          <p:cNvSpPr>
            <a:spLocks noGrp="1"/>
          </p:cNvSpPr>
          <p:nvPr>
            <p:ph type="title"/>
          </p:nvPr>
        </p:nvSpPr>
        <p:spPr>
          <a:xfrm>
            <a:off x="0" y="712337"/>
            <a:ext cx="9144000" cy="771320"/>
          </a:xfrm>
          <a:noFill/>
        </p:spPr>
        <p:txBody>
          <a:bodyPr>
            <a:normAutofit/>
          </a:bodyPr>
          <a:lstStyle/>
          <a:p>
            <a:pPr algn="ctr"/>
            <a:r>
              <a:rPr lang="es-ES" sz="3500" b="1" dirty="0" smtClean="0"/>
              <a:t>Method 2</a:t>
            </a:r>
            <a:r>
              <a:rPr lang="es-ES" sz="3500" b="1" dirty="0" smtClean="0"/>
              <a:t> </a:t>
            </a:r>
            <a:r>
              <a:rPr lang="es-ES" sz="3500" b="1" dirty="0" smtClean="0"/>
              <a:t>progressed</a:t>
            </a:r>
            <a:endParaRPr lang="es-ES" sz="3500" b="1" dirty="0"/>
          </a:p>
        </p:txBody>
      </p:sp>
      <p:sp>
        <p:nvSpPr>
          <p:cNvPr id="2" name="CuadroTexto 1"/>
          <p:cNvSpPr txBox="1"/>
          <p:nvPr/>
        </p:nvSpPr>
        <p:spPr>
          <a:xfrm>
            <a:off x="783771" y="1708220"/>
            <a:ext cx="8360229" cy="5262979"/>
          </a:xfrm>
          <a:prstGeom prst="rect">
            <a:avLst/>
          </a:prstGeom>
          <a:noFill/>
        </p:spPr>
        <p:txBody>
          <a:bodyPr wrap="square" rtlCol="0">
            <a:spAutoFit/>
          </a:bodyPr>
          <a:lstStyle/>
          <a:p>
            <a:pPr>
              <a:buFont typeface="Arial" pitchFamily="34" charset="0"/>
              <a:buChar char="•"/>
            </a:pPr>
            <a:r>
              <a:rPr lang="es-ES" sz="2400" dirty="0" smtClean="0"/>
              <a:t> Short voluntary review questionnaire sent to a </a:t>
            </a:r>
          </a:p>
          <a:p>
            <a:r>
              <a:rPr lang="es-ES" sz="2400" dirty="0" smtClean="0"/>
              <a:t>   sub-sample of the main survey</a:t>
            </a:r>
          </a:p>
          <a:p>
            <a:endParaRPr lang="es-ES" sz="2400" dirty="0" smtClean="0"/>
          </a:p>
          <a:p>
            <a:pPr>
              <a:buFont typeface="Arial" pitchFamily="34" charset="0"/>
              <a:buChar char="•"/>
            </a:pPr>
            <a:r>
              <a:rPr lang="es-ES" sz="2400" dirty="0" smtClean="0"/>
              <a:t> Sample representative of the main survey</a:t>
            </a:r>
          </a:p>
          <a:p>
            <a:pPr>
              <a:buFont typeface="Arial" pitchFamily="34" charset="0"/>
              <a:buChar char="•"/>
            </a:pPr>
            <a:endParaRPr lang="es-ES" sz="2400" dirty="0" smtClean="0"/>
          </a:p>
          <a:p>
            <a:pPr>
              <a:buFont typeface="Arial" pitchFamily="34" charset="0"/>
              <a:buChar char="•"/>
            </a:pPr>
            <a:r>
              <a:rPr lang="es-ES" sz="2400" dirty="0" smtClean="0"/>
              <a:t> Process steps streamlined to remove any </a:t>
            </a:r>
          </a:p>
          <a:p>
            <a:r>
              <a:rPr lang="es-ES" sz="2400" dirty="0" smtClean="0"/>
              <a:t>   unnecessary steps</a:t>
            </a:r>
          </a:p>
          <a:p>
            <a:endParaRPr lang="es-ES" sz="2400" dirty="0" smtClean="0"/>
          </a:p>
          <a:p>
            <a:pPr>
              <a:buFont typeface="Arial" pitchFamily="34" charset="0"/>
              <a:buChar char="•"/>
            </a:pPr>
            <a:r>
              <a:rPr lang="es-ES" sz="2400" dirty="0" smtClean="0"/>
              <a:t> Engaged with survey managers early</a:t>
            </a:r>
          </a:p>
          <a:p>
            <a:pPr>
              <a:buFont typeface="Arial" pitchFamily="34" charset="0"/>
              <a:buChar char="•"/>
            </a:pPr>
            <a:endParaRPr lang="es-ES" sz="2400" dirty="0" smtClean="0"/>
          </a:p>
          <a:p>
            <a:pPr>
              <a:buFont typeface="Arial" pitchFamily="34" charset="0"/>
              <a:buChar char="•"/>
            </a:pPr>
            <a:r>
              <a:rPr lang="es-ES" sz="2400" dirty="0" smtClean="0"/>
              <a:t> Scheduled to send out review questionnaire-</a:t>
            </a:r>
          </a:p>
          <a:p>
            <a:r>
              <a:rPr lang="es-ES" sz="2400" dirty="0" smtClean="0"/>
              <a:t>  2 days after main survey </a:t>
            </a:r>
          </a:p>
          <a:p>
            <a:r>
              <a:rPr lang="es-ES" sz="2400" dirty="0" smtClean="0"/>
              <a:t>   </a:t>
            </a:r>
          </a:p>
          <a:p>
            <a:endParaRPr lang="es-ES" sz="2400" dirty="0" smtClean="0"/>
          </a:p>
        </p:txBody>
      </p:sp>
      <p:pic>
        <p:nvPicPr>
          <p:cNvPr id="7" name="Picture 1"/>
          <p:cNvPicPr>
            <a:picLocks noChangeAspect="1" noChangeArrowheads="1"/>
          </p:cNvPicPr>
          <p:nvPr/>
        </p:nvPicPr>
        <p:blipFill>
          <a:blip r:embed="rId4" cstate="print"/>
          <a:srcRect/>
          <a:stretch>
            <a:fillRect/>
          </a:stretch>
        </p:blipFill>
        <p:spPr bwMode="auto">
          <a:xfrm>
            <a:off x="0" y="0"/>
            <a:ext cx="3113863" cy="888274"/>
          </a:xfrm>
          <a:prstGeom prst="rect">
            <a:avLst/>
          </a:prstGeom>
          <a:noFill/>
          <a:ln w="9525">
            <a:noFill/>
            <a:miter lim="800000"/>
            <a:headEnd/>
            <a:tailEnd/>
          </a:ln>
          <a:effectLst/>
        </p:spPr>
      </p:pic>
    </p:spTree>
    <p:extLst>
      <p:ext uri="{BB962C8B-B14F-4D97-AF65-F5344CB8AC3E}">
        <p14:creationId xmlns:p14="http://schemas.microsoft.com/office/powerpoint/2010/main" xmlns="" val="14766163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3" cstate="print"/>
          <a:stretch>
            <a:fillRect/>
          </a:stretch>
        </p:blipFill>
        <p:spPr>
          <a:xfrm>
            <a:off x="7389656" y="5773479"/>
            <a:ext cx="1566648" cy="948042"/>
          </a:xfrm>
          <a:prstGeom prst="rect">
            <a:avLst/>
          </a:prstGeom>
          <a:effectLst>
            <a:glow rad="127000">
              <a:schemeClr val="accent1">
                <a:alpha val="0"/>
              </a:schemeClr>
            </a:glow>
          </a:effectLst>
        </p:spPr>
      </p:pic>
      <p:sp>
        <p:nvSpPr>
          <p:cNvPr id="6" name="Título 1"/>
          <p:cNvSpPr>
            <a:spLocks noGrp="1"/>
          </p:cNvSpPr>
          <p:nvPr>
            <p:ph type="title"/>
          </p:nvPr>
        </p:nvSpPr>
        <p:spPr>
          <a:xfrm>
            <a:off x="0" y="720864"/>
            <a:ext cx="9144000" cy="771320"/>
          </a:xfrm>
          <a:noFill/>
        </p:spPr>
        <p:txBody>
          <a:bodyPr>
            <a:normAutofit/>
          </a:bodyPr>
          <a:lstStyle/>
          <a:p>
            <a:pPr algn="ctr"/>
            <a:r>
              <a:rPr lang="es-ES" sz="3500" b="1" dirty="0" smtClean="0"/>
              <a:t>Selection of Surveys</a:t>
            </a:r>
            <a:endParaRPr lang="es-ES" sz="3500" b="1" dirty="0"/>
          </a:p>
        </p:txBody>
      </p:sp>
      <p:sp>
        <p:nvSpPr>
          <p:cNvPr id="2" name="CuadroTexto 1"/>
          <p:cNvSpPr txBox="1"/>
          <p:nvPr/>
        </p:nvSpPr>
        <p:spPr>
          <a:xfrm>
            <a:off x="783770" y="1708220"/>
            <a:ext cx="8360229" cy="6001643"/>
          </a:xfrm>
          <a:prstGeom prst="rect">
            <a:avLst/>
          </a:prstGeom>
          <a:noFill/>
        </p:spPr>
        <p:txBody>
          <a:bodyPr wrap="square" rtlCol="0">
            <a:spAutoFit/>
          </a:bodyPr>
          <a:lstStyle/>
          <a:p>
            <a:pPr>
              <a:buFont typeface="Arial" pitchFamily="34" charset="0"/>
              <a:buChar char="•"/>
            </a:pPr>
            <a:r>
              <a:rPr lang="es-ES" sz="2400" dirty="0" smtClean="0"/>
              <a:t> Three similar surveys identified    </a:t>
            </a:r>
          </a:p>
          <a:p>
            <a:pPr>
              <a:buFont typeface="Arial" pitchFamily="34" charset="0"/>
              <a:buChar char="•"/>
            </a:pPr>
            <a:endParaRPr lang="es-ES" sz="2400" dirty="0" smtClean="0"/>
          </a:p>
          <a:p>
            <a:pPr>
              <a:buFont typeface="Arial" pitchFamily="34" charset="0"/>
              <a:buChar char="•"/>
            </a:pPr>
            <a:r>
              <a:rPr lang="es-ES" sz="2400" dirty="0" smtClean="0"/>
              <a:t>  All monthly, economic surveys  </a:t>
            </a:r>
          </a:p>
          <a:p>
            <a:pPr>
              <a:buFont typeface="Arial" pitchFamily="34" charset="0"/>
              <a:buChar char="•"/>
            </a:pPr>
            <a:endParaRPr lang="es-ES" sz="2400" dirty="0" smtClean="0"/>
          </a:p>
          <a:p>
            <a:pPr>
              <a:buFont typeface="Arial" pitchFamily="34" charset="0"/>
              <a:buChar char="•"/>
            </a:pPr>
            <a:r>
              <a:rPr lang="es-ES" sz="2400" dirty="0" smtClean="0"/>
              <a:t> All have same sampling frame, therefore  same explanatory variables available</a:t>
            </a:r>
          </a:p>
          <a:p>
            <a:pPr>
              <a:buFont typeface="Arial" pitchFamily="34" charset="0"/>
              <a:buChar char="•"/>
            </a:pPr>
            <a:endParaRPr lang="es-ES" sz="2400" dirty="0" smtClean="0"/>
          </a:p>
          <a:p>
            <a:pPr>
              <a:buFont typeface="Arial" pitchFamily="34" charset="0"/>
              <a:buChar char="•"/>
            </a:pPr>
            <a:r>
              <a:rPr lang="es-ES" sz="2400" dirty="0" smtClean="0"/>
              <a:t> From previous data, expected similar completion times</a:t>
            </a:r>
          </a:p>
          <a:p>
            <a:endParaRPr lang="es-ES" sz="2400" dirty="0" smtClean="0"/>
          </a:p>
          <a:p>
            <a:r>
              <a:rPr lang="es-ES" sz="2400" dirty="0" smtClean="0"/>
              <a:t>Surveys:</a:t>
            </a:r>
          </a:p>
          <a:p>
            <a:pPr>
              <a:buFont typeface="Arial" pitchFamily="34" charset="0"/>
              <a:buChar char="•"/>
            </a:pPr>
            <a:r>
              <a:rPr lang="es-ES" sz="2400" dirty="0" smtClean="0"/>
              <a:t> Monthly Business Survey (Retail Sales Index[RSI])</a:t>
            </a:r>
          </a:p>
          <a:p>
            <a:pPr>
              <a:buFont typeface="Arial" pitchFamily="34" charset="0"/>
              <a:buChar char="•"/>
            </a:pPr>
            <a:r>
              <a:rPr lang="es-ES" sz="2400" dirty="0" smtClean="0"/>
              <a:t> Monthly Wages and Salaries Survey (MWSS)</a:t>
            </a:r>
          </a:p>
          <a:p>
            <a:pPr>
              <a:buFont typeface="Arial" pitchFamily="34" charset="0"/>
              <a:buChar char="•"/>
            </a:pPr>
            <a:r>
              <a:rPr lang="es-ES" sz="2400" dirty="0" smtClean="0"/>
              <a:t> Vacancies Survey</a:t>
            </a:r>
          </a:p>
          <a:p>
            <a:r>
              <a:rPr lang="es-ES" sz="2400" dirty="0" smtClean="0"/>
              <a:t>  </a:t>
            </a:r>
          </a:p>
          <a:p>
            <a:r>
              <a:rPr lang="es-ES" sz="2400" dirty="0" smtClean="0"/>
              <a:t>   </a:t>
            </a:r>
          </a:p>
          <a:p>
            <a:endParaRPr lang="es-ES" sz="2400" dirty="0" smtClean="0"/>
          </a:p>
        </p:txBody>
      </p:sp>
      <p:pic>
        <p:nvPicPr>
          <p:cNvPr id="7" name="Picture 1"/>
          <p:cNvPicPr>
            <a:picLocks noChangeAspect="1" noChangeArrowheads="1"/>
          </p:cNvPicPr>
          <p:nvPr/>
        </p:nvPicPr>
        <p:blipFill>
          <a:blip r:embed="rId4" cstate="print"/>
          <a:srcRect/>
          <a:stretch>
            <a:fillRect/>
          </a:stretch>
        </p:blipFill>
        <p:spPr bwMode="auto">
          <a:xfrm>
            <a:off x="0" y="0"/>
            <a:ext cx="3113863" cy="888274"/>
          </a:xfrm>
          <a:prstGeom prst="rect">
            <a:avLst/>
          </a:prstGeom>
          <a:noFill/>
          <a:ln w="9525">
            <a:noFill/>
            <a:miter lim="800000"/>
            <a:headEnd/>
            <a:tailEnd/>
          </a:ln>
          <a:effectLst/>
        </p:spPr>
      </p:pic>
    </p:spTree>
    <p:extLst>
      <p:ext uri="{BB962C8B-B14F-4D97-AF65-F5344CB8AC3E}">
        <p14:creationId xmlns:p14="http://schemas.microsoft.com/office/powerpoint/2010/main" xmlns="" val="14766163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a:spLocks noGrp="1"/>
          </p:cNvSpPr>
          <p:nvPr>
            <p:ph type="title"/>
          </p:nvPr>
        </p:nvSpPr>
        <p:spPr>
          <a:xfrm>
            <a:off x="2305050" y="56363"/>
            <a:ext cx="6348522" cy="771320"/>
          </a:xfrm>
          <a:noFill/>
        </p:spPr>
        <p:txBody>
          <a:bodyPr>
            <a:normAutofit/>
          </a:bodyPr>
          <a:lstStyle/>
          <a:p>
            <a:r>
              <a:rPr lang="es-ES" sz="3500" b="1" dirty="0" smtClean="0"/>
              <a:t>Selection of Surveys</a:t>
            </a:r>
            <a:endParaRPr lang="es-ES" sz="3500" b="1" dirty="0"/>
          </a:p>
        </p:txBody>
      </p:sp>
      <p:sp>
        <p:nvSpPr>
          <p:cNvPr id="2" name="CuadroTexto 1"/>
          <p:cNvSpPr txBox="1"/>
          <p:nvPr/>
        </p:nvSpPr>
        <p:spPr>
          <a:xfrm>
            <a:off x="783771" y="1708220"/>
            <a:ext cx="6136232" cy="1200329"/>
          </a:xfrm>
          <a:prstGeom prst="rect">
            <a:avLst/>
          </a:prstGeom>
          <a:noFill/>
        </p:spPr>
        <p:txBody>
          <a:bodyPr wrap="square" rtlCol="0">
            <a:spAutoFit/>
          </a:bodyPr>
          <a:lstStyle/>
          <a:p>
            <a:r>
              <a:rPr lang="es-ES" sz="2400" dirty="0" smtClean="0"/>
              <a:t>  </a:t>
            </a:r>
          </a:p>
          <a:p>
            <a:r>
              <a:rPr lang="es-ES" sz="2400" dirty="0" smtClean="0"/>
              <a:t>   </a:t>
            </a:r>
          </a:p>
          <a:p>
            <a:endParaRPr lang="es-ES" sz="2400" dirty="0" smtClean="0"/>
          </a:p>
        </p:txBody>
      </p:sp>
      <p:pic>
        <p:nvPicPr>
          <p:cNvPr id="7" name="Picture 6" descr="grouped_surveys2.png"/>
          <p:cNvPicPr>
            <a:picLocks noChangeAspect="1"/>
          </p:cNvPicPr>
          <p:nvPr/>
        </p:nvPicPr>
        <p:blipFill>
          <a:blip r:embed="rId3" cstate="print"/>
          <a:srcRect/>
          <a:stretch>
            <a:fillRect/>
          </a:stretch>
        </p:blipFill>
        <p:spPr bwMode="auto">
          <a:xfrm>
            <a:off x="0" y="630351"/>
            <a:ext cx="9162256" cy="6227649"/>
          </a:xfrm>
          <a:prstGeom prst="rect">
            <a:avLst/>
          </a:prstGeom>
          <a:noFill/>
          <a:ln w="9525">
            <a:noFill/>
            <a:miter lim="800000"/>
            <a:headEnd/>
            <a:tailEnd/>
          </a:ln>
        </p:spPr>
      </p:pic>
    </p:spTree>
    <p:extLst>
      <p:ext uri="{BB962C8B-B14F-4D97-AF65-F5344CB8AC3E}">
        <p14:creationId xmlns:p14="http://schemas.microsoft.com/office/powerpoint/2010/main" xmlns="" val="14766163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3" cstate="print"/>
          <a:stretch>
            <a:fillRect/>
          </a:stretch>
        </p:blipFill>
        <p:spPr>
          <a:xfrm>
            <a:off x="7389656" y="5773479"/>
            <a:ext cx="1566648" cy="948042"/>
          </a:xfrm>
          <a:prstGeom prst="rect">
            <a:avLst/>
          </a:prstGeom>
          <a:effectLst>
            <a:glow rad="127000">
              <a:schemeClr val="accent1">
                <a:alpha val="0"/>
              </a:schemeClr>
            </a:glow>
          </a:effectLst>
        </p:spPr>
      </p:pic>
      <p:sp>
        <p:nvSpPr>
          <p:cNvPr id="6" name="Título 1"/>
          <p:cNvSpPr>
            <a:spLocks noGrp="1"/>
          </p:cNvSpPr>
          <p:nvPr>
            <p:ph type="title"/>
          </p:nvPr>
        </p:nvSpPr>
        <p:spPr>
          <a:xfrm>
            <a:off x="-1" y="733927"/>
            <a:ext cx="9144001" cy="771320"/>
          </a:xfrm>
          <a:noFill/>
        </p:spPr>
        <p:txBody>
          <a:bodyPr>
            <a:normAutofit/>
          </a:bodyPr>
          <a:lstStyle/>
          <a:p>
            <a:pPr algn="ctr"/>
            <a:r>
              <a:rPr lang="es-ES" sz="3500" b="1" dirty="0" smtClean="0"/>
              <a:t>Sample sizes and response rates</a:t>
            </a:r>
            <a:endParaRPr lang="es-ES" sz="3500" b="1" dirty="0"/>
          </a:p>
        </p:txBody>
      </p:sp>
      <p:sp>
        <p:nvSpPr>
          <p:cNvPr id="2" name="CuadroTexto 1"/>
          <p:cNvSpPr txBox="1"/>
          <p:nvPr/>
        </p:nvSpPr>
        <p:spPr>
          <a:xfrm>
            <a:off x="783771" y="1708220"/>
            <a:ext cx="6136232" cy="1569660"/>
          </a:xfrm>
          <a:prstGeom prst="rect">
            <a:avLst/>
          </a:prstGeom>
          <a:noFill/>
        </p:spPr>
        <p:txBody>
          <a:bodyPr wrap="square" rtlCol="0">
            <a:spAutoFit/>
          </a:bodyPr>
          <a:lstStyle/>
          <a:p>
            <a:pPr>
              <a:buFont typeface="Arial" pitchFamily="34" charset="0"/>
              <a:buChar char="•"/>
            </a:pPr>
            <a:r>
              <a:rPr lang="es-ES" sz="2400" dirty="0" smtClean="0"/>
              <a:t> Pilot ran from October – December 2014</a:t>
            </a:r>
          </a:p>
          <a:p>
            <a:r>
              <a:rPr lang="es-ES" sz="2400" dirty="0" smtClean="0"/>
              <a:t>  </a:t>
            </a:r>
          </a:p>
          <a:p>
            <a:r>
              <a:rPr lang="es-ES" sz="2400" dirty="0" smtClean="0"/>
              <a:t>   </a:t>
            </a:r>
          </a:p>
          <a:p>
            <a:endParaRPr lang="es-ES" sz="2400" dirty="0" smtClean="0"/>
          </a:p>
        </p:txBody>
      </p:sp>
      <p:graphicFrame>
        <p:nvGraphicFramePr>
          <p:cNvPr id="8" name="Table 7"/>
          <p:cNvGraphicFramePr>
            <a:graphicFrameLocks noGrp="1"/>
          </p:cNvGraphicFramePr>
          <p:nvPr/>
        </p:nvGraphicFramePr>
        <p:xfrm>
          <a:off x="975359" y="2364377"/>
          <a:ext cx="6096000" cy="3357153"/>
        </p:xfrm>
        <a:graphic>
          <a:graphicData uri="http://schemas.openxmlformats.org/drawingml/2006/table">
            <a:tbl>
              <a:tblPr firstRow="1" bandRow="1">
                <a:tableStyleId>{5C22544A-7EE6-4342-B048-85BDC9FD1C3A}</a:tableStyleId>
              </a:tblPr>
              <a:tblGrid>
                <a:gridCol w="1524000"/>
                <a:gridCol w="1524000"/>
                <a:gridCol w="1524000"/>
                <a:gridCol w="1524000"/>
              </a:tblGrid>
              <a:tr h="1072905">
                <a:tc>
                  <a:txBody>
                    <a:bodyPr/>
                    <a:lstStyle/>
                    <a:p>
                      <a:endParaRPr lang="en-GB" dirty="0"/>
                    </a:p>
                  </a:txBody>
                  <a:tcPr/>
                </a:tc>
                <a:tc>
                  <a:txBody>
                    <a:bodyPr/>
                    <a:lstStyle/>
                    <a:p>
                      <a:r>
                        <a:rPr lang="en-GB" dirty="0" smtClean="0"/>
                        <a:t>Monthly </a:t>
                      </a:r>
                      <a:r>
                        <a:rPr lang="en-GB" baseline="0" dirty="0" smtClean="0"/>
                        <a:t> Business Survey (Retail Sales Index)</a:t>
                      </a:r>
                      <a:endParaRPr lang="en-GB" dirty="0"/>
                    </a:p>
                  </a:txBody>
                  <a:tcPr/>
                </a:tc>
                <a:tc>
                  <a:txBody>
                    <a:bodyPr/>
                    <a:lstStyle/>
                    <a:p>
                      <a:r>
                        <a:rPr lang="en-GB" dirty="0" smtClean="0"/>
                        <a:t>Monthly Wages and Salaries Survey</a:t>
                      </a:r>
                      <a:endParaRPr lang="en-GB" dirty="0"/>
                    </a:p>
                  </a:txBody>
                  <a:tcPr/>
                </a:tc>
                <a:tc>
                  <a:txBody>
                    <a:bodyPr/>
                    <a:lstStyle/>
                    <a:p>
                      <a:r>
                        <a:rPr lang="en-GB" dirty="0" smtClean="0"/>
                        <a:t>Vacancies Survey</a:t>
                      </a:r>
                      <a:endParaRPr lang="en-GB" dirty="0"/>
                    </a:p>
                  </a:txBody>
                  <a:tcPr/>
                </a:tc>
              </a:tr>
              <a:tr h="761416">
                <a:tc>
                  <a:txBody>
                    <a:bodyPr/>
                    <a:lstStyle/>
                    <a:p>
                      <a:r>
                        <a:rPr lang="en-GB" dirty="0" smtClean="0"/>
                        <a:t>Main survey sample size</a:t>
                      </a:r>
                      <a:endParaRPr lang="en-GB" dirty="0"/>
                    </a:p>
                  </a:txBody>
                  <a:tcPr/>
                </a:tc>
                <a:tc>
                  <a:txBody>
                    <a:bodyPr/>
                    <a:lstStyle/>
                    <a:p>
                      <a:pPr algn="r"/>
                      <a:r>
                        <a:rPr lang="en-GB" dirty="0" smtClean="0"/>
                        <a:t>4,959</a:t>
                      </a:r>
                      <a:endParaRPr lang="en-GB" dirty="0"/>
                    </a:p>
                  </a:txBody>
                  <a:tcPr/>
                </a:tc>
                <a:tc>
                  <a:txBody>
                    <a:bodyPr/>
                    <a:lstStyle/>
                    <a:p>
                      <a:pPr algn="r"/>
                      <a:r>
                        <a:rPr lang="en-GB" dirty="0" smtClean="0"/>
                        <a:t>9,295</a:t>
                      </a:r>
                      <a:endParaRPr lang="en-GB" dirty="0"/>
                    </a:p>
                  </a:txBody>
                  <a:tcPr/>
                </a:tc>
                <a:tc>
                  <a:txBody>
                    <a:bodyPr/>
                    <a:lstStyle/>
                    <a:p>
                      <a:pPr algn="r"/>
                      <a:r>
                        <a:rPr lang="en-GB" dirty="0" smtClean="0"/>
                        <a:t>6,030</a:t>
                      </a:r>
                      <a:endParaRPr lang="en-GB" dirty="0"/>
                    </a:p>
                  </a:txBody>
                  <a:tcPr/>
                </a:tc>
              </a:tr>
              <a:tr h="761416">
                <a:tc>
                  <a:txBody>
                    <a:bodyPr/>
                    <a:lstStyle/>
                    <a:p>
                      <a:r>
                        <a:rPr lang="en-GB" dirty="0" smtClean="0"/>
                        <a:t>Review</a:t>
                      </a:r>
                      <a:r>
                        <a:rPr lang="en-GB" baseline="0" dirty="0" smtClean="0"/>
                        <a:t> survey sample size</a:t>
                      </a:r>
                      <a:endParaRPr lang="en-GB" dirty="0"/>
                    </a:p>
                  </a:txBody>
                  <a:tcPr/>
                </a:tc>
                <a:tc>
                  <a:txBody>
                    <a:bodyPr/>
                    <a:lstStyle/>
                    <a:p>
                      <a:pPr algn="r"/>
                      <a:r>
                        <a:rPr lang="en-GB" dirty="0" smtClean="0"/>
                        <a:t>501</a:t>
                      </a:r>
                      <a:endParaRPr lang="en-GB" dirty="0"/>
                    </a:p>
                  </a:txBody>
                  <a:tcPr/>
                </a:tc>
                <a:tc>
                  <a:txBody>
                    <a:bodyPr/>
                    <a:lstStyle/>
                    <a:p>
                      <a:pPr algn="r"/>
                      <a:r>
                        <a:rPr lang="en-GB" dirty="0" smtClean="0"/>
                        <a:t>773</a:t>
                      </a:r>
                      <a:endParaRPr lang="en-GB" dirty="0"/>
                    </a:p>
                  </a:txBody>
                  <a:tcPr/>
                </a:tc>
                <a:tc>
                  <a:txBody>
                    <a:bodyPr/>
                    <a:lstStyle/>
                    <a:p>
                      <a:pPr algn="r"/>
                      <a:r>
                        <a:rPr lang="en-GB" dirty="0" smtClean="0"/>
                        <a:t>600</a:t>
                      </a:r>
                      <a:endParaRPr lang="en-GB" dirty="0"/>
                    </a:p>
                  </a:txBody>
                  <a:tcPr/>
                </a:tc>
              </a:tr>
              <a:tr h="761416">
                <a:tc>
                  <a:txBody>
                    <a:bodyPr/>
                    <a:lstStyle/>
                    <a:p>
                      <a:r>
                        <a:rPr lang="en-GB" dirty="0" smtClean="0"/>
                        <a:t>Review sample response rate</a:t>
                      </a:r>
                      <a:endParaRPr lang="en-GB" dirty="0"/>
                    </a:p>
                  </a:txBody>
                  <a:tcPr/>
                </a:tc>
                <a:tc>
                  <a:txBody>
                    <a:bodyPr/>
                    <a:lstStyle/>
                    <a:p>
                      <a:pPr algn="r"/>
                      <a:r>
                        <a:rPr lang="en-GB" dirty="0" smtClean="0"/>
                        <a:t>41%</a:t>
                      </a:r>
                      <a:endParaRPr lang="en-GB" dirty="0"/>
                    </a:p>
                  </a:txBody>
                  <a:tcPr/>
                </a:tc>
                <a:tc>
                  <a:txBody>
                    <a:bodyPr/>
                    <a:lstStyle/>
                    <a:p>
                      <a:pPr algn="r"/>
                      <a:r>
                        <a:rPr lang="en-GB" dirty="0" smtClean="0"/>
                        <a:t>71%</a:t>
                      </a:r>
                      <a:endParaRPr lang="en-GB" dirty="0"/>
                    </a:p>
                  </a:txBody>
                  <a:tcPr/>
                </a:tc>
                <a:tc>
                  <a:txBody>
                    <a:bodyPr/>
                    <a:lstStyle/>
                    <a:p>
                      <a:pPr algn="r"/>
                      <a:r>
                        <a:rPr lang="en-GB" dirty="0" smtClean="0"/>
                        <a:t>47%</a:t>
                      </a:r>
                      <a:endParaRPr lang="en-GB" dirty="0"/>
                    </a:p>
                  </a:txBody>
                  <a:tcPr/>
                </a:tc>
              </a:tr>
            </a:tbl>
          </a:graphicData>
        </a:graphic>
      </p:graphicFrame>
      <p:pic>
        <p:nvPicPr>
          <p:cNvPr id="7" name="Picture 1"/>
          <p:cNvPicPr>
            <a:picLocks noChangeAspect="1" noChangeArrowheads="1"/>
          </p:cNvPicPr>
          <p:nvPr/>
        </p:nvPicPr>
        <p:blipFill>
          <a:blip r:embed="rId4" cstate="print"/>
          <a:srcRect/>
          <a:stretch>
            <a:fillRect/>
          </a:stretch>
        </p:blipFill>
        <p:spPr bwMode="auto">
          <a:xfrm>
            <a:off x="0" y="0"/>
            <a:ext cx="3113863" cy="888274"/>
          </a:xfrm>
          <a:prstGeom prst="rect">
            <a:avLst/>
          </a:prstGeom>
          <a:noFill/>
          <a:ln w="9525">
            <a:noFill/>
            <a:miter lim="800000"/>
            <a:headEnd/>
            <a:tailEnd/>
          </a:ln>
          <a:effectLst/>
        </p:spPr>
      </p:pic>
    </p:spTree>
    <p:extLst>
      <p:ext uri="{BB962C8B-B14F-4D97-AF65-F5344CB8AC3E}">
        <p14:creationId xmlns:p14="http://schemas.microsoft.com/office/powerpoint/2010/main" xmlns="" val="14766163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3" cstate="print"/>
          <a:stretch>
            <a:fillRect/>
          </a:stretch>
        </p:blipFill>
        <p:spPr>
          <a:xfrm>
            <a:off x="7389656" y="5773479"/>
            <a:ext cx="1566648" cy="948042"/>
          </a:xfrm>
          <a:prstGeom prst="rect">
            <a:avLst/>
          </a:prstGeom>
          <a:effectLst>
            <a:glow rad="127000">
              <a:schemeClr val="accent1">
                <a:alpha val="0"/>
              </a:schemeClr>
            </a:glow>
          </a:effectLst>
        </p:spPr>
      </p:pic>
      <p:sp>
        <p:nvSpPr>
          <p:cNvPr id="6" name="Título 1"/>
          <p:cNvSpPr>
            <a:spLocks noGrp="1"/>
          </p:cNvSpPr>
          <p:nvPr>
            <p:ph type="title"/>
          </p:nvPr>
        </p:nvSpPr>
        <p:spPr>
          <a:xfrm>
            <a:off x="0" y="903743"/>
            <a:ext cx="9144000" cy="771320"/>
          </a:xfrm>
          <a:noFill/>
        </p:spPr>
        <p:txBody>
          <a:bodyPr>
            <a:normAutofit fontScale="90000"/>
          </a:bodyPr>
          <a:lstStyle/>
          <a:p>
            <a:pPr algn="ctr"/>
            <a:r>
              <a:rPr lang="es-ES" sz="3600" b="1" dirty="0" smtClean="0"/>
              <a:t>Results related to modelling </a:t>
            </a:r>
            <a:r>
              <a:rPr lang="es-ES" sz="3600" dirty="0" smtClean="0"/>
              <a:t> </a:t>
            </a:r>
            <a:br>
              <a:rPr lang="es-ES" sz="3600" dirty="0" smtClean="0"/>
            </a:br>
            <a:endParaRPr lang="es-ES" sz="3500" b="1" dirty="0"/>
          </a:p>
        </p:txBody>
      </p:sp>
      <p:sp>
        <p:nvSpPr>
          <p:cNvPr id="2" name="CuadroTexto 1"/>
          <p:cNvSpPr txBox="1"/>
          <p:nvPr/>
        </p:nvSpPr>
        <p:spPr>
          <a:xfrm>
            <a:off x="783770" y="1708220"/>
            <a:ext cx="8360229" cy="3785652"/>
          </a:xfrm>
          <a:prstGeom prst="rect">
            <a:avLst/>
          </a:prstGeom>
          <a:noFill/>
        </p:spPr>
        <p:txBody>
          <a:bodyPr wrap="square" rtlCol="0">
            <a:spAutoFit/>
          </a:bodyPr>
          <a:lstStyle/>
          <a:p>
            <a:r>
              <a:rPr lang="es-ES" sz="2400" dirty="0" smtClean="0"/>
              <a:t>The returned data showed:  </a:t>
            </a:r>
          </a:p>
          <a:p>
            <a:r>
              <a:rPr lang="es-ES" sz="2400" dirty="0" smtClean="0"/>
              <a:t> </a:t>
            </a:r>
          </a:p>
          <a:p>
            <a:pPr lvl="1">
              <a:buFont typeface="Arial" pitchFamily="34" charset="0"/>
              <a:buChar char="•"/>
            </a:pPr>
            <a:r>
              <a:rPr lang="es-ES" sz="2400" dirty="0" smtClean="0"/>
              <a:t>  Poor correlation with possible explanatory variables (employment, turnover)  </a:t>
            </a:r>
          </a:p>
          <a:p>
            <a:endParaRPr lang="es-ES" sz="2400" dirty="0" smtClean="0"/>
          </a:p>
          <a:p>
            <a:pPr lvl="1">
              <a:buFont typeface="Arial" pitchFamily="34" charset="0"/>
              <a:buChar char="•"/>
            </a:pPr>
            <a:r>
              <a:rPr lang="es-ES" sz="2400" dirty="0" smtClean="0"/>
              <a:t>  Time recorded to nearest 5 or 10 minutes, therefore masking true variation</a:t>
            </a:r>
          </a:p>
          <a:p>
            <a:endParaRPr lang="es-ES" sz="2400" dirty="0" smtClean="0"/>
          </a:p>
          <a:p>
            <a:r>
              <a:rPr lang="es-ES" sz="2400" dirty="0" smtClean="0"/>
              <a:t>   </a:t>
            </a:r>
          </a:p>
          <a:p>
            <a:endParaRPr lang="es-ES" sz="2400" dirty="0" smtClean="0"/>
          </a:p>
        </p:txBody>
      </p:sp>
      <p:pic>
        <p:nvPicPr>
          <p:cNvPr id="7" name="Picture 1"/>
          <p:cNvPicPr>
            <a:picLocks noChangeAspect="1" noChangeArrowheads="1"/>
          </p:cNvPicPr>
          <p:nvPr/>
        </p:nvPicPr>
        <p:blipFill>
          <a:blip r:embed="rId4" cstate="print"/>
          <a:srcRect/>
          <a:stretch>
            <a:fillRect/>
          </a:stretch>
        </p:blipFill>
        <p:spPr bwMode="auto">
          <a:xfrm>
            <a:off x="0" y="0"/>
            <a:ext cx="3113863" cy="888274"/>
          </a:xfrm>
          <a:prstGeom prst="rect">
            <a:avLst/>
          </a:prstGeom>
          <a:noFill/>
          <a:ln w="9525">
            <a:noFill/>
            <a:miter lim="800000"/>
            <a:headEnd/>
            <a:tailEnd/>
          </a:ln>
          <a:effectLst/>
        </p:spPr>
      </p:pic>
    </p:spTree>
    <p:extLst>
      <p:ext uri="{BB962C8B-B14F-4D97-AF65-F5344CB8AC3E}">
        <p14:creationId xmlns:p14="http://schemas.microsoft.com/office/powerpoint/2010/main" xmlns="" val="14766163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3" cstate="print"/>
          <a:stretch>
            <a:fillRect/>
          </a:stretch>
        </p:blipFill>
        <p:spPr>
          <a:xfrm>
            <a:off x="7389656" y="5773479"/>
            <a:ext cx="1566648" cy="948042"/>
          </a:xfrm>
          <a:prstGeom prst="rect">
            <a:avLst/>
          </a:prstGeom>
          <a:effectLst>
            <a:glow rad="127000">
              <a:schemeClr val="accent1">
                <a:alpha val="0"/>
              </a:schemeClr>
            </a:glow>
          </a:effectLst>
        </p:spPr>
      </p:pic>
      <p:sp>
        <p:nvSpPr>
          <p:cNvPr id="6" name="Título 1"/>
          <p:cNvSpPr>
            <a:spLocks noGrp="1"/>
          </p:cNvSpPr>
          <p:nvPr>
            <p:ph type="title"/>
          </p:nvPr>
        </p:nvSpPr>
        <p:spPr>
          <a:xfrm>
            <a:off x="0" y="394289"/>
            <a:ext cx="9144000" cy="771320"/>
          </a:xfrm>
          <a:noFill/>
        </p:spPr>
        <p:txBody>
          <a:bodyPr>
            <a:normAutofit/>
          </a:bodyPr>
          <a:lstStyle/>
          <a:p>
            <a:pPr algn="ctr"/>
            <a:r>
              <a:rPr lang="es-ES" sz="3500" b="1" dirty="0" smtClean="0"/>
              <a:t>Outline</a:t>
            </a:r>
            <a:endParaRPr lang="es-ES" sz="3500" b="1" dirty="0"/>
          </a:p>
        </p:txBody>
      </p:sp>
      <p:sp>
        <p:nvSpPr>
          <p:cNvPr id="2" name="CuadroTexto 1"/>
          <p:cNvSpPr txBox="1"/>
          <p:nvPr/>
        </p:nvSpPr>
        <p:spPr>
          <a:xfrm>
            <a:off x="0" y="1708220"/>
            <a:ext cx="9143999" cy="3046988"/>
          </a:xfrm>
          <a:prstGeom prst="rect">
            <a:avLst/>
          </a:prstGeom>
          <a:noFill/>
        </p:spPr>
        <p:txBody>
          <a:bodyPr wrap="square" rtlCol="0">
            <a:spAutoFit/>
          </a:bodyPr>
          <a:lstStyle/>
          <a:p>
            <a:pPr lvl="1">
              <a:buFont typeface="Arial" pitchFamily="34" charset="0"/>
              <a:buChar char="•"/>
            </a:pPr>
            <a:r>
              <a:rPr lang="es-ES" sz="2400" dirty="0" smtClean="0"/>
              <a:t> Background</a:t>
            </a:r>
          </a:p>
          <a:p>
            <a:pPr lvl="1">
              <a:buFont typeface="Arial" pitchFamily="34" charset="0"/>
              <a:buChar char="•"/>
            </a:pPr>
            <a:r>
              <a:rPr lang="es-ES" sz="2400" dirty="0" smtClean="0"/>
              <a:t> History of measurement of respondent burden</a:t>
            </a:r>
          </a:p>
          <a:p>
            <a:pPr lvl="1">
              <a:buFont typeface="Arial" pitchFamily="34" charset="0"/>
              <a:buChar char="•"/>
            </a:pPr>
            <a:r>
              <a:rPr lang="es-ES" sz="2400" dirty="0" smtClean="0"/>
              <a:t> Motivation for this project</a:t>
            </a:r>
          </a:p>
          <a:p>
            <a:pPr lvl="1">
              <a:buFont typeface="Arial" pitchFamily="34" charset="0"/>
              <a:buChar char="•"/>
            </a:pPr>
            <a:r>
              <a:rPr lang="es-ES" sz="2400" dirty="0" smtClean="0"/>
              <a:t> Possible methods for measuring  burden</a:t>
            </a:r>
          </a:p>
          <a:p>
            <a:pPr lvl="1">
              <a:buFont typeface="Arial" pitchFamily="34" charset="0"/>
              <a:buChar char="•"/>
            </a:pPr>
            <a:r>
              <a:rPr lang="es-ES" sz="2400" dirty="0" smtClean="0"/>
              <a:t> Pilot of a streamlined approach</a:t>
            </a:r>
          </a:p>
          <a:p>
            <a:pPr lvl="1">
              <a:buFont typeface="Arial" pitchFamily="34" charset="0"/>
              <a:buChar char="•"/>
            </a:pPr>
            <a:r>
              <a:rPr lang="es-ES" sz="2400" dirty="0" smtClean="0"/>
              <a:t> Selection of surveys</a:t>
            </a:r>
          </a:p>
          <a:p>
            <a:pPr lvl="1">
              <a:buFont typeface="Arial" pitchFamily="34" charset="0"/>
              <a:buChar char="•"/>
            </a:pPr>
            <a:r>
              <a:rPr lang="es-ES" sz="2400" dirty="0" smtClean="0"/>
              <a:t> Results of statistical modelling </a:t>
            </a:r>
          </a:p>
          <a:p>
            <a:pPr lvl="1">
              <a:buFont typeface="Arial" pitchFamily="34" charset="0"/>
              <a:buChar char="•"/>
            </a:pPr>
            <a:r>
              <a:rPr lang="es-ES" sz="2400" dirty="0" smtClean="0"/>
              <a:t> Next steps</a:t>
            </a:r>
            <a:endParaRPr lang="es-ES" sz="2000" dirty="0"/>
          </a:p>
        </p:txBody>
      </p:sp>
      <p:pic>
        <p:nvPicPr>
          <p:cNvPr id="9" name="Picture 1"/>
          <p:cNvPicPr>
            <a:picLocks noChangeAspect="1" noChangeArrowheads="1"/>
          </p:cNvPicPr>
          <p:nvPr/>
        </p:nvPicPr>
        <p:blipFill>
          <a:blip r:embed="rId4" cstate="print"/>
          <a:srcRect/>
          <a:stretch>
            <a:fillRect/>
          </a:stretch>
        </p:blipFill>
        <p:spPr bwMode="auto">
          <a:xfrm>
            <a:off x="0" y="0"/>
            <a:ext cx="3113863" cy="888274"/>
          </a:xfrm>
          <a:prstGeom prst="rect">
            <a:avLst/>
          </a:prstGeom>
          <a:noFill/>
          <a:ln w="9525">
            <a:noFill/>
            <a:miter lim="800000"/>
            <a:headEnd/>
            <a:tailEnd/>
          </a:ln>
          <a:effectLst/>
        </p:spPr>
      </p:pic>
    </p:spTree>
    <p:extLst>
      <p:ext uri="{BB962C8B-B14F-4D97-AF65-F5344CB8AC3E}">
        <p14:creationId xmlns:p14="http://schemas.microsoft.com/office/powerpoint/2010/main" xmlns="" val="14766163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3" cstate="print"/>
          <a:stretch>
            <a:fillRect/>
          </a:stretch>
        </p:blipFill>
        <p:spPr>
          <a:xfrm>
            <a:off x="342688" y="282621"/>
            <a:ext cx="1709564" cy="961387"/>
          </a:xfrm>
          <a:prstGeom prst="rect">
            <a:avLst/>
          </a:prstGeom>
        </p:spPr>
      </p:pic>
      <p:sp>
        <p:nvSpPr>
          <p:cNvPr id="6" name="Título 1"/>
          <p:cNvSpPr>
            <a:spLocks noGrp="1"/>
          </p:cNvSpPr>
          <p:nvPr>
            <p:ph type="title"/>
          </p:nvPr>
        </p:nvSpPr>
        <p:spPr>
          <a:xfrm>
            <a:off x="2305050" y="394289"/>
            <a:ext cx="6348522" cy="771320"/>
          </a:xfrm>
          <a:noFill/>
        </p:spPr>
        <p:txBody>
          <a:bodyPr>
            <a:normAutofit/>
          </a:bodyPr>
          <a:lstStyle/>
          <a:p>
            <a:endParaRPr lang="es-ES" sz="3500" b="1" dirty="0"/>
          </a:p>
        </p:txBody>
      </p:sp>
      <p:sp>
        <p:nvSpPr>
          <p:cNvPr id="2" name="CuadroTexto 1"/>
          <p:cNvSpPr txBox="1"/>
          <p:nvPr/>
        </p:nvSpPr>
        <p:spPr>
          <a:xfrm>
            <a:off x="783771" y="1708220"/>
            <a:ext cx="6136232" cy="830997"/>
          </a:xfrm>
          <a:prstGeom prst="rect">
            <a:avLst/>
          </a:prstGeom>
          <a:noFill/>
        </p:spPr>
        <p:txBody>
          <a:bodyPr wrap="square" rtlCol="0">
            <a:spAutoFit/>
          </a:bodyPr>
          <a:lstStyle/>
          <a:p>
            <a:r>
              <a:rPr lang="es-ES" sz="2400" dirty="0" smtClean="0"/>
              <a:t>   </a:t>
            </a:r>
          </a:p>
          <a:p>
            <a:endParaRPr lang="es-ES" sz="2400" dirty="0" smtClean="0"/>
          </a:p>
        </p:txBody>
      </p:sp>
      <p:pic>
        <p:nvPicPr>
          <p:cNvPr id="7" name="Picture 6"/>
          <p:cNvPicPr>
            <a:picLocks noChangeAspect="1"/>
          </p:cNvPicPr>
          <p:nvPr/>
        </p:nvPicPr>
        <p:blipFill>
          <a:blip r:embed="rId4" cstate="print"/>
          <a:srcRect/>
          <a:stretch>
            <a:fillRect/>
          </a:stretch>
        </p:blipFill>
        <p:spPr bwMode="auto">
          <a:xfrm>
            <a:off x="288132" y="182880"/>
            <a:ext cx="8567737" cy="6306026"/>
          </a:xfrm>
          <a:prstGeom prst="rect">
            <a:avLst/>
          </a:prstGeom>
          <a:noFill/>
          <a:ln w="9525">
            <a:noFill/>
            <a:miter lim="800000"/>
            <a:headEnd/>
            <a:tailEnd/>
          </a:ln>
        </p:spPr>
      </p:pic>
    </p:spTree>
    <p:extLst>
      <p:ext uri="{BB962C8B-B14F-4D97-AF65-F5344CB8AC3E}">
        <p14:creationId xmlns:p14="http://schemas.microsoft.com/office/powerpoint/2010/main" xmlns="" val="14766163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3" cstate="print"/>
          <a:stretch>
            <a:fillRect/>
          </a:stretch>
        </p:blipFill>
        <p:spPr>
          <a:xfrm>
            <a:off x="7389656" y="5773479"/>
            <a:ext cx="1566648" cy="948042"/>
          </a:xfrm>
          <a:prstGeom prst="rect">
            <a:avLst/>
          </a:prstGeom>
          <a:effectLst>
            <a:glow rad="127000">
              <a:schemeClr val="accent1">
                <a:alpha val="0"/>
              </a:schemeClr>
            </a:glow>
          </a:effectLst>
        </p:spPr>
      </p:pic>
      <p:sp>
        <p:nvSpPr>
          <p:cNvPr id="6" name="Título 1"/>
          <p:cNvSpPr>
            <a:spLocks noGrp="1"/>
          </p:cNvSpPr>
          <p:nvPr>
            <p:ph type="title"/>
          </p:nvPr>
        </p:nvSpPr>
        <p:spPr>
          <a:xfrm>
            <a:off x="0" y="890681"/>
            <a:ext cx="9144000" cy="771320"/>
          </a:xfrm>
          <a:noFill/>
        </p:spPr>
        <p:txBody>
          <a:bodyPr>
            <a:normAutofit fontScale="90000"/>
          </a:bodyPr>
          <a:lstStyle/>
          <a:p>
            <a:pPr algn="ctr"/>
            <a:r>
              <a:rPr lang="es-ES" sz="3600" b="1" dirty="0" smtClean="0"/>
              <a:t>Results related to the option 2</a:t>
            </a:r>
            <a:br>
              <a:rPr lang="es-ES" sz="3600" b="1" dirty="0" smtClean="0"/>
            </a:br>
            <a:endParaRPr lang="es-ES" sz="3500" b="1" dirty="0"/>
          </a:p>
        </p:txBody>
      </p:sp>
      <p:sp>
        <p:nvSpPr>
          <p:cNvPr id="2" name="CuadroTexto 1"/>
          <p:cNvSpPr txBox="1"/>
          <p:nvPr/>
        </p:nvSpPr>
        <p:spPr>
          <a:xfrm>
            <a:off x="783770" y="1708220"/>
            <a:ext cx="8360229" cy="3785652"/>
          </a:xfrm>
          <a:prstGeom prst="rect">
            <a:avLst/>
          </a:prstGeom>
          <a:noFill/>
        </p:spPr>
        <p:txBody>
          <a:bodyPr wrap="square" rtlCol="0">
            <a:spAutoFit/>
          </a:bodyPr>
          <a:lstStyle/>
          <a:p>
            <a:pPr>
              <a:buFont typeface="Arial" pitchFamily="34" charset="0"/>
              <a:buChar char="•"/>
            </a:pPr>
            <a:r>
              <a:rPr lang="es-ES" sz="2400" dirty="0" smtClean="0"/>
              <a:t> Reviews timetabled in-line with new collection mode   (electronic data collection)</a:t>
            </a:r>
          </a:p>
          <a:p>
            <a:pPr>
              <a:buFont typeface="Arial" pitchFamily="34" charset="0"/>
              <a:buChar char="•"/>
            </a:pPr>
            <a:endParaRPr lang="es-ES" sz="2400" dirty="0" smtClean="0"/>
          </a:p>
          <a:p>
            <a:pPr>
              <a:buFont typeface="Arial" pitchFamily="34" charset="0"/>
              <a:buChar char="•"/>
            </a:pPr>
            <a:r>
              <a:rPr lang="es-ES" sz="2400" dirty="0" smtClean="0"/>
              <a:t> Reduction in time to complete a survey review by approximately 7 months</a:t>
            </a:r>
          </a:p>
          <a:p>
            <a:pPr>
              <a:buFont typeface="Arial" pitchFamily="34" charset="0"/>
              <a:buChar char="•"/>
            </a:pPr>
            <a:endParaRPr lang="es-ES" sz="2400" dirty="0" smtClean="0"/>
          </a:p>
          <a:p>
            <a:pPr>
              <a:buFont typeface="Arial" pitchFamily="34" charset="0"/>
              <a:buChar char="•"/>
            </a:pPr>
            <a:r>
              <a:rPr lang="es-ES" sz="2400" dirty="0" smtClean="0"/>
              <a:t> Automative systems caused a reduction in staff costs</a:t>
            </a:r>
          </a:p>
          <a:p>
            <a:r>
              <a:rPr lang="es-ES" sz="2400" dirty="0" smtClean="0"/>
              <a:t> </a:t>
            </a:r>
          </a:p>
          <a:p>
            <a:r>
              <a:rPr lang="es-ES" sz="2400" dirty="0" smtClean="0"/>
              <a:t>   </a:t>
            </a:r>
          </a:p>
          <a:p>
            <a:endParaRPr lang="es-ES" sz="2400" dirty="0" smtClean="0"/>
          </a:p>
        </p:txBody>
      </p:sp>
      <p:pic>
        <p:nvPicPr>
          <p:cNvPr id="7" name="Picture 1"/>
          <p:cNvPicPr>
            <a:picLocks noChangeAspect="1" noChangeArrowheads="1"/>
          </p:cNvPicPr>
          <p:nvPr/>
        </p:nvPicPr>
        <p:blipFill>
          <a:blip r:embed="rId4" cstate="print"/>
          <a:srcRect/>
          <a:stretch>
            <a:fillRect/>
          </a:stretch>
        </p:blipFill>
        <p:spPr bwMode="auto">
          <a:xfrm>
            <a:off x="0" y="0"/>
            <a:ext cx="3113863" cy="888274"/>
          </a:xfrm>
          <a:prstGeom prst="rect">
            <a:avLst/>
          </a:prstGeom>
          <a:noFill/>
          <a:ln w="9525">
            <a:noFill/>
            <a:miter lim="800000"/>
            <a:headEnd/>
            <a:tailEnd/>
          </a:ln>
          <a:effectLst/>
        </p:spPr>
      </p:pic>
    </p:spTree>
    <p:extLst>
      <p:ext uri="{BB962C8B-B14F-4D97-AF65-F5344CB8AC3E}">
        <p14:creationId xmlns:p14="http://schemas.microsoft.com/office/powerpoint/2010/main" xmlns="" val="14766163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3" cstate="print"/>
          <a:stretch>
            <a:fillRect/>
          </a:stretch>
        </p:blipFill>
        <p:spPr>
          <a:xfrm>
            <a:off x="7389656" y="5773479"/>
            <a:ext cx="1566648" cy="948042"/>
          </a:xfrm>
          <a:prstGeom prst="rect">
            <a:avLst/>
          </a:prstGeom>
          <a:effectLst>
            <a:glow rad="127000">
              <a:schemeClr val="accent1">
                <a:alpha val="0"/>
              </a:schemeClr>
            </a:glow>
          </a:effectLst>
        </p:spPr>
      </p:pic>
      <p:sp>
        <p:nvSpPr>
          <p:cNvPr id="6" name="Título 1"/>
          <p:cNvSpPr>
            <a:spLocks noGrp="1"/>
          </p:cNvSpPr>
          <p:nvPr>
            <p:ph type="title"/>
          </p:nvPr>
        </p:nvSpPr>
        <p:spPr>
          <a:xfrm>
            <a:off x="-1" y="459605"/>
            <a:ext cx="9144001" cy="771320"/>
          </a:xfrm>
          <a:noFill/>
        </p:spPr>
        <p:txBody>
          <a:bodyPr>
            <a:normAutofit fontScale="90000"/>
          </a:bodyPr>
          <a:lstStyle/>
          <a:p>
            <a:pPr algn="ctr"/>
            <a:r>
              <a:rPr lang="es-ES" sz="3600" b="1" dirty="0" smtClean="0"/>
              <a:t>Conclusion </a:t>
            </a:r>
            <a:br>
              <a:rPr lang="es-ES" sz="3600" b="1" dirty="0" smtClean="0"/>
            </a:br>
            <a:endParaRPr lang="es-ES" sz="3500" b="1" dirty="0"/>
          </a:p>
        </p:txBody>
      </p:sp>
      <p:sp>
        <p:nvSpPr>
          <p:cNvPr id="2" name="CuadroTexto 1"/>
          <p:cNvSpPr txBox="1"/>
          <p:nvPr/>
        </p:nvSpPr>
        <p:spPr>
          <a:xfrm>
            <a:off x="783770" y="1847366"/>
            <a:ext cx="8360229" cy="1569660"/>
          </a:xfrm>
          <a:prstGeom prst="rect">
            <a:avLst/>
          </a:prstGeom>
          <a:noFill/>
        </p:spPr>
        <p:txBody>
          <a:bodyPr wrap="square" rtlCol="0">
            <a:spAutoFit/>
          </a:bodyPr>
          <a:lstStyle/>
          <a:p>
            <a:pPr>
              <a:buFont typeface="Arial" pitchFamily="34" charset="0"/>
              <a:buChar char="•"/>
            </a:pPr>
            <a:r>
              <a:rPr lang="es-ES" sz="2400" dirty="0" smtClean="0"/>
              <a:t>  </a:t>
            </a:r>
            <a:r>
              <a:rPr lang="es-ES" sz="2400" dirty="0" smtClean="0"/>
              <a:t>Method 2, modelling approach was </a:t>
            </a:r>
            <a:r>
              <a:rPr lang="es-ES" sz="2400" dirty="0" smtClean="0"/>
              <a:t>not achievable</a:t>
            </a:r>
          </a:p>
          <a:p>
            <a:pPr>
              <a:buFont typeface="Arial" pitchFamily="34" charset="0"/>
              <a:buChar char="•"/>
            </a:pPr>
            <a:endParaRPr lang="es-ES" sz="2400" dirty="0" smtClean="0"/>
          </a:p>
          <a:p>
            <a:pPr>
              <a:buFont typeface="Arial" pitchFamily="34" charset="0"/>
              <a:buChar char="•"/>
            </a:pPr>
            <a:r>
              <a:rPr lang="es-ES" sz="2400" dirty="0" smtClean="0"/>
              <a:t>  </a:t>
            </a:r>
            <a:r>
              <a:rPr lang="es-ES" sz="2400" dirty="0" smtClean="0"/>
              <a:t>Method 2, s</a:t>
            </a:r>
            <a:r>
              <a:rPr lang="es-ES" sz="2400" dirty="0" smtClean="0"/>
              <a:t>treamlined </a:t>
            </a:r>
            <a:r>
              <a:rPr lang="es-ES" sz="2400" dirty="0" smtClean="0"/>
              <a:t>review process would be implemented  </a:t>
            </a:r>
          </a:p>
          <a:p>
            <a:endParaRPr lang="es-ES" sz="2400" dirty="0" smtClean="0"/>
          </a:p>
        </p:txBody>
      </p:sp>
      <p:pic>
        <p:nvPicPr>
          <p:cNvPr id="7" name="Picture 1"/>
          <p:cNvPicPr>
            <a:picLocks noChangeAspect="1" noChangeArrowheads="1"/>
          </p:cNvPicPr>
          <p:nvPr/>
        </p:nvPicPr>
        <p:blipFill>
          <a:blip r:embed="rId4" cstate="print"/>
          <a:srcRect/>
          <a:stretch>
            <a:fillRect/>
          </a:stretch>
        </p:blipFill>
        <p:spPr bwMode="auto">
          <a:xfrm>
            <a:off x="0" y="0"/>
            <a:ext cx="3113863" cy="888274"/>
          </a:xfrm>
          <a:prstGeom prst="rect">
            <a:avLst/>
          </a:prstGeom>
          <a:noFill/>
          <a:ln w="9525">
            <a:noFill/>
            <a:miter lim="800000"/>
            <a:headEnd/>
            <a:tailEnd/>
          </a:ln>
          <a:effectLst/>
        </p:spPr>
      </p:pic>
    </p:spTree>
    <p:extLst>
      <p:ext uri="{BB962C8B-B14F-4D97-AF65-F5344CB8AC3E}">
        <p14:creationId xmlns:p14="http://schemas.microsoft.com/office/powerpoint/2010/main" xmlns="" val="14766163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3" cstate="print"/>
          <a:stretch>
            <a:fillRect/>
          </a:stretch>
        </p:blipFill>
        <p:spPr>
          <a:xfrm>
            <a:off x="7389656" y="5773479"/>
            <a:ext cx="1566648" cy="948042"/>
          </a:xfrm>
          <a:prstGeom prst="rect">
            <a:avLst/>
          </a:prstGeom>
          <a:effectLst>
            <a:glow rad="127000">
              <a:schemeClr val="accent1">
                <a:alpha val="0"/>
              </a:schemeClr>
            </a:glow>
          </a:effectLst>
        </p:spPr>
      </p:pic>
      <p:sp>
        <p:nvSpPr>
          <p:cNvPr id="6" name="Título 1"/>
          <p:cNvSpPr>
            <a:spLocks noGrp="1"/>
          </p:cNvSpPr>
          <p:nvPr>
            <p:ph type="title"/>
          </p:nvPr>
        </p:nvSpPr>
        <p:spPr>
          <a:xfrm>
            <a:off x="0" y="394289"/>
            <a:ext cx="9144000" cy="771320"/>
          </a:xfrm>
          <a:noFill/>
        </p:spPr>
        <p:txBody>
          <a:bodyPr>
            <a:normAutofit/>
          </a:bodyPr>
          <a:lstStyle/>
          <a:p>
            <a:pPr algn="ctr"/>
            <a:r>
              <a:rPr lang="es-ES" sz="3500" b="1" dirty="0" smtClean="0"/>
              <a:t>Going forward</a:t>
            </a:r>
            <a:endParaRPr lang="es-ES" sz="3500" b="1" dirty="0"/>
          </a:p>
        </p:txBody>
      </p:sp>
      <p:sp>
        <p:nvSpPr>
          <p:cNvPr id="2" name="CuadroTexto 1"/>
          <p:cNvSpPr txBox="1"/>
          <p:nvPr/>
        </p:nvSpPr>
        <p:spPr>
          <a:xfrm>
            <a:off x="783770" y="1708220"/>
            <a:ext cx="8042177" cy="3785652"/>
          </a:xfrm>
          <a:prstGeom prst="rect">
            <a:avLst/>
          </a:prstGeom>
          <a:noFill/>
        </p:spPr>
        <p:txBody>
          <a:bodyPr wrap="square" rtlCol="0">
            <a:spAutoFit/>
          </a:bodyPr>
          <a:lstStyle/>
          <a:p>
            <a:pPr>
              <a:buFont typeface="Arial" pitchFamily="34" charset="0"/>
              <a:buChar char="•"/>
            </a:pPr>
            <a:r>
              <a:rPr lang="es-ES" sz="2400" dirty="0" smtClean="0"/>
              <a:t>  Continue to review each survey as a separate exercise</a:t>
            </a:r>
          </a:p>
          <a:p>
            <a:endParaRPr lang="es-ES" sz="2400" dirty="0" smtClean="0"/>
          </a:p>
          <a:p>
            <a:pPr>
              <a:buFont typeface="Arial" pitchFamily="34" charset="0"/>
              <a:buChar char="•"/>
            </a:pPr>
            <a:r>
              <a:rPr lang="es-ES" sz="2400" dirty="0" smtClean="0"/>
              <a:t>  Provide baseline figures for measuring  changes in mode of data collection </a:t>
            </a:r>
          </a:p>
          <a:p>
            <a:endParaRPr lang="es-ES" sz="2400" dirty="0" smtClean="0"/>
          </a:p>
          <a:p>
            <a:pPr>
              <a:buFont typeface="Arial" pitchFamily="34" charset="0"/>
              <a:buChar char="•"/>
            </a:pPr>
            <a:r>
              <a:rPr lang="es-ES" sz="2400" dirty="0" smtClean="0"/>
              <a:t>  Time question and external question to be added to electronic questionnaire </a:t>
            </a:r>
          </a:p>
          <a:p>
            <a:endParaRPr lang="es-ES" sz="2400" dirty="0" smtClean="0"/>
          </a:p>
          <a:p>
            <a:pPr>
              <a:buFont typeface="Arial" pitchFamily="34" charset="0"/>
              <a:buChar char="•"/>
            </a:pPr>
            <a:r>
              <a:rPr lang="es-ES" sz="2400" dirty="0" smtClean="0"/>
              <a:t> Continue to use information from management systems</a:t>
            </a:r>
          </a:p>
          <a:p>
            <a:pPr lvl="1"/>
            <a:r>
              <a:rPr lang="es-ES" sz="2400" dirty="0" smtClean="0"/>
              <a:t>- Cloud telephone systems replaces manual exercise</a:t>
            </a:r>
          </a:p>
        </p:txBody>
      </p:sp>
      <p:pic>
        <p:nvPicPr>
          <p:cNvPr id="7" name="Picture 1"/>
          <p:cNvPicPr>
            <a:picLocks noChangeAspect="1" noChangeArrowheads="1"/>
          </p:cNvPicPr>
          <p:nvPr/>
        </p:nvPicPr>
        <p:blipFill>
          <a:blip r:embed="rId4" cstate="print"/>
          <a:srcRect/>
          <a:stretch>
            <a:fillRect/>
          </a:stretch>
        </p:blipFill>
        <p:spPr bwMode="auto">
          <a:xfrm>
            <a:off x="0" y="0"/>
            <a:ext cx="3113863" cy="888274"/>
          </a:xfrm>
          <a:prstGeom prst="rect">
            <a:avLst/>
          </a:prstGeom>
          <a:noFill/>
          <a:ln w="9525">
            <a:noFill/>
            <a:miter lim="800000"/>
            <a:headEnd/>
            <a:tailEnd/>
          </a:ln>
          <a:effectLst/>
        </p:spPr>
      </p:pic>
    </p:spTree>
    <p:extLst>
      <p:ext uri="{BB962C8B-B14F-4D97-AF65-F5344CB8AC3E}">
        <p14:creationId xmlns:p14="http://schemas.microsoft.com/office/powerpoint/2010/main" xmlns="" val="14766163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print"/>
          <a:stretch>
            <a:fillRect/>
          </a:stretch>
        </p:blipFill>
        <p:spPr>
          <a:xfrm>
            <a:off x="7389656" y="5773479"/>
            <a:ext cx="1566648" cy="948042"/>
          </a:xfrm>
          <a:prstGeom prst="rect">
            <a:avLst/>
          </a:prstGeom>
          <a:effectLst>
            <a:glow rad="127000">
              <a:schemeClr val="accent1">
                <a:alpha val="0"/>
              </a:schemeClr>
            </a:glow>
          </a:effectLst>
        </p:spPr>
      </p:pic>
      <p:sp>
        <p:nvSpPr>
          <p:cNvPr id="6" name="Título 1"/>
          <p:cNvSpPr>
            <a:spLocks noGrp="1"/>
          </p:cNvSpPr>
          <p:nvPr>
            <p:ph type="title"/>
          </p:nvPr>
        </p:nvSpPr>
        <p:spPr>
          <a:xfrm>
            <a:off x="0" y="890680"/>
            <a:ext cx="9144000" cy="771320"/>
          </a:xfrm>
          <a:noFill/>
        </p:spPr>
        <p:txBody>
          <a:bodyPr>
            <a:normAutofit fontScale="90000"/>
          </a:bodyPr>
          <a:lstStyle/>
          <a:p>
            <a:pPr algn="ctr"/>
            <a:r>
              <a:rPr lang="es-ES" sz="3500" b="1" dirty="0" smtClean="0"/>
              <a:t>Questions?</a:t>
            </a:r>
            <a:br>
              <a:rPr lang="es-ES" sz="3500" b="1" dirty="0" smtClean="0"/>
            </a:br>
            <a:endParaRPr lang="es-ES" sz="3500" b="1" dirty="0"/>
          </a:p>
        </p:txBody>
      </p:sp>
      <p:sp>
        <p:nvSpPr>
          <p:cNvPr id="2" name="CuadroTexto 1"/>
          <p:cNvSpPr txBox="1"/>
          <p:nvPr/>
        </p:nvSpPr>
        <p:spPr>
          <a:xfrm>
            <a:off x="783771" y="1708220"/>
            <a:ext cx="6136232" cy="5262979"/>
          </a:xfrm>
          <a:prstGeom prst="rect">
            <a:avLst/>
          </a:prstGeom>
          <a:noFill/>
        </p:spPr>
        <p:txBody>
          <a:bodyPr wrap="square" rtlCol="0">
            <a:spAutoFit/>
          </a:bodyPr>
          <a:lstStyle/>
          <a:p>
            <a:pPr>
              <a:buFont typeface="Arial" pitchFamily="34" charset="0"/>
              <a:buChar char="•"/>
            </a:pPr>
            <a:endParaRPr lang="es-ES" sz="2400" dirty="0" smtClean="0"/>
          </a:p>
          <a:p>
            <a:r>
              <a:rPr lang="es-ES" sz="2400" dirty="0" smtClean="0"/>
              <a:t>Thank you for listening. </a:t>
            </a:r>
          </a:p>
          <a:p>
            <a:endParaRPr lang="es-ES" sz="2400" dirty="0" smtClean="0"/>
          </a:p>
          <a:p>
            <a:r>
              <a:rPr lang="es-ES" sz="2400" dirty="0" smtClean="0"/>
              <a:t>Questions?</a:t>
            </a:r>
          </a:p>
          <a:p>
            <a:pPr>
              <a:buFont typeface="Arial" pitchFamily="34" charset="0"/>
              <a:buChar char="•"/>
            </a:pPr>
            <a:endParaRPr lang="es-ES" sz="2400" dirty="0" smtClean="0"/>
          </a:p>
          <a:p>
            <a:pPr>
              <a:buFont typeface="Arial" pitchFamily="34" charset="0"/>
              <a:buChar char="•"/>
            </a:pPr>
            <a:endParaRPr lang="es-ES" sz="2400" dirty="0" smtClean="0"/>
          </a:p>
          <a:p>
            <a:pPr>
              <a:buFont typeface="Arial" pitchFamily="34" charset="0"/>
              <a:buChar char="•"/>
            </a:pPr>
            <a:endParaRPr lang="es-ES" sz="2400" dirty="0" smtClean="0"/>
          </a:p>
          <a:p>
            <a:pPr>
              <a:buFont typeface="Arial" pitchFamily="34" charset="0"/>
              <a:buChar char="•"/>
            </a:pPr>
            <a:endParaRPr lang="es-ES" sz="2400" dirty="0" smtClean="0"/>
          </a:p>
          <a:p>
            <a:pPr>
              <a:buFont typeface="Arial" pitchFamily="34" charset="0"/>
              <a:buChar char="•"/>
            </a:pPr>
            <a:endParaRPr lang="es-ES" sz="2400" dirty="0" smtClean="0"/>
          </a:p>
          <a:p>
            <a:pPr>
              <a:buFont typeface="Arial" pitchFamily="34" charset="0"/>
              <a:buChar char="•"/>
            </a:pPr>
            <a:endParaRPr lang="es-ES" sz="2400" dirty="0" smtClean="0"/>
          </a:p>
          <a:p>
            <a:r>
              <a:rPr lang="es-ES" sz="2400" dirty="0" smtClean="0"/>
              <a:t>Contact:</a:t>
            </a:r>
          </a:p>
          <a:p>
            <a:pPr>
              <a:buFont typeface="Arial" pitchFamily="34" charset="0"/>
              <a:buChar char="•"/>
            </a:pPr>
            <a:r>
              <a:rPr lang="es-ES" sz="2400" dirty="0" smtClean="0"/>
              <a:t> E-mail: adam.tucker@ons.gsi.gov.uk    </a:t>
            </a:r>
          </a:p>
          <a:p>
            <a:r>
              <a:rPr lang="es-ES" sz="2400" dirty="0" smtClean="0"/>
              <a:t>   </a:t>
            </a:r>
          </a:p>
          <a:p>
            <a:endParaRPr lang="es-ES" sz="2400" dirty="0" smtClean="0"/>
          </a:p>
        </p:txBody>
      </p:sp>
      <p:pic>
        <p:nvPicPr>
          <p:cNvPr id="8" name="Picture 1"/>
          <p:cNvPicPr>
            <a:picLocks noChangeAspect="1" noChangeArrowheads="1"/>
          </p:cNvPicPr>
          <p:nvPr/>
        </p:nvPicPr>
        <p:blipFill>
          <a:blip r:embed="rId3" cstate="print"/>
          <a:srcRect/>
          <a:stretch>
            <a:fillRect/>
          </a:stretch>
        </p:blipFill>
        <p:spPr bwMode="auto">
          <a:xfrm>
            <a:off x="0" y="0"/>
            <a:ext cx="3113863" cy="888274"/>
          </a:xfrm>
          <a:prstGeom prst="rect">
            <a:avLst/>
          </a:prstGeom>
          <a:noFill/>
          <a:ln w="9525">
            <a:noFill/>
            <a:miter lim="800000"/>
            <a:headEnd/>
            <a:tailEnd/>
          </a:ln>
          <a:effectLst/>
        </p:spPr>
      </p:pic>
    </p:spTree>
    <p:extLst>
      <p:ext uri="{BB962C8B-B14F-4D97-AF65-F5344CB8AC3E}">
        <p14:creationId xmlns:p14="http://schemas.microsoft.com/office/powerpoint/2010/main" xmlns="" val="14766163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3" cstate="print"/>
          <a:stretch>
            <a:fillRect/>
          </a:stretch>
        </p:blipFill>
        <p:spPr>
          <a:xfrm>
            <a:off x="7389656" y="5773479"/>
            <a:ext cx="1566648" cy="948042"/>
          </a:xfrm>
          <a:prstGeom prst="rect">
            <a:avLst/>
          </a:prstGeom>
          <a:effectLst>
            <a:glow rad="127000">
              <a:schemeClr val="accent1">
                <a:alpha val="0"/>
              </a:schemeClr>
            </a:glow>
          </a:effectLst>
        </p:spPr>
      </p:pic>
      <p:sp>
        <p:nvSpPr>
          <p:cNvPr id="6" name="Título 1"/>
          <p:cNvSpPr>
            <a:spLocks noGrp="1"/>
          </p:cNvSpPr>
          <p:nvPr>
            <p:ph type="title"/>
          </p:nvPr>
        </p:nvSpPr>
        <p:spPr>
          <a:xfrm>
            <a:off x="0" y="394289"/>
            <a:ext cx="9144000" cy="771320"/>
          </a:xfrm>
          <a:noFill/>
        </p:spPr>
        <p:txBody>
          <a:bodyPr>
            <a:normAutofit/>
          </a:bodyPr>
          <a:lstStyle/>
          <a:p>
            <a:pPr algn="ctr"/>
            <a:r>
              <a:rPr lang="es-ES" sz="3500" b="1" dirty="0" smtClean="0"/>
              <a:t>Background</a:t>
            </a:r>
            <a:endParaRPr lang="es-ES" sz="3500" b="1" dirty="0"/>
          </a:p>
        </p:txBody>
      </p:sp>
      <p:sp>
        <p:nvSpPr>
          <p:cNvPr id="2" name="CuadroTexto 1"/>
          <p:cNvSpPr txBox="1"/>
          <p:nvPr/>
        </p:nvSpPr>
        <p:spPr>
          <a:xfrm>
            <a:off x="0" y="1708220"/>
            <a:ext cx="9143999" cy="3046988"/>
          </a:xfrm>
          <a:prstGeom prst="rect">
            <a:avLst/>
          </a:prstGeom>
          <a:noFill/>
        </p:spPr>
        <p:txBody>
          <a:bodyPr wrap="square" rtlCol="0">
            <a:spAutoFit/>
          </a:bodyPr>
          <a:lstStyle/>
          <a:p>
            <a:pPr lvl="1">
              <a:buFont typeface="Arial" pitchFamily="34" charset="0"/>
              <a:buChar char="•"/>
            </a:pPr>
            <a:r>
              <a:rPr lang="es-ES" sz="2400" dirty="0" smtClean="0"/>
              <a:t> The UK Statistics Code of Practice sets out requirement to “report annually the estimated costs of responding to statistical survey”</a:t>
            </a:r>
          </a:p>
          <a:p>
            <a:pPr lvl="1"/>
            <a:endParaRPr lang="es-ES" sz="2400" dirty="0" smtClean="0"/>
          </a:p>
          <a:p>
            <a:pPr lvl="1">
              <a:buFont typeface="Arial" pitchFamily="34" charset="0"/>
              <a:buChar char="•"/>
            </a:pPr>
            <a:r>
              <a:rPr lang="es-ES" sz="2400" dirty="0" smtClean="0"/>
              <a:t> ONS reports these costs through the Online List of Government Statistical Surveys</a:t>
            </a:r>
          </a:p>
          <a:p>
            <a:pPr lvl="1"/>
            <a:endParaRPr lang="es-ES" sz="2400" dirty="0" smtClean="0"/>
          </a:p>
          <a:p>
            <a:pPr lvl="1">
              <a:buFont typeface="Arial" pitchFamily="34" charset="0"/>
              <a:buChar char="•"/>
            </a:pPr>
            <a:r>
              <a:rPr lang="es-ES" sz="2400" dirty="0" smtClean="0"/>
              <a:t> There is an agreed methodology for measuring the burden placed on businesses</a:t>
            </a:r>
            <a:endParaRPr lang="es-ES" sz="2000" dirty="0"/>
          </a:p>
        </p:txBody>
      </p:sp>
      <p:pic>
        <p:nvPicPr>
          <p:cNvPr id="8" name="Picture 1"/>
          <p:cNvPicPr>
            <a:picLocks noChangeAspect="1" noChangeArrowheads="1"/>
          </p:cNvPicPr>
          <p:nvPr/>
        </p:nvPicPr>
        <p:blipFill>
          <a:blip r:embed="rId4" cstate="print"/>
          <a:srcRect/>
          <a:stretch>
            <a:fillRect/>
          </a:stretch>
        </p:blipFill>
        <p:spPr bwMode="auto">
          <a:xfrm>
            <a:off x="0" y="0"/>
            <a:ext cx="3113863" cy="888274"/>
          </a:xfrm>
          <a:prstGeom prst="rect">
            <a:avLst/>
          </a:prstGeom>
          <a:noFill/>
          <a:ln w="9525">
            <a:noFill/>
            <a:miter lim="800000"/>
            <a:headEnd/>
            <a:tailEnd/>
          </a:ln>
          <a:effectLst/>
        </p:spPr>
      </p:pic>
    </p:spTree>
    <p:extLst>
      <p:ext uri="{BB962C8B-B14F-4D97-AF65-F5344CB8AC3E}">
        <p14:creationId xmlns:p14="http://schemas.microsoft.com/office/powerpoint/2010/main" xmlns="" val="14766163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3" cstate="print"/>
          <a:stretch>
            <a:fillRect/>
          </a:stretch>
        </p:blipFill>
        <p:spPr>
          <a:xfrm>
            <a:off x="7389656" y="5773479"/>
            <a:ext cx="1566648" cy="948042"/>
          </a:xfrm>
          <a:prstGeom prst="rect">
            <a:avLst/>
          </a:prstGeom>
          <a:effectLst>
            <a:glow rad="127000">
              <a:schemeClr val="accent1">
                <a:alpha val="0"/>
              </a:schemeClr>
            </a:glow>
          </a:effectLst>
        </p:spPr>
      </p:pic>
      <p:sp>
        <p:nvSpPr>
          <p:cNvPr id="6" name="Título 1"/>
          <p:cNvSpPr>
            <a:spLocks noGrp="1"/>
          </p:cNvSpPr>
          <p:nvPr>
            <p:ph type="title"/>
          </p:nvPr>
        </p:nvSpPr>
        <p:spPr>
          <a:xfrm>
            <a:off x="0" y="394289"/>
            <a:ext cx="9144000" cy="771320"/>
          </a:xfrm>
          <a:noFill/>
        </p:spPr>
        <p:txBody>
          <a:bodyPr>
            <a:normAutofit/>
          </a:bodyPr>
          <a:lstStyle/>
          <a:p>
            <a:pPr algn="ctr"/>
            <a:r>
              <a:rPr lang="es-ES" sz="3500" b="1" dirty="0" smtClean="0"/>
              <a:t>Background</a:t>
            </a:r>
            <a:endParaRPr lang="es-ES" sz="3500" b="1" dirty="0"/>
          </a:p>
        </p:txBody>
      </p:sp>
      <p:sp>
        <p:nvSpPr>
          <p:cNvPr id="2" name="CuadroTexto 1"/>
          <p:cNvSpPr txBox="1"/>
          <p:nvPr/>
        </p:nvSpPr>
        <p:spPr>
          <a:xfrm>
            <a:off x="0" y="1429928"/>
            <a:ext cx="9143999" cy="4893647"/>
          </a:xfrm>
          <a:prstGeom prst="rect">
            <a:avLst/>
          </a:prstGeom>
          <a:noFill/>
        </p:spPr>
        <p:txBody>
          <a:bodyPr wrap="square" rtlCol="0">
            <a:spAutoFit/>
          </a:bodyPr>
          <a:lstStyle/>
          <a:p>
            <a:pPr lvl="1">
              <a:buFont typeface="Arial" pitchFamily="34" charset="0"/>
              <a:buChar char="•"/>
            </a:pPr>
            <a:r>
              <a:rPr lang="en-GB" sz="2400" dirty="0" smtClean="0"/>
              <a:t>The Online List of Government Statistical Surveys (OLGSS) provides a comprehensive picture of government statistical survey activity including surveys to businesses, local authorities, households and individuals. It has two main functions:</a:t>
            </a:r>
          </a:p>
          <a:p>
            <a:pPr lvl="1">
              <a:buFont typeface="Arial" pitchFamily="34" charset="0"/>
              <a:buChar char="•"/>
            </a:pPr>
            <a:endParaRPr lang="en-GB" sz="2400" dirty="0" smtClean="0"/>
          </a:p>
          <a:p>
            <a:pPr lvl="1">
              <a:buFont typeface="Arial" pitchFamily="34" charset="0"/>
              <a:buChar char="•"/>
            </a:pPr>
            <a:r>
              <a:rPr lang="en-GB" sz="2400" dirty="0" smtClean="0"/>
              <a:t>Be a single source of information helping departments to reduce duplication</a:t>
            </a:r>
          </a:p>
          <a:p>
            <a:pPr lvl="1">
              <a:buFont typeface="Arial" pitchFamily="34" charset="0"/>
              <a:buChar char="•"/>
            </a:pPr>
            <a:endParaRPr lang="en-GB" sz="2400" dirty="0" smtClean="0"/>
          </a:p>
          <a:p>
            <a:pPr lvl="1">
              <a:buFont typeface="Arial" pitchFamily="34" charset="0"/>
              <a:buChar char="•"/>
            </a:pPr>
            <a:r>
              <a:rPr lang="en-GB" sz="2400" dirty="0" smtClean="0"/>
              <a:t>Aid compliance and monitoring of practices 1,2 and 5 of Principle 6 of the UK Code of Practice for Official Statistics</a:t>
            </a:r>
          </a:p>
          <a:p>
            <a:pPr lvl="1">
              <a:buFont typeface="Arial" pitchFamily="34" charset="0"/>
              <a:buChar char="•"/>
            </a:pPr>
            <a:endParaRPr lang="es-ES" sz="2400" dirty="0" smtClean="0"/>
          </a:p>
          <a:p>
            <a:pPr lvl="1"/>
            <a:r>
              <a:rPr lang="es-ES" sz="2400" dirty="0" smtClean="0"/>
              <a:t>https://gss.civilservice.gov.uk/about/surveys/survey-control-unit/online-list-of-government-statistical-surveys/</a:t>
            </a:r>
          </a:p>
        </p:txBody>
      </p:sp>
      <p:pic>
        <p:nvPicPr>
          <p:cNvPr id="8" name="Picture 1"/>
          <p:cNvPicPr>
            <a:picLocks noChangeAspect="1" noChangeArrowheads="1"/>
          </p:cNvPicPr>
          <p:nvPr/>
        </p:nvPicPr>
        <p:blipFill>
          <a:blip r:embed="rId4" cstate="print"/>
          <a:srcRect/>
          <a:stretch>
            <a:fillRect/>
          </a:stretch>
        </p:blipFill>
        <p:spPr bwMode="auto">
          <a:xfrm>
            <a:off x="0" y="0"/>
            <a:ext cx="3113863" cy="888274"/>
          </a:xfrm>
          <a:prstGeom prst="rect">
            <a:avLst/>
          </a:prstGeom>
          <a:noFill/>
          <a:ln w="9525">
            <a:noFill/>
            <a:miter lim="800000"/>
            <a:headEnd/>
            <a:tailEnd/>
          </a:ln>
          <a:effectLst/>
        </p:spPr>
      </p:pic>
    </p:spTree>
    <p:extLst>
      <p:ext uri="{BB962C8B-B14F-4D97-AF65-F5344CB8AC3E}">
        <p14:creationId xmlns:p14="http://schemas.microsoft.com/office/powerpoint/2010/main" xmlns="" val="14766163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3" cstate="print"/>
          <a:stretch>
            <a:fillRect/>
          </a:stretch>
        </p:blipFill>
        <p:spPr>
          <a:xfrm>
            <a:off x="7389656" y="5773479"/>
            <a:ext cx="1566648" cy="948042"/>
          </a:xfrm>
          <a:prstGeom prst="rect">
            <a:avLst/>
          </a:prstGeom>
          <a:effectLst>
            <a:glow rad="127000">
              <a:schemeClr val="accent1">
                <a:alpha val="0"/>
              </a:schemeClr>
            </a:glow>
          </a:effectLst>
        </p:spPr>
      </p:pic>
      <p:sp>
        <p:nvSpPr>
          <p:cNvPr id="6" name="Título 1"/>
          <p:cNvSpPr>
            <a:spLocks noGrp="1"/>
          </p:cNvSpPr>
          <p:nvPr>
            <p:ph type="title"/>
          </p:nvPr>
        </p:nvSpPr>
        <p:spPr>
          <a:xfrm>
            <a:off x="0" y="394289"/>
            <a:ext cx="9144000" cy="771320"/>
          </a:xfrm>
          <a:noFill/>
        </p:spPr>
        <p:txBody>
          <a:bodyPr>
            <a:normAutofit/>
          </a:bodyPr>
          <a:lstStyle/>
          <a:p>
            <a:pPr algn="ctr"/>
            <a:r>
              <a:rPr lang="es-ES" sz="3500" b="1" dirty="0" smtClean="0"/>
              <a:t>OLGSS</a:t>
            </a:r>
            <a:endParaRPr lang="es-ES" sz="3500" b="1" dirty="0"/>
          </a:p>
        </p:txBody>
      </p:sp>
      <p:pic>
        <p:nvPicPr>
          <p:cNvPr id="8" name="Picture 1"/>
          <p:cNvPicPr>
            <a:picLocks noChangeAspect="1" noChangeArrowheads="1"/>
          </p:cNvPicPr>
          <p:nvPr/>
        </p:nvPicPr>
        <p:blipFill>
          <a:blip r:embed="rId4" cstate="print"/>
          <a:srcRect/>
          <a:stretch>
            <a:fillRect/>
          </a:stretch>
        </p:blipFill>
        <p:spPr bwMode="auto">
          <a:xfrm>
            <a:off x="0" y="0"/>
            <a:ext cx="3113863" cy="888274"/>
          </a:xfrm>
          <a:prstGeom prst="rect">
            <a:avLst/>
          </a:prstGeom>
          <a:noFill/>
          <a:ln w="9525">
            <a:noFill/>
            <a:miter lim="800000"/>
            <a:headEnd/>
            <a:tailEnd/>
          </a:ln>
          <a:effectLst/>
        </p:spPr>
      </p:pic>
      <p:pic>
        <p:nvPicPr>
          <p:cNvPr id="21506" name="Picture 2"/>
          <p:cNvPicPr>
            <a:picLocks noChangeAspect="1" noChangeArrowheads="1"/>
          </p:cNvPicPr>
          <p:nvPr/>
        </p:nvPicPr>
        <p:blipFill>
          <a:blip r:embed="rId5" cstate="print"/>
          <a:srcRect/>
          <a:stretch>
            <a:fillRect/>
          </a:stretch>
        </p:blipFill>
        <p:spPr bwMode="auto">
          <a:xfrm>
            <a:off x="52388" y="1185863"/>
            <a:ext cx="9039225" cy="4486275"/>
          </a:xfrm>
          <a:prstGeom prst="rect">
            <a:avLst/>
          </a:prstGeom>
          <a:noFill/>
          <a:ln w="9525">
            <a:noFill/>
            <a:miter lim="800000"/>
            <a:headEnd/>
            <a:tailEnd/>
          </a:ln>
        </p:spPr>
      </p:pic>
    </p:spTree>
    <p:extLst>
      <p:ext uri="{BB962C8B-B14F-4D97-AF65-F5344CB8AC3E}">
        <p14:creationId xmlns:p14="http://schemas.microsoft.com/office/powerpoint/2010/main" xmlns="" val="14766163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3" cstate="print"/>
          <a:stretch>
            <a:fillRect/>
          </a:stretch>
        </p:blipFill>
        <p:spPr>
          <a:xfrm>
            <a:off x="7389656" y="5773479"/>
            <a:ext cx="1566648" cy="948042"/>
          </a:xfrm>
          <a:prstGeom prst="rect">
            <a:avLst/>
          </a:prstGeom>
          <a:effectLst>
            <a:glow rad="127000">
              <a:schemeClr val="accent1">
                <a:alpha val="0"/>
              </a:schemeClr>
            </a:glow>
          </a:effectLst>
        </p:spPr>
      </p:pic>
      <p:sp>
        <p:nvSpPr>
          <p:cNvPr id="6" name="Título 1"/>
          <p:cNvSpPr>
            <a:spLocks noGrp="1"/>
          </p:cNvSpPr>
          <p:nvPr>
            <p:ph type="title"/>
          </p:nvPr>
        </p:nvSpPr>
        <p:spPr>
          <a:xfrm>
            <a:off x="0" y="394289"/>
            <a:ext cx="9144000" cy="771320"/>
          </a:xfrm>
          <a:noFill/>
        </p:spPr>
        <p:txBody>
          <a:bodyPr>
            <a:normAutofit/>
          </a:bodyPr>
          <a:lstStyle/>
          <a:p>
            <a:pPr algn="ctr"/>
            <a:r>
              <a:rPr lang="es-ES" sz="3500" b="1" dirty="0" smtClean="0"/>
              <a:t>OLGSS</a:t>
            </a:r>
            <a:endParaRPr lang="es-ES" sz="3500" b="1" dirty="0"/>
          </a:p>
        </p:txBody>
      </p:sp>
      <p:pic>
        <p:nvPicPr>
          <p:cNvPr id="8" name="Picture 1"/>
          <p:cNvPicPr>
            <a:picLocks noChangeAspect="1" noChangeArrowheads="1"/>
          </p:cNvPicPr>
          <p:nvPr/>
        </p:nvPicPr>
        <p:blipFill>
          <a:blip r:embed="rId4" cstate="print"/>
          <a:srcRect/>
          <a:stretch>
            <a:fillRect/>
          </a:stretch>
        </p:blipFill>
        <p:spPr bwMode="auto">
          <a:xfrm>
            <a:off x="0" y="0"/>
            <a:ext cx="3113863" cy="888274"/>
          </a:xfrm>
          <a:prstGeom prst="rect">
            <a:avLst/>
          </a:prstGeom>
          <a:noFill/>
          <a:ln w="9525">
            <a:noFill/>
            <a:miter lim="800000"/>
            <a:headEnd/>
            <a:tailEnd/>
          </a:ln>
          <a:effectLst/>
        </p:spPr>
      </p:pic>
      <p:pic>
        <p:nvPicPr>
          <p:cNvPr id="22534" name="Picture 6"/>
          <p:cNvPicPr>
            <a:picLocks noChangeAspect="1" noChangeArrowheads="1"/>
          </p:cNvPicPr>
          <p:nvPr/>
        </p:nvPicPr>
        <p:blipFill>
          <a:blip r:embed="rId5" cstate="print"/>
          <a:srcRect/>
          <a:stretch>
            <a:fillRect/>
          </a:stretch>
        </p:blipFill>
        <p:spPr bwMode="auto">
          <a:xfrm>
            <a:off x="642110" y="1151076"/>
            <a:ext cx="7820025" cy="4714875"/>
          </a:xfrm>
          <a:prstGeom prst="rect">
            <a:avLst/>
          </a:prstGeom>
          <a:noFill/>
          <a:ln w="9525">
            <a:noFill/>
            <a:miter lim="800000"/>
            <a:headEnd/>
            <a:tailEnd/>
          </a:ln>
        </p:spPr>
      </p:pic>
    </p:spTree>
    <p:extLst>
      <p:ext uri="{BB962C8B-B14F-4D97-AF65-F5344CB8AC3E}">
        <p14:creationId xmlns:p14="http://schemas.microsoft.com/office/powerpoint/2010/main" xmlns="" val="14766163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3" cstate="print"/>
          <a:stretch>
            <a:fillRect/>
          </a:stretch>
        </p:blipFill>
        <p:spPr>
          <a:xfrm>
            <a:off x="7389656" y="5773479"/>
            <a:ext cx="1566648" cy="948042"/>
          </a:xfrm>
          <a:prstGeom prst="rect">
            <a:avLst/>
          </a:prstGeom>
          <a:effectLst>
            <a:glow rad="127000">
              <a:schemeClr val="accent1">
                <a:alpha val="0"/>
              </a:schemeClr>
            </a:glow>
          </a:effectLst>
        </p:spPr>
      </p:pic>
      <p:sp>
        <p:nvSpPr>
          <p:cNvPr id="6" name="Título 1"/>
          <p:cNvSpPr>
            <a:spLocks noGrp="1"/>
          </p:cNvSpPr>
          <p:nvPr>
            <p:ph type="title"/>
          </p:nvPr>
        </p:nvSpPr>
        <p:spPr>
          <a:xfrm>
            <a:off x="0" y="394289"/>
            <a:ext cx="9144000" cy="771320"/>
          </a:xfrm>
          <a:noFill/>
        </p:spPr>
        <p:txBody>
          <a:bodyPr>
            <a:normAutofit/>
          </a:bodyPr>
          <a:lstStyle/>
          <a:p>
            <a:pPr algn="ctr"/>
            <a:r>
              <a:rPr lang="es-ES" sz="3500" b="1" dirty="0" smtClean="0"/>
              <a:t>OLGSS</a:t>
            </a:r>
            <a:endParaRPr lang="es-ES" sz="3500" b="1" dirty="0"/>
          </a:p>
        </p:txBody>
      </p:sp>
      <p:pic>
        <p:nvPicPr>
          <p:cNvPr id="8" name="Picture 1"/>
          <p:cNvPicPr>
            <a:picLocks noChangeAspect="1" noChangeArrowheads="1"/>
          </p:cNvPicPr>
          <p:nvPr/>
        </p:nvPicPr>
        <p:blipFill>
          <a:blip r:embed="rId4" cstate="print"/>
          <a:srcRect/>
          <a:stretch>
            <a:fillRect/>
          </a:stretch>
        </p:blipFill>
        <p:spPr bwMode="auto">
          <a:xfrm>
            <a:off x="0" y="0"/>
            <a:ext cx="3113863" cy="888274"/>
          </a:xfrm>
          <a:prstGeom prst="rect">
            <a:avLst/>
          </a:prstGeom>
          <a:noFill/>
          <a:ln w="9525">
            <a:noFill/>
            <a:miter lim="800000"/>
            <a:headEnd/>
            <a:tailEnd/>
          </a:ln>
          <a:effectLst/>
        </p:spPr>
      </p:pic>
      <p:pic>
        <p:nvPicPr>
          <p:cNvPr id="7" name="Picture 7"/>
          <p:cNvPicPr>
            <a:picLocks noChangeAspect="1" noChangeArrowheads="1"/>
          </p:cNvPicPr>
          <p:nvPr/>
        </p:nvPicPr>
        <p:blipFill>
          <a:blip r:embed="rId5" cstate="print"/>
          <a:srcRect l="13457" r="1388"/>
          <a:stretch>
            <a:fillRect/>
          </a:stretch>
        </p:blipFill>
        <p:spPr bwMode="auto">
          <a:xfrm>
            <a:off x="238539" y="1987826"/>
            <a:ext cx="8407091" cy="3608112"/>
          </a:xfrm>
          <a:prstGeom prst="rect">
            <a:avLst/>
          </a:prstGeom>
          <a:noFill/>
          <a:ln w="9525">
            <a:noFill/>
            <a:miter lim="800000"/>
            <a:headEnd/>
            <a:tailEnd/>
          </a:ln>
        </p:spPr>
      </p:pic>
    </p:spTree>
    <p:extLst>
      <p:ext uri="{BB962C8B-B14F-4D97-AF65-F5344CB8AC3E}">
        <p14:creationId xmlns:p14="http://schemas.microsoft.com/office/powerpoint/2010/main" xmlns="" val="14766163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4" cstate="print"/>
          <a:stretch>
            <a:fillRect/>
          </a:stretch>
        </p:blipFill>
        <p:spPr>
          <a:xfrm>
            <a:off x="7389656" y="5773479"/>
            <a:ext cx="1566648" cy="948042"/>
          </a:xfrm>
          <a:prstGeom prst="rect">
            <a:avLst/>
          </a:prstGeom>
          <a:effectLst>
            <a:glow rad="127000">
              <a:schemeClr val="accent1">
                <a:alpha val="0"/>
              </a:schemeClr>
            </a:glow>
          </a:effectLst>
        </p:spPr>
      </p:pic>
      <p:sp>
        <p:nvSpPr>
          <p:cNvPr id="6" name="Título 1"/>
          <p:cNvSpPr>
            <a:spLocks noGrp="1"/>
          </p:cNvSpPr>
          <p:nvPr>
            <p:ph type="title"/>
          </p:nvPr>
        </p:nvSpPr>
        <p:spPr>
          <a:xfrm>
            <a:off x="0" y="394289"/>
            <a:ext cx="9144000" cy="771320"/>
          </a:xfrm>
          <a:noFill/>
        </p:spPr>
        <p:txBody>
          <a:bodyPr>
            <a:normAutofit/>
          </a:bodyPr>
          <a:lstStyle/>
          <a:p>
            <a:pPr algn="ctr"/>
            <a:r>
              <a:rPr lang="es-ES" sz="3500" b="1" dirty="0" smtClean="0"/>
              <a:t>Methodology</a:t>
            </a:r>
            <a:endParaRPr lang="es-ES" sz="3500" b="1" dirty="0"/>
          </a:p>
        </p:txBody>
      </p:sp>
      <p:sp>
        <p:nvSpPr>
          <p:cNvPr id="2" name="CuadroTexto 1"/>
          <p:cNvSpPr txBox="1"/>
          <p:nvPr/>
        </p:nvSpPr>
        <p:spPr>
          <a:xfrm>
            <a:off x="0" y="1708220"/>
            <a:ext cx="9143999" cy="1569660"/>
          </a:xfrm>
          <a:prstGeom prst="rect">
            <a:avLst/>
          </a:prstGeom>
          <a:noFill/>
        </p:spPr>
        <p:txBody>
          <a:bodyPr wrap="square" rtlCol="0">
            <a:spAutoFit/>
          </a:bodyPr>
          <a:lstStyle/>
          <a:p>
            <a:pPr lvl="1">
              <a:buFont typeface="Arial" pitchFamily="34" charset="0"/>
              <a:buChar char="•"/>
            </a:pPr>
            <a:r>
              <a:rPr lang="es-ES" sz="2400" dirty="0" smtClean="0"/>
              <a:t> Government Statistical Service (GSS) has agreed the following definition for measuring respondent burden for business surveys</a:t>
            </a:r>
          </a:p>
          <a:p>
            <a:pPr lvl="1"/>
            <a:endParaRPr lang="es-ES" sz="2400" dirty="0" smtClean="0"/>
          </a:p>
          <a:p>
            <a:pPr lvl="1"/>
            <a:endParaRPr lang="es-ES" sz="2400" dirty="0" smtClean="0"/>
          </a:p>
        </p:txBody>
      </p:sp>
      <p:graphicFrame>
        <p:nvGraphicFramePr>
          <p:cNvPr id="1027" name="Object 3"/>
          <p:cNvGraphicFramePr>
            <a:graphicFrameLocks noChangeAspect="1"/>
          </p:cNvGraphicFramePr>
          <p:nvPr/>
        </p:nvGraphicFramePr>
        <p:xfrm>
          <a:off x="600891" y="3114494"/>
          <a:ext cx="7811589" cy="1953895"/>
        </p:xfrm>
        <a:graphic>
          <a:graphicData uri="http://schemas.openxmlformats.org/presentationml/2006/ole">
            <p:oleObj spid="_x0000_s1027" r:id="rId5" imgW="8616960" imgH="1987560" progId="">
              <p:embed/>
            </p:oleObj>
          </a:graphicData>
        </a:graphic>
      </p:graphicFrame>
      <p:pic>
        <p:nvPicPr>
          <p:cNvPr id="8" name="Picture 1"/>
          <p:cNvPicPr>
            <a:picLocks noChangeAspect="1" noChangeArrowheads="1"/>
          </p:cNvPicPr>
          <p:nvPr/>
        </p:nvPicPr>
        <p:blipFill>
          <a:blip r:embed="rId6" cstate="print"/>
          <a:srcRect/>
          <a:stretch>
            <a:fillRect/>
          </a:stretch>
        </p:blipFill>
        <p:spPr bwMode="auto">
          <a:xfrm>
            <a:off x="0" y="0"/>
            <a:ext cx="3113863" cy="888274"/>
          </a:xfrm>
          <a:prstGeom prst="rect">
            <a:avLst/>
          </a:prstGeom>
          <a:noFill/>
          <a:ln w="9525">
            <a:noFill/>
            <a:miter lim="800000"/>
            <a:headEnd/>
            <a:tailEnd/>
          </a:ln>
          <a:effectLst/>
        </p:spPr>
      </p:pic>
      <p:sp>
        <p:nvSpPr>
          <p:cNvPr id="9" name="Oval 8"/>
          <p:cNvSpPr/>
          <p:nvPr/>
        </p:nvSpPr>
        <p:spPr>
          <a:xfrm>
            <a:off x="2835966" y="3412435"/>
            <a:ext cx="1689652" cy="65598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p:cNvSpPr/>
          <p:nvPr/>
        </p:nvSpPr>
        <p:spPr>
          <a:xfrm>
            <a:off x="6990522" y="3352800"/>
            <a:ext cx="1689652" cy="65598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3" name="Group 12"/>
          <p:cNvGrpSpPr/>
          <p:nvPr/>
        </p:nvGrpSpPr>
        <p:grpSpPr>
          <a:xfrm>
            <a:off x="1272209" y="3419061"/>
            <a:ext cx="3273287" cy="1484242"/>
            <a:chOff x="1272209" y="3419061"/>
            <a:chExt cx="3273287" cy="1484242"/>
          </a:xfrm>
        </p:grpSpPr>
        <p:sp>
          <p:nvSpPr>
            <p:cNvPr id="7" name="Oval 6"/>
            <p:cNvSpPr/>
            <p:nvPr/>
          </p:nvSpPr>
          <p:spPr>
            <a:xfrm>
              <a:off x="1272209" y="3419061"/>
              <a:ext cx="1689652" cy="65598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p:cNvSpPr/>
            <p:nvPr/>
          </p:nvSpPr>
          <p:spPr>
            <a:xfrm>
              <a:off x="2855844" y="4247321"/>
              <a:ext cx="1689652" cy="65598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5" name="Group 14"/>
          <p:cNvGrpSpPr/>
          <p:nvPr/>
        </p:nvGrpSpPr>
        <p:grpSpPr>
          <a:xfrm>
            <a:off x="1258957" y="4214192"/>
            <a:ext cx="5280990" cy="702364"/>
            <a:chOff x="1258957" y="4214192"/>
            <a:chExt cx="5280990" cy="702364"/>
          </a:xfrm>
        </p:grpSpPr>
        <p:sp>
          <p:nvSpPr>
            <p:cNvPr id="11" name="Oval 10"/>
            <p:cNvSpPr/>
            <p:nvPr/>
          </p:nvSpPr>
          <p:spPr>
            <a:xfrm>
              <a:off x="1258957" y="4260574"/>
              <a:ext cx="1689652" cy="65598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p:cNvSpPr/>
            <p:nvPr/>
          </p:nvSpPr>
          <p:spPr>
            <a:xfrm>
              <a:off x="4313582" y="4214192"/>
              <a:ext cx="2226365" cy="65598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xmlns="" val="1476616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down)">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3" cstate="print"/>
          <a:stretch>
            <a:fillRect/>
          </a:stretch>
        </p:blipFill>
        <p:spPr>
          <a:xfrm>
            <a:off x="7389656" y="5773479"/>
            <a:ext cx="1566648" cy="948042"/>
          </a:xfrm>
          <a:prstGeom prst="rect">
            <a:avLst/>
          </a:prstGeom>
          <a:effectLst>
            <a:glow rad="127000">
              <a:schemeClr val="accent1">
                <a:alpha val="0"/>
              </a:schemeClr>
            </a:glow>
          </a:effectLst>
        </p:spPr>
      </p:pic>
      <p:sp>
        <p:nvSpPr>
          <p:cNvPr id="6" name="Título 1"/>
          <p:cNvSpPr>
            <a:spLocks noGrp="1"/>
          </p:cNvSpPr>
          <p:nvPr>
            <p:ph type="title"/>
          </p:nvPr>
        </p:nvSpPr>
        <p:spPr>
          <a:xfrm>
            <a:off x="0" y="707801"/>
            <a:ext cx="9144000" cy="771320"/>
          </a:xfrm>
          <a:noFill/>
        </p:spPr>
        <p:txBody>
          <a:bodyPr>
            <a:normAutofit/>
          </a:bodyPr>
          <a:lstStyle/>
          <a:p>
            <a:pPr algn="ctr"/>
            <a:r>
              <a:rPr lang="es-ES" sz="3500" b="1" dirty="0" smtClean="0"/>
              <a:t>History of measuring respondent burden</a:t>
            </a:r>
            <a:endParaRPr lang="es-ES" sz="3500" b="1" dirty="0"/>
          </a:p>
        </p:txBody>
      </p:sp>
      <p:sp>
        <p:nvSpPr>
          <p:cNvPr id="2" name="CuadroTexto 1"/>
          <p:cNvSpPr txBox="1"/>
          <p:nvPr/>
        </p:nvSpPr>
        <p:spPr>
          <a:xfrm>
            <a:off x="0" y="1708220"/>
            <a:ext cx="9143999" cy="4893647"/>
          </a:xfrm>
          <a:prstGeom prst="rect">
            <a:avLst/>
          </a:prstGeom>
          <a:noFill/>
        </p:spPr>
        <p:txBody>
          <a:bodyPr wrap="square" rtlCol="0">
            <a:spAutoFit/>
          </a:bodyPr>
          <a:lstStyle/>
          <a:p>
            <a:pPr lvl="1">
              <a:buFont typeface="Arial" pitchFamily="34" charset="0"/>
              <a:buChar char="•"/>
            </a:pPr>
            <a:r>
              <a:rPr lang="es-ES" sz="2400" dirty="0" smtClean="0"/>
              <a:t> Until 2012, formal reviews were carried out every 3 and 5 years</a:t>
            </a:r>
          </a:p>
          <a:p>
            <a:pPr lvl="1">
              <a:buFont typeface="Arial" pitchFamily="34" charset="0"/>
              <a:buChar char="•"/>
            </a:pPr>
            <a:endParaRPr lang="es-ES" sz="2400" dirty="0" smtClean="0"/>
          </a:p>
          <a:p>
            <a:pPr lvl="1">
              <a:buFont typeface="Arial" pitchFamily="34" charset="0"/>
              <a:buChar char="•"/>
            </a:pPr>
            <a:r>
              <a:rPr lang="es-ES" sz="2400" dirty="0" smtClean="0"/>
              <a:t> These reviews collected information on respondent burden</a:t>
            </a:r>
          </a:p>
          <a:p>
            <a:pPr lvl="1">
              <a:buFont typeface="Arial" pitchFamily="34" charset="0"/>
              <a:buChar char="•"/>
            </a:pPr>
            <a:endParaRPr lang="es-ES" sz="2400" dirty="0" smtClean="0"/>
          </a:p>
          <a:p>
            <a:pPr lvl="1">
              <a:buFont typeface="Arial" pitchFamily="34" charset="0"/>
              <a:buChar char="•"/>
            </a:pPr>
            <a:r>
              <a:rPr lang="es-ES" sz="2400" dirty="0" smtClean="0"/>
              <a:t> Replaced by the introduction of the Quality, Methods and Harmonisation Tool</a:t>
            </a:r>
          </a:p>
          <a:p>
            <a:pPr lvl="1">
              <a:buFont typeface="Arial" pitchFamily="34" charset="0"/>
              <a:buChar char="•"/>
            </a:pPr>
            <a:endParaRPr lang="es-ES" sz="2400" dirty="0" smtClean="0"/>
          </a:p>
          <a:p>
            <a:pPr lvl="1">
              <a:buFont typeface="Arial" pitchFamily="34" charset="0"/>
              <a:buChar char="•"/>
            </a:pPr>
            <a:r>
              <a:rPr lang="es-ES" sz="2400" dirty="0" smtClean="0"/>
              <a:t> Self-assessment tool completed by statistical output managers</a:t>
            </a:r>
          </a:p>
          <a:p>
            <a:pPr lvl="1">
              <a:buFont typeface="Arial" pitchFamily="34" charset="0"/>
              <a:buChar char="•"/>
            </a:pPr>
            <a:endParaRPr lang="es-ES" sz="2400" dirty="0" smtClean="0"/>
          </a:p>
          <a:p>
            <a:pPr lvl="1">
              <a:buFont typeface="Arial" pitchFamily="34" charset="0"/>
              <a:buChar char="•"/>
            </a:pPr>
            <a:r>
              <a:rPr lang="es-ES" sz="2400" dirty="0" smtClean="0"/>
              <a:t> Used information from previous reviews and knowledge of changes to estimate burden</a:t>
            </a:r>
          </a:p>
          <a:p>
            <a:endParaRPr lang="es-ES" sz="2400" dirty="0" smtClean="0"/>
          </a:p>
          <a:p>
            <a:endParaRPr lang="es-ES" sz="2400" dirty="0" smtClean="0"/>
          </a:p>
        </p:txBody>
      </p:sp>
      <p:pic>
        <p:nvPicPr>
          <p:cNvPr id="7" name="Picture 1"/>
          <p:cNvPicPr>
            <a:picLocks noChangeAspect="1" noChangeArrowheads="1"/>
          </p:cNvPicPr>
          <p:nvPr/>
        </p:nvPicPr>
        <p:blipFill>
          <a:blip r:embed="rId4" cstate="print"/>
          <a:srcRect/>
          <a:stretch>
            <a:fillRect/>
          </a:stretch>
        </p:blipFill>
        <p:spPr bwMode="auto">
          <a:xfrm>
            <a:off x="0" y="0"/>
            <a:ext cx="3113863" cy="888274"/>
          </a:xfrm>
          <a:prstGeom prst="rect">
            <a:avLst/>
          </a:prstGeom>
          <a:noFill/>
          <a:ln w="9525">
            <a:noFill/>
            <a:miter lim="800000"/>
            <a:headEnd/>
            <a:tailEnd/>
          </a:ln>
          <a:effectLst/>
        </p:spPr>
      </p:pic>
    </p:spTree>
    <p:extLst>
      <p:ext uri="{BB962C8B-B14F-4D97-AF65-F5344CB8AC3E}">
        <p14:creationId xmlns:p14="http://schemas.microsoft.com/office/powerpoint/2010/main" xmlns="" val="147661634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2174</TotalTime>
  <Words>3917</Words>
  <Application>Microsoft Office PowerPoint</Application>
  <PresentationFormat>On-screen Show (4:3)</PresentationFormat>
  <Paragraphs>338</Paragraphs>
  <Slides>24</Slides>
  <Notes>23</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24</vt:i4>
      </vt:variant>
    </vt:vector>
  </HeadingPairs>
  <TitlesOfParts>
    <vt:vector size="25" baseType="lpstr">
      <vt:lpstr>Tema de Office</vt:lpstr>
      <vt:lpstr>Developments in measuring the burden placed on businesses responding to statistical surveys</vt:lpstr>
      <vt:lpstr>Outline</vt:lpstr>
      <vt:lpstr>Background</vt:lpstr>
      <vt:lpstr>Background</vt:lpstr>
      <vt:lpstr>OLGSS</vt:lpstr>
      <vt:lpstr>OLGSS</vt:lpstr>
      <vt:lpstr>OLGSS</vt:lpstr>
      <vt:lpstr>Methodology</vt:lpstr>
      <vt:lpstr>History of measuring respondent burden</vt:lpstr>
      <vt:lpstr>Motivation</vt:lpstr>
      <vt:lpstr>Possible methods for measuring burden</vt:lpstr>
      <vt:lpstr>Method 1</vt:lpstr>
      <vt:lpstr>Method 2</vt:lpstr>
      <vt:lpstr>Method 2 cont...</vt:lpstr>
      <vt:lpstr>Method 2 progressed</vt:lpstr>
      <vt:lpstr>Selection of Surveys</vt:lpstr>
      <vt:lpstr>Selection of Surveys</vt:lpstr>
      <vt:lpstr>Sample sizes and response rates</vt:lpstr>
      <vt:lpstr>Results related to modelling   </vt:lpstr>
      <vt:lpstr>Slide 20</vt:lpstr>
      <vt:lpstr>Results related to the option 2 </vt:lpstr>
      <vt:lpstr>Conclusion  </vt:lpstr>
      <vt:lpstr>Going forward</vt:lpstr>
      <vt:lpstr>Questions? </vt:lpstr>
    </vt:vector>
  </TitlesOfParts>
  <Company>INSTITUTO NACIONAL DE ESTADISTICA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ine</dc:creator>
  <cp:lastModifiedBy>Adam Tucker</cp:lastModifiedBy>
  <cp:revision>233</cp:revision>
  <dcterms:created xsi:type="dcterms:W3CDTF">2016-02-18T17:47:37Z</dcterms:created>
  <dcterms:modified xsi:type="dcterms:W3CDTF">2016-06-16T11:16:10Z</dcterms:modified>
</cp:coreProperties>
</file>