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3" r:id="rId3"/>
    <p:sldId id="398" r:id="rId4"/>
    <p:sldId id="365" r:id="rId5"/>
    <p:sldId id="368" r:id="rId6"/>
    <p:sldId id="400" r:id="rId7"/>
    <p:sldId id="402" r:id="rId8"/>
    <p:sldId id="403" r:id="rId9"/>
    <p:sldId id="369" r:id="rId10"/>
    <p:sldId id="370" r:id="rId11"/>
    <p:sldId id="371" r:id="rId12"/>
    <p:sldId id="408" r:id="rId13"/>
    <p:sldId id="407" r:id="rId14"/>
    <p:sldId id="406" r:id="rId15"/>
    <p:sldId id="405" r:id="rId16"/>
    <p:sldId id="401" r:id="rId17"/>
    <p:sldId id="391" r:id="rId18"/>
    <p:sldId id="373" r:id="rId19"/>
    <p:sldId id="374" r:id="rId20"/>
    <p:sldId id="377" r:id="rId21"/>
    <p:sldId id="382" r:id="rId22"/>
    <p:sldId id="397" r:id="rId23"/>
    <p:sldId id="416" r:id="rId24"/>
    <p:sldId id="417" r:id="rId25"/>
    <p:sldId id="410" r:id="rId26"/>
    <p:sldId id="394" r:id="rId27"/>
    <p:sldId id="409" r:id="rId28"/>
    <p:sldId id="387" r:id="rId29"/>
    <p:sldId id="388" r:id="rId30"/>
    <p:sldId id="389" r:id="rId31"/>
    <p:sldId id="392" r:id="rId32"/>
    <p:sldId id="393" r:id="rId33"/>
    <p:sldId id="415" r:id="rId34"/>
    <p:sldId id="390" r:id="rId35"/>
    <p:sldId id="414" r:id="rId36"/>
    <p:sldId id="412" r:id="rId37"/>
    <p:sldId id="411" r:id="rId38"/>
    <p:sldId id="395" r:id="rId3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D32"/>
    <a:srgbClr val="002D46"/>
    <a:srgbClr val="00863D"/>
    <a:srgbClr val="FF0000"/>
    <a:srgbClr val="460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77180" autoAdjust="0"/>
  </p:normalViewPr>
  <p:slideViewPr>
    <p:cSldViewPr snapToGrid="0">
      <p:cViewPr>
        <p:scale>
          <a:sx n="100" d="100"/>
          <a:sy n="100" d="100"/>
        </p:scale>
        <p:origin x="-111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324" y="-33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561891-9F25-4685-81F4-191BB385A0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66E669-F2C9-446D-BF74-FC890F6B4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2EFBE-C142-4D93-9EBE-8F2CDEC39C8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spatial bias has been strengthened by the creation of large unitary authorities (e.g. Wiltshire, Herefordshire, Cornwall)</a:t>
            </a:r>
          </a:p>
          <a:p>
            <a:endParaRPr lang="en-GB" dirty="0" smtClean="0"/>
          </a:p>
          <a:p>
            <a:r>
              <a:rPr lang="en-GB" dirty="0" smtClean="0"/>
              <a:t>Six Cornish districts were replaced by a single Cornwall UA in 2009. </a:t>
            </a:r>
          </a:p>
          <a:p>
            <a:endParaRPr lang="en-GB" dirty="0" smtClean="0"/>
          </a:p>
          <a:p>
            <a:r>
              <a:rPr lang="en-GB" dirty="0" smtClean="0"/>
              <a:t>Any moves between the former districts are now suppressed. This does not mean that migration </a:t>
            </a:r>
            <a:r>
              <a:rPr lang="en-GB" i="1" dirty="0" smtClean="0"/>
              <a:t>within the county of Cornwall</a:t>
            </a:r>
            <a:r>
              <a:rPr lang="en-GB" dirty="0" smtClean="0"/>
              <a:t> has ceased. It’s just MAUP. </a:t>
            </a:r>
          </a:p>
          <a:p>
            <a:endParaRPr lang="en-GB" dirty="0" smtClean="0"/>
          </a:p>
          <a:p>
            <a:r>
              <a:rPr lang="en-GB" dirty="0" smtClean="0"/>
              <a:t>A move of up to 70 miles can now begin and end in Cornwall and not be registered as a migration.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spatial bias has been strengthened by the creation of large unitary authorities (e.g. Wiltshire, Herefordshire, Cornwall)</a:t>
            </a:r>
          </a:p>
          <a:p>
            <a:endParaRPr lang="en-GB" dirty="0" smtClean="0"/>
          </a:p>
          <a:p>
            <a:r>
              <a:rPr lang="en-GB" dirty="0" smtClean="0"/>
              <a:t>Six Cornish districts were replaced by a single Cornwall UA in 2009. </a:t>
            </a:r>
          </a:p>
          <a:p>
            <a:endParaRPr lang="en-GB" dirty="0" smtClean="0"/>
          </a:p>
          <a:p>
            <a:r>
              <a:rPr lang="en-GB" dirty="0" smtClean="0"/>
              <a:t>Any moves between the former districts are now suppressed. This does not mean that migration </a:t>
            </a:r>
            <a:r>
              <a:rPr lang="en-GB" i="1" dirty="0" smtClean="0"/>
              <a:t>within the county of Cornwall</a:t>
            </a:r>
            <a:r>
              <a:rPr lang="en-GB" dirty="0" smtClean="0"/>
              <a:t> has ceased. It’s just MAUP. </a:t>
            </a:r>
          </a:p>
          <a:p>
            <a:endParaRPr lang="en-GB" dirty="0" smtClean="0"/>
          </a:p>
          <a:p>
            <a:r>
              <a:rPr lang="en-GB" dirty="0" smtClean="0"/>
              <a:t>A move of up to 70 miles can now begin and end in Cornwall and not be registered as a migration.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spatial bias has been strengthened by the creation of large unitary authorities (e.g. Wiltshire, Herefordshire, Cornwall)</a:t>
            </a:r>
          </a:p>
          <a:p>
            <a:endParaRPr lang="en-GB" dirty="0" smtClean="0"/>
          </a:p>
          <a:p>
            <a:r>
              <a:rPr lang="en-GB" dirty="0" smtClean="0"/>
              <a:t>Six Cornish districts were replaced by a single Cornwall UA in 2009. </a:t>
            </a:r>
          </a:p>
          <a:p>
            <a:endParaRPr lang="en-GB" dirty="0" smtClean="0"/>
          </a:p>
          <a:p>
            <a:r>
              <a:rPr lang="en-GB" dirty="0" smtClean="0"/>
              <a:t>Any moves between the former districts are now suppressed. This does not mean that migration </a:t>
            </a:r>
            <a:r>
              <a:rPr lang="en-GB" i="1" dirty="0" smtClean="0"/>
              <a:t>within the county of Cornwall</a:t>
            </a:r>
            <a:r>
              <a:rPr lang="en-GB" dirty="0" smtClean="0"/>
              <a:t> has ceased. It’s just MAUP. </a:t>
            </a:r>
          </a:p>
          <a:p>
            <a:endParaRPr lang="en-GB" dirty="0" smtClean="0"/>
          </a:p>
          <a:p>
            <a:r>
              <a:rPr lang="en-GB" dirty="0" smtClean="0"/>
              <a:t>A move of up to 70 miles can now begin and end in Cornwall and not be registered as a migration.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spatial bias has been strengthened by the creation of large unitary authorities (e.g. Wiltshire, Herefordshire, Cornwall)</a:t>
            </a:r>
          </a:p>
          <a:p>
            <a:endParaRPr lang="en-GB" dirty="0" smtClean="0"/>
          </a:p>
          <a:p>
            <a:r>
              <a:rPr lang="en-GB" dirty="0" smtClean="0"/>
              <a:t>Six Cornish districts were replaced by a single Cornwall UA in 2009. </a:t>
            </a:r>
          </a:p>
          <a:p>
            <a:endParaRPr lang="en-GB" dirty="0" smtClean="0"/>
          </a:p>
          <a:p>
            <a:r>
              <a:rPr lang="en-GB" dirty="0" smtClean="0"/>
              <a:t>Any moves between the former districts are now suppressed. This does not mean that migration </a:t>
            </a:r>
            <a:r>
              <a:rPr lang="en-GB" i="1" dirty="0" smtClean="0"/>
              <a:t>within the county of Cornwall</a:t>
            </a:r>
            <a:r>
              <a:rPr lang="en-GB" dirty="0" smtClean="0"/>
              <a:t> has ceased. It’s just MAUP. </a:t>
            </a:r>
          </a:p>
          <a:p>
            <a:endParaRPr lang="en-GB" dirty="0" smtClean="0"/>
          </a:p>
          <a:p>
            <a:r>
              <a:rPr lang="en-GB" dirty="0" smtClean="0"/>
              <a:t>A move of up to 70 miles can now begin and end in Cornwall and not be registered as a migration.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rgbClr val="002D46"/>
                </a:solidFill>
                <a:latin typeface="Arial" charset="0"/>
                <a:ea typeface="ＭＳ Ｐゴシック" pitchFamily="1" charset="-128"/>
                <a:cs typeface="+mn-cs"/>
              </a:rPr>
              <a:t>Central areas tend to be closer to all other areas than areas on the periphery.  This is simple geometry. </a:t>
            </a:r>
          </a:p>
          <a:p>
            <a:endParaRPr lang="en-GB" sz="1200" kern="1200" dirty="0" smtClean="0">
              <a:solidFill>
                <a:srgbClr val="002D46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en-GB" sz="1200" kern="1200" dirty="0" smtClean="0">
                <a:solidFill>
                  <a:srgbClr val="002D46"/>
                </a:solidFill>
                <a:latin typeface="Arial" charset="0"/>
                <a:ea typeface="ＭＳ Ｐゴシック" pitchFamily="1" charset="-128"/>
                <a:cs typeface="+mn-cs"/>
              </a:rPr>
              <a:t>Most of the central areas of England and Wales are located in the 3L band.</a:t>
            </a:r>
          </a:p>
          <a:p>
            <a:endParaRPr lang="en-GB" sz="1200" kern="1200" dirty="0" smtClean="0">
              <a:solidFill>
                <a:srgbClr val="002D46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en-GB" sz="1200" kern="1200" dirty="0" smtClean="0">
                <a:solidFill>
                  <a:srgbClr val="002D46"/>
                </a:solidFill>
                <a:latin typeface="Arial" charset="0"/>
                <a:ea typeface="ＭＳ Ｐゴシック" pitchFamily="1" charset="-128"/>
                <a:cs typeface="+mn-cs"/>
              </a:rPr>
              <a:t>They are also, on average, smaller and we know that moves beginning in smaller areas are more likely to be registered. </a:t>
            </a:r>
          </a:p>
          <a:p>
            <a:endParaRPr lang="en-GB" sz="1200" kern="1200" dirty="0" smtClean="0">
              <a:solidFill>
                <a:srgbClr val="002D46"/>
              </a:solidFill>
              <a:latin typeface="Arial" charset="0"/>
              <a:ea typeface="ＭＳ Ｐゴシック" pitchFamily="1" charset="-128"/>
              <a:cs typeface="+mn-cs"/>
            </a:endParaRPr>
          </a:p>
          <a:p>
            <a:r>
              <a:rPr lang="en-GB" sz="1200" kern="1200" dirty="0" smtClean="0">
                <a:solidFill>
                  <a:srgbClr val="002D46"/>
                </a:solidFill>
                <a:latin typeface="Arial" charset="0"/>
                <a:ea typeface="ＭＳ Ｐゴシック" pitchFamily="1" charset="-128"/>
                <a:cs typeface="+mn-cs"/>
              </a:rPr>
              <a:t>The resulting measure of average distance migrated is not so much illuminating as an artefact of the inputs.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Hex map  - the most easily understood cartogram known to man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ORANGE losing </a:t>
            </a:r>
          </a:p>
          <a:p>
            <a:r>
              <a:rPr lang="en-GB" dirty="0" smtClean="0"/>
              <a:t>BLUE GAINING</a:t>
            </a:r>
          </a:p>
          <a:p>
            <a:endParaRPr lang="en-GB" dirty="0" smtClean="0"/>
          </a:p>
          <a:p>
            <a:r>
              <a:rPr lang="en-GB" dirty="0" smtClean="0"/>
              <a:t>What seems to be the story – that university cities are losing pop is not so. </a:t>
            </a:r>
          </a:p>
          <a:p>
            <a:endParaRPr lang="en-GB" dirty="0" smtClean="0"/>
          </a:p>
          <a:p>
            <a:r>
              <a:rPr lang="en-GB" dirty="0" smtClean="0"/>
              <a:t>Why isn’t Canterbury there?</a:t>
            </a:r>
          </a:p>
          <a:p>
            <a:endParaRPr lang="en-GB" dirty="0" smtClean="0"/>
          </a:p>
          <a:p>
            <a:r>
              <a:rPr lang="en-GB" dirty="0" smtClean="0"/>
              <a:t>Partly it’s </a:t>
            </a:r>
            <a:r>
              <a:rPr lang="en-GB" dirty="0" err="1" smtClean="0"/>
              <a:t>postgrads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Mainly it’s empirical proof of what shown theoretically earlier.</a:t>
            </a:r>
          </a:p>
          <a:p>
            <a:r>
              <a:rPr lang="en-GB" dirty="0" smtClean="0"/>
              <a:t>It’s a function of the shapes and boundaries of the geography.</a:t>
            </a:r>
          </a:p>
          <a:p>
            <a:r>
              <a:rPr lang="en-GB" dirty="0" smtClean="0"/>
              <a:t>The small LADs causing migrations to be recorded.</a:t>
            </a:r>
          </a:p>
          <a:p>
            <a:r>
              <a:rPr lang="en-GB" dirty="0" smtClean="0"/>
              <a:t>Also forcing development beyond borders.</a:t>
            </a:r>
          </a:p>
          <a:p>
            <a:r>
              <a:rPr lang="en-GB" dirty="0" smtClean="0"/>
              <a:t>If all Oxfordshire were one, it wouldn’t figure in the bottom 25.</a:t>
            </a:r>
          </a:p>
          <a:p>
            <a:endParaRPr lang="en-GB" dirty="0" smtClean="0"/>
          </a:p>
          <a:p>
            <a:r>
              <a:rPr lang="en-GB" dirty="0" smtClean="0"/>
              <a:t>Risks of publishing without strong caveats – or even with!.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Nice so </a:t>
            </a:r>
            <a:r>
              <a:rPr lang="en-GB" dirty="0" err="1" smtClean="0"/>
              <a:t>fa</a:t>
            </a:r>
            <a:r>
              <a:rPr lang="en-GB" dirty="0" smtClean="0"/>
              <a:t>=r as it goes, but </a:t>
            </a:r>
          </a:p>
          <a:p>
            <a:endParaRPr lang="en-GB" dirty="0" smtClean="0"/>
          </a:p>
          <a:p>
            <a:r>
              <a:rPr lang="en-GB" dirty="0" smtClean="0"/>
              <a:t>migration is dynamic </a:t>
            </a:r>
          </a:p>
          <a:p>
            <a:endParaRPr lang="en-GB" dirty="0" smtClean="0"/>
          </a:p>
          <a:p>
            <a:r>
              <a:rPr lang="en-GB" dirty="0" err="1" smtClean="0"/>
              <a:t>Impresssion</a:t>
            </a:r>
            <a:r>
              <a:rPr lang="en-GB" dirty="0" smtClean="0"/>
              <a:t> not quantitative</a:t>
            </a:r>
          </a:p>
          <a:p>
            <a:endParaRPr lang="en-GB" dirty="0" smtClean="0"/>
          </a:p>
          <a:p>
            <a:r>
              <a:rPr lang="en-GB" dirty="0" smtClean="0"/>
              <a:t>Let’s move onto animated R map</a:t>
            </a:r>
          </a:p>
          <a:p>
            <a:endParaRPr lang="en-GB" dirty="0" smtClean="0"/>
          </a:p>
          <a:p>
            <a:r>
              <a:rPr lang="en-GB" dirty="0" smtClean="0"/>
              <a:t>Then nice segue into Chord and </a:t>
            </a:r>
            <a:r>
              <a:rPr lang="en-GB" dirty="0" err="1" smtClean="0"/>
              <a:t>Sankey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Indent, non indent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so many moving out of London, how come London still growing?</a:t>
            </a:r>
          </a:p>
          <a:p>
            <a:endParaRPr lang="en-GB" dirty="0" smtClean="0"/>
          </a:p>
          <a:p>
            <a:r>
              <a:rPr lang="en-GB" dirty="0" smtClean="0"/>
              <a:t>Look at international map.</a:t>
            </a:r>
          </a:p>
          <a:p>
            <a:r>
              <a:rPr lang="en-GB" dirty="0" smtClean="0"/>
              <a:t>Very interesting but not here as professional demographer.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spatial bias has been strengthened by the creation of large unitary authorities (e.g. Wiltshire, Herefordshire, Cornwall)</a:t>
            </a:r>
          </a:p>
          <a:p>
            <a:endParaRPr lang="en-GB" dirty="0" smtClean="0"/>
          </a:p>
          <a:p>
            <a:r>
              <a:rPr lang="en-GB" dirty="0" smtClean="0"/>
              <a:t>Six Cornish districts were replaced by a single Cornwall UA in 2009. </a:t>
            </a:r>
          </a:p>
          <a:p>
            <a:endParaRPr lang="en-GB" dirty="0" smtClean="0"/>
          </a:p>
          <a:p>
            <a:r>
              <a:rPr lang="en-GB" dirty="0" smtClean="0"/>
              <a:t>Any moves between the former districts are now suppressed. This does not mean that migration </a:t>
            </a:r>
            <a:r>
              <a:rPr lang="en-GB" i="1" dirty="0" smtClean="0"/>
              <a:t>within the county of Cornwall</a:t>
            </a:r>
            <a:r>
              <a:rPr lang="en-GB" dirty="0" smtClean="0"/>
              <a:t> has ceased. It’s just MAUP. </a:t>
            </a:r>
          </a:p>
          <a:p>
            <a:endParaRPr lang="en-GB" dirty="0" smtClean="0"/>
          </a:p>
          <a:p>
            <a:r>
              <a:rPr lang="en-GB" dirty="0" smtClean="0"/>
              <a:t>A move of up to 70 miles can now begin and end in Cornwall and not be registered as a migration.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spatial bias has been strengthened by the creation of large unitary authorities (e.g. Wiltshire, Herefordshire, Cornwall)</a:t>
            </a:r>
          </a:p>
          <a:p>
            <a:endParaRPr lang="en-GB" dirty="0" smtClean="0"/>
          </a:p>
          <a:p>
            <a:r>
              <a:rPr lang="en-GB" dirty="0" smtClean="0"/>
              <a:t>Six Cornish districts were replaced by a single Cornwall UA in 2009. </a:t>
            </a:r>
          </a:p>
          <a:p>
            <a:endParaRPr lang="en-GB" dirty="0" smtClean="0"/>
          </a:p>
          <a:p>
            <a:r>
              <a:rPr lang="en-GB" dirty="0" smtClean="0"/>
              <a:t>Any moves between the former districts are now suppressed. This does not mean that migration </a:t>
            </a:r>
            <a:r>
              <a:rPr lang="en-GB" i="1" dirty="0" smtClean="0"/>
              <a:t>within the county of Cornwall</a:t>
            </a:r>
            <a:r>
              <a:rPr lang="en-GB" dirty="0" smtClean="0"/>
              <a:t> has ceased. It’s just MAUP. </a:t>
            </a:r>
          </a:p>
          <a:p>
            <a:endParaRPr lang="en-GB" dirty="0" smtClean="0"/>
          </a:p>
          <a:p>
            <a:r>
              <a:rPr lang="en-GB" dirty="0" smtClean="0"/>
              <a:t>A move of up to 70 miles can now begin and end in Cornwall and not be registered as a migration.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ONS Geography – ons.geography.gov.uk	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6E669-F2C9-446D-BF74-FC890F6B4BD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BIG%20DISK:ONS_Final%20Logos%20Folder%2028.02.08:NEW%20ONS%20Logos:JPEG%20HI:ONS_RGB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IG DISK:ONS_Final Logos Folder 28.02.08:NEW ONS Logos:JPEG HI:ONS_RGB.jp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381000" y="304800"/>
            <a:ext cx="304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6E7B-D5AA-48E8-AC81-5D1F0A0347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411F-3A22-41AB-961A-365C18688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58E6-1B43-41C7-BCE5-17A7F9BC9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9181-CE8A-4491-8EBA-419F7A62F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93DC-A1C2-4E16-9B0C-A63B89BC1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018A-BECC-4089-B2AC-AE26D2461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1F4EA-9150-443A-8D08-EE3C2992A9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934D-F77E-4274-A7C8-ECD46E682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715A2-4449-41BE-9449-A6C98D79B6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244B-59EC-47ED-979F-2F3105C27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6BB27-D28B-4670-8E1F-638584481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956E-C700-4DC9-BD4A-B4FA6976D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395573-C158-46BB-89D1-146A324173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stor.eu/handle/10419/97018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spatial.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cartographia.files.wordpress.com/2008/05/minard-full.jpg" TargetMode="External"/><Relationship Id="rId4" Type="http://schemas.openxmlformats.org/officeDocument/2006/relationships/hyperlink" Target="https://en.wikipedia.org/wiki/Sankey_diagra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itchb\Downloads\net_flow_TO_white.av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eoportal.statistics.gov.uk/geoportal/catalog/content/filelist.page?redirect=Docs/Boundaries/Major_Towns_and_Cities_(E+W)_2015_boundaries_(generalised_grid).zip&amp;pos=3&amp;cat=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ons.geography@ons.gov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geoportal.statistics.gov.uk/geoporta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468313" y="2636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3800" b="1" dirty="0" smtClean="0">
                <a:solidFill>
                  <a:srgbClr val="002D46"/>
                </a:solidFill>
                <a:latin typeface="Calibri" pitchFamily="34" charset="0"/>
              </a:rPr>
              <a:t>Mapping migration</a:t>
            </a:r>
            <a:endParaRPr lang="en-GB" sz="3200" b="1" dirty="0">
              <a:solidFill>
                <a:srgbClr val="002D46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6003610" y="4869160"/>
            <a:ext cx="2952006" cy="13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</a:pPr>
            <a:r>
              <a:rPr lang="en-GB" dirty="0" smtClean="0">
                <a:solidFill>
                  <a:srgbClr val="002D46"/>
                </a:solidFill>
                <a:latin typeface="Calibri" pitchFamily="34" charset="0"/>
              </a:rPr>
              <a:t>Bruce Mitchell</a:t>
            </a:r>
            <a:endParaRPr lang="en-GB" dirty="0">
              <a:solidFill>
                <a:srgbClr val="002D46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GB" dirty="0" smtClean="0">
                <a:solidFill>
                  <a:srgbClr val="002D46"/>
                </a:solidFill>
                <a:latin typeface="Calibri" pitchFamily="34" charset="0"/>
              </a:rPr>
              <a:t>GIS and Mapping Unit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dirty="0" smtClean="0">
                <a:solidFill>
                  <a:srgbClr val="002D46"/>
                </a:solidFill>
                <a:latin typeface="Calibri" pitchFamily="34" charset="0"/>
              </a:rPr>
              <a:t>ONS Geography</a:t>
            </a:r>
          </a:p>
          <a:p>
            <a:pPr algn="r" eaLnBrk="1" hangingPunct="1">
              <a:spcBef>
                <a:spcPct val="20000"/>
              </a:spcBef>
            </a:pPr>
            <a:endParaRPr lang="en-GB" sz="1000" dirty="0">
              <a:solidFill>
                <a:srgbClr val="002D46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309320"/>
            <a:ext cx="6903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/>
              <a:t>Special thanks are due to Martin Ralphs, Theo </a:t>
            </a:r>
            <a:r>
              <a:rPr lang="en-GB" sz="1050" dirty="0" err="1" smtClean="0"/>
              <a:t>Manassis</a:t>
            </a:r>
            <a:r>
              <a:rPr lang="en-GB" sz="1050" dirty="0" smtClean="0"/>
              <a:t>, Iva </a:t>
            </a:r>
            <a:r>
              <a:rPr lang="en-GB" sz="1050" dirty="0" err="1" smtClean="0"/>
              <a:t>Špakulová</a:t>
            </a:r>
            <a:r>
              <a:rPr lang="en-GB" sz="1050" dirty="0" smtClean="0"/>
              <a:t> and Jeremy Brocklehurst</a:t>
            </a:r>
            <a:endParaRPr lang="en-GB" dirty="0"/>
          </a:p>
        </p:txBody>
      </p:sp>
      <p:pic>
        <p:nvPicPr>
          <p:cNvPr id="2" name="Picture 3" descr="image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19975" y="200025"/>
            <a:ext cx="1581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60032" y="612845"/>
            <a:ext cx="4104456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The majority of the population of England and Wales is located in a band between Liverpool, Leeds and London (3L). </a:t>
            </a:r>
          </a:p>
          <a:p>
            <a:endParaRPr lang="en-GB" sz="2000" dirty="0" smtClean="0">
              <a:solidFill>
                <a:srgbClr val="002D46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Most of the LADs within this band are small. </a:t>
            </a:r>
          </a:p>
          <a:p>
            <a:endParaRPr lang="en-GB" sz="2000" dirty="0" smtClean="0">
              <a:solidFill>
                <a:srgbClr val="002D46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Average distance from one LAD to any other LAD is much shorter within the 3L band than outside it. </a:t>
            </a:r>
          </a:p>
          <a:p>
            <a:endParaRPr lang="en-GB" sz="2000" b="1" dirty="0" smtClean="0">
              <a:solidFill>
                <a:srgbClr val="002D46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Moves within the 3L band are more likely to be picked up than those beyond it.</a:t>
            </a:r>
          </a:p>
          <a:p>
            <a:endParaRPr lang="en-GB" sz="2000" dirty="0" smtClean="0">
              <a:solidFill>
                <a:srgbClr val="002D46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This produces a spatial bias in the dataset.</a:t>
            </a:r>
          </a:p>
        </p:txBody>
      </p:sp>
      <p:pic>
        <p:nvPicPr>
          <p:cNvPr id="5" name="Picture 4" descr="3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8530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wall2008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359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Cornwall 2008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91051" y="6048374"/>
            <a:ext cx="40671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/>
              <a:t>© Crown copyright and database rights 2016 Ordnance Survey 100019153 </a:t>
            </a:r>
            <a:endParaRPr lang="en-GB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wall2008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359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Cornwall 2008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09875" y="4772025"/>
            <a:ext cx="1076325" cy="504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466975" y="4552950"/>
            <a:ext cx="500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St </a:t>
            </a:r>
            <a:r>
              <a:rPr lang="en-GB" sz="800" i="1" dirty="0" smtClean="0"/>
              <a:t>Ives</a:t>
            </a:r>
            <a:endParaRPr lang="en-GB" sz="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219700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/>
              <a:t>Falmouth</a:t>
            </a:r>
            <a:endParaRPr lang="en-GB" sz="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38575" y="539115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26 miles</a:t>
            </a:r>
            <a:endParaRPr lang="en-GB" sz="800" dirty="0"/>
          </a:p>
        </p:txBody>
      </p:sp>
      <p:sp>
        <p:nvSpPr>
          <p:cNvPr id="10" name="Rectangle 9"/>
          <p:cNvSpPr/>
          <p:nvPr/>
        </p:nvSpPr>
        <p:spPr>
          <a:xfrm>
            <a:off x="4591051" y="6048374"/>
            <a:ext cx="40671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/>
              <a:t>© Crown copyright and database rights 2016 Ordnance Survey 100019153 </a:t>
            </a:r>
            <a:endParaRPr lang="en-GB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wall2008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359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Cornwall 2008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09875" y="4772025"/>
            <a:ext cx="1076325" cy="504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962400" y="2876550"/>
            <a:ext cx="666750" cy="2390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594163" y="2609850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err="1" smtClean="0"/>
              <a:t>Padstow</a:t>
            </a:r>
            <a:endParaRPr lang="en-GB" sz="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5219700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/>
              <a:t>Falmouth</a:t>
            </a:r>
            <a:endParaRPr lang="en-GB" sz="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00575" y="278130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39 miles</a:t>
            </a:r>
            <a:endParaRPr lang="en-GB" sz="800" dirty="0"/>
          </a:p>
        </p:txBody>
      </p:sp>
      <p:sp>
        <p:nvSpPr>
          <p:cNvPr id="17" name="Rectangle 16"/>
          <p:cNvSpPr/>
          <p:nvPr/>
        </p:nvSpPr>
        <p:spPr>
          <a:xfrm>
            <a:off x="4591051" y="6048374"/>
            <a:ext cx="40671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/>
              <a:t>© Crown copyright and database rights 2016 Ordnance Survey 100019153 </a:t>
            </a:r>
            <a:endParaRPr lang="en-GB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wall2008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359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Cornwall 2008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09875" y="4772025"/>
            <a:ext cx="1076325" cy="504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676775" y="2933700"/>
            <a:ext cx="2524125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27055" y="3886200"/>
            <a:ext cx="5629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err="1" smtClean="0"/>
              <a:t>Torpoint</a:t>
            </a:r>
            <a:endParaRPr lang="en-GB" sz="800" i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3962400" y="2876550"/>
            <a:ext cx="666750" cy="2390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94163" y="2609850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err="1" smtClean="0"/>
              <a:t>Padstow</a:t>
            </a:r>
            <a:endParaRPr lang="en-GB" sz="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24650" y="407670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44 miles</a:t>
            </a:r>
            <a:endParaRPr lang="en-GB" sz="800" dirty="0"/>
          </a:p>
        </p:txBody>
      </p:sp>
      <p:sp>
        <p:nvSpPr>
          <p:cNvPr id="20" name="Rectangle 19"/>
          <p:cNvSpPr/>
          <p:nvPr/>
        </p:nvSpPr>
        <p:spPr>
          <a:xfrm>
            <a:off x="4591051" y="6048374"/>
            <a:ext cx="40671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/>
              <a:t>© Crown copyright and database rights 2016 Ordnance Survey 100019153 </a:t>
            </a:r>
            <a:endParaRPr lang="en-GB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wall2008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359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Cornwall 2008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857375" y="2457450"/>
            <a:ext cx="4991100" cy="2762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447800" y="5286375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err="1" smtClean="0"/>
              <a:t>Sennan</a:t>
            </a:r>
            <a:r>
              <a:rPr lang="en-GB" sz="800" i="1" dirty="0" smtClean="0"/>
              <a:t> Cove</a:t>
            </a:r>
            <a:endParaRPr lang="en-GB" sz="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905625" y="2305050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i="1" dirty="0" smtClean="0"/>
              <a:t>Launceston</a:t>
            </a:r>
            <a:endParaRPr lang="en-GB" sz="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9925" y="247650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 smtClean="0"/>
              <a:t>78 miles</a:t>
            </a:r>
            <a:endParaRPr lang="en-GB" sz="800" i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809875" y="4772025"/>
            <a:ext cx="1076325" cy="504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676775" y="2933700"/>
            <a:ext cx="2524125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962400" y="2876550"/>
            <a:ext cx="666750" cy="2390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591051" y="6048374"/>
            <a:ext cx="40671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/>
              <a:t>© Crown copyright and database rights 2016 Ordnance Survey 100019153 </a:t>
            </a:r>
            <a:endParaRPr lang="en-GB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nwall200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93652"/>
            <a:ext cx="9144000" cy="6470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359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Cornwall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047751"/>
            <a:ext cx="2438399" cy="37147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b="1" dirty="0" smtClean="0"/>
              <a:t>Modifiable Areal Unit Problem (MAUP)!</a:t>
            </a:r>
          </a:p>
          <a:p>
            <a:pPr>
              <a:buNone/>
            </a:pP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857375" y="2457450"/>
            <a:ext cx="4991100" cy="2762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09875" y="4772025"/>
            <a:ext cx="1076325" cy="504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76775" y="2933700"/>
            <a:ext cx="2524125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3962400" y="2876550"/>
            <a:ext cx="666750" cy="2390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4591051" y="6048374"/>
            <a:ext cx="40671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/>
              <a:t>© Crown copyright and database rights 2016 Ordnance Survey 100019153 </a:t>
            </a:r>
            <a:endParaRPr lang="en-GB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351508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Central areas closer to all other areas than areas on the periphery - simple geometry. </a:t>
            </a:r>
          </a:p>
          <a:p>
            <a:endParaRPr lang="en-GB" sz="2000" dirty="0" smtClean="0">
              <a:solidFill>
                <a:srgbClr val="002D46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In 3L on average, smaller </a:t>
            </a:r>
          </a:p>
          <a:p>
            <a:endParaRPr lang="en-GB" sz="2000" dirty="0" smtClean="0">
              <a:solidFill>
                <a:srgbClr val="002D46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Moves beginning in smaller areas are more likely to be registered. </a:t>
            </a:r>
          </a:p>
          <a:p>
            <a:endParaRPr lang="en-GB" sz="2000" dirty="0" smtClean="0">
              <a:solidFill>
                <a:srgbClr val="002D46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002D46"/>
                </a:solidFill>
                <a:latin typeface="+mn-lt"/>
              </a:rPr>
              <a:t>In combination, the measure not so much illuminating as an artefact of the inputs.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3565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D46"/>
                </a:solidFill>
                <a:latin typeface="+mn-lt"/>
              </a:rPr>
              <a:t>Average distance migrated</a:t>
            </a:r>
            <a:endParaRPr lang="en-GB" b="1" dirty="0">
              <a:solidFill>
                <a:srgbClr val="002D46"/>
              </a:solidFill>
              <a:latin typeface="+mn-lt"/>
            </a:endParaRPr>
          </a:p>
        </p:txBody>
      </p:sp>
      <p:pic>
        <p:nvPicPr>
          <p:cNvPr id="7" name="Picture 6" descr="AvgeDistanc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90978" y="0"/>
            <a:ext cx="48530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34919_Map7_EW_LAD_InternalMig_OutflowAndInflow_distance_2014_2maps_choro_choro_A4_LAN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18" y="202332"/>
            <a:ext cx="912696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539552" y="260648"/>
            <a:ext cx="72008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9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-BoldMT"/>
              </a:rPr>
              <a:t>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61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037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802" y="303039"/>
            <a:ext cx="728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2D46"/>
                </a:solidFill>
                <a:latin typeface="+mn-lt"/>
              </a:rPr>
              <a:t>Correlations between Migration and Area Classifications</a:t>
            </a:r>
            <a:endParaRPr lang="en-GB" sz="2400" b="1" dirty="0">
              <a:solidFill>
                <a:srgbClr val="002D46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08348" y="4419997"/>
            <a:ext cx="2448272" cy="10801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Rural, </a:t>
            </a:r>
            <a:r>
              <a:rPr lang="en-GB" sz="2000" dirty="0" smtClean="0"/>
              <a:t>Mining &amp; Manufacturing,</a:t>
            </a:r>
          </a:p>
          <a:p>
            <a:pPr algn="ctr"/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Coastal, Heritage</a:t>
            </a:r>
          </a:p>
        </p:txBody>
      </p:sp>
      <p:pic>
        <p:nvPicPr>
          <p:cNvPr id="1026" name="Picture 2" descr="D:\Migration\SPSS\SPSS_graph_X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41948" y="1546820"/>
            <a:ext cx="4762500" cy="47625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 bwMode="auto">
          <a:xfrm>
            <a:off x="4644008" y="3789040"/>
            <a:ext cx="792088" cy="18002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812360" y="3429000"/>
            <a:ext cx="576064" cy="158417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96136" y="2204864"/>
            <a:ext cx="288032" cy="2520280"/>
          </a:xfrm>
          <a:prstGeom prst="rect">
            <a:avLst/>
          </a:prstGeom>
          <a:noFill/>
          <a:ln w="9525" cap="flat" cmpd="sng" algn="ctr">
            <a:solidFill>
              <a:srgbClr val="097D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45468" y="2607171"/>
            <a:ext cx="2974032" cy="793254"/>
          </a:xfrm>
          <a:prstGeom prst="rect">
            <a:avLst/>
          </a:prstGeom>
          <a:noFill/>
          <a:ln w="15875" cap="flat" cmpd="sng" algn="ctr">
            <a:solidFill>
              <a:srgbClr val="097D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London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Cosmopolitan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Business and Education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876256" y="3573016"/>
            <a:ext cx="360040" cy="158417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524328" y="3789040"/>
            <a:ext cx="288032" cy="158417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36096" y="2564904"/>
            <a:ext cx="360040" cy="1728192"/>
          </a:xfrm>
          <a:prstGeom prst="rect">
            <a:avLst/>
          </a:prstGeom>
          <a:noFill/>
          <a:ln w="9525" cap="flat" cmpd="sng" algn="ctr">
            <a:solidFill>
              <a:srgbClr val="097D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660232" y="2348880"/>
            <a:ext cx="216024" cy="1800200"/>
          </a:xfrm>
          <a:prstGeom prst="rect">
            <a:avLst/>
          </a:prstGeom>
          <a:noFill/>
          <a:ln w="9525" cap="flat" cmpd="sng" algn="ctr">
            <a:solidFill>
              <a:srgbClr val="097D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Brief to identify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lvl="0"/>
            <a:endParaRPr lang="en-GB" sz="2400" i="1" dirty="0" smtClean="0"/>
          </a:p>
          <a:p>
            <a:r>
              <a:rPr lang="en-GB" sz="2400" i="1" dirty="0" smtClean="0"/>
              <a:t>Migration catchment </a:t>
            </a:r>
            <a:r>
              <a:rPr lang="en-GB" sz="2400" i="1" dirty="0" smtClean="0"/>
              <a:t>areas, and ‘stagnant</a:t>
            </a:r>
            <a:r>
              <a:rPr lang="en-GB" sz="2400" i="1" dirty="0" smtClean="0"/>
              <a:t>’ </a:t>
            </a:r>
            <a:r>
              <a:rPr lang="en-GB" sz="2400" i="1" dirty="0" smtClean="0"/>
              <a:t>a</a:t>
            </a:r>
            <a:r>
              <a:rPr lang="en-GB" sz="2400" i="1" dirty="0" smtClean="0"/>
              <a:t>reas in </a:t>
            </a:r>
            <a:r>
              <a:rPr lang="en-GB" sz="2400" dirty="0" smtClean="0"/>
              <a:t>England </a:t>
            </a:r>
            <a:r>
              <a:rPr lang="en-GB" sz="2400" dirty="0" smtClean="0"/>
              <a:t>and Wales</a:t>
            </a:r>
            <a:endParaRPr lang="en-GB" sz="2400" i="1" dirty="0" smtClean="0"/>
          </a:p>
          <a:p>
            <a:r>
              <a:rPr lang="en-GB" sz="2400" dirty="0" smtClean="0"/>
              <a:t>Defined in terms of towns or cities</a:t>
            </a:r>
          </a:p>
          <a:p>
            <a:r>
              <a:rPr lang="en-GB" sz="2400" dirty="0" smtClean="0"/>
              <a:t>Very </a:t>
            </a:r>
            <a:r>
              <a:rPr lang="en-GB" sz="2400" dirty="0" smtClean="0"/>
              <a:t>quick turnaround required – so published </a:t>
            </a:r>
            <a:r>
              <a:rPr lang="en-GB" sz="2400" dirty="0" smtClean="0"/>
              <a:t>data</a:t>
            </a:r>
            <a:endParaRPr lang="en-GB" sz="2400" dirty="0" smtClean="0"/>
          </a:p>
          <a:p>
            <a:r>
              <a:rPr lang="en-GB" sz="2400" dirty="0" smtClean="0"/>
              <a:t>Local </a:t>
            </a:r>
            <a:r>
              <a:rPr lang="en-GB" sz="2400" dirty="0" smtClean="0"/>
              <a:t>authority </a:t>
            </a:r>
            <a:r>
              <a:rPr lang="en-GB" sz="2400" dirty="0" smtClean="0"/>
              <a:t>level</a:t>
            </a:r>
            <a:endParaRPr lang="en-GB" sz="2400" dirty="0" smtClean="0"/>
          </a:p>
          <a:p>
            <a:pPr lvl="0"/>
            <a:endParaRPr lang="en-GB" sz="2600" i="1" dirty="0" smtClean="0"/>
          </a:p>
          <a:p>
            <a:pPr lvl="0"/>
            <a:endParaRPr lang="en-GB" sz="2600" i="1" dirty="0" smtClean="0"/>
          </a:p>
          <a:p>
            <a:pPr lvl="0"/>
            <a:endParaRPr lang="en-GB" sz="2600" i="1" dirty="0" smtClean="0"/>
          </a:p>
          <a:p>
            <a:endParaRPr lang="en-GB" sz="2400" dirty="0" smtClean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mapping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524000"/>
            <a:ext cx="4943475" cy="4572000"/>
          </a:xfrm>
        </p:spPr>
        <p:txBody>
          <a:bodyPr>
            <a:normAutofit/>
          </a:bodyPr>
          <a:lstStyle/>
          <a:p>
            <a:r>
              <a:rPr lang="en-GB" sz="2400" i="1" dirty="0" smtClean="0"/>
              <a:t>Choropleth</a:t>
            </a:r>
            <a:r>
              <a:rPr lang="en-GB" sz="2400" dirty="0" smtClean="0"/>
              <a:t> (density shading)</a:t>
            </a:r>
          </a:p>
          <a:p>
            <a:pPr lvl="1">
              <a:buNone/>
            </a:pPr>
            <a:r>
              <a:rPr lang="en-GB" sz="2000" dirty="0" smtClean="0"/>
              <a:t>+   Suitable for rate data</a:t>
            </a:r>
          </a:p>
          <a:p>
            <a:pPr lvl="1">
              <a:buFontTx/>
              <a:buChar char="-"/>
            </a:pPr>
            <a:r>
              <a:rPr lang="en-GB" sz="2000" dirty="0" smtClean="0"/>
              <a:t>Dominated by large areas </a:t>
            </a:r>
          </a:p>
          <a:p>
            <a:pPr lvl="1">
              <a:buFontTx/>
              <a:buChar char="-"/>
            </a:pPr>
            <a:endParaRPr lang="en-GB" sz="2000" dirty="0" smtClean="0"/>
          </a:p>
          <a:p>
            <a:pPr lvl="1">
              <a:buFontTx/>
              <a:buChar char="-"/>
            </a:pPr>
            <a:endParaRPr lang="en-GB" sz="2000" dirty="0" smtClean="0"/>
          </a:p>
          <a:p>
            <a:r>
              <a:rPr lang="en-GB" sz="2400" i="1" dirty="0" smtClean="0"/>
              <a:t>Hex</a:t>
            </a:r>
            <a:r>
              <a:rPr lang="en-GB" sz="2400" dirty="0" smtClean="0"/>
              <a:t> (each area represented by </a:t>
            </a:r>
          </a:p>
          <a:p>
            <a:pPr>
              <a:buNone/>
            </a:pPr>
            <a:r>
              <a:rPr lang="en-GB" sz="2400" dirty="0" smtClean="0"/>
              <a:t>		 an equally-sized hexagon)</a:t>
            </a:r>
          </a:p>
          <a:p>
            <a:pPr lvl="1">
              <a:buNone/>
            </a:pPr>
            <a:r>
              <a:rPr lang="en-GB" sz="2000" dirty="0" smtClean="0"/>
              <a:t>+   Small areas are easily seen</a:t>
            </a:r>
          </a:p>
          <a:p>
            <a:pPr lvl="1">
              <a:buFontTx/>
              <a:buChar char="-"/>
            </a:pPr>
            <a:r>
              <a:rPr lang="en-GB" sz="2000" dirty="0" smtClean="0"/>
              <a:t>Hard to navigate</a:t>
            </a:r>
          </a:p>
          <a:p>
            <a:endParaRPr lang="en-GB" dirty="0" smtClean="0"/>
          </a:p>
          <a:p>
            <a:pPr lvl="1">
              <a:buFontTx/>
              <a:buChar char="-"/>
            </a:pPr>
            <a:endParaRPr lang="en-GB" sz="2400" dirty="0" smtClean="0"/>
          </a:p>
          <a:p>
            <a:endParaRPr lang="en-GB" dirty="0"/>
          </a:p>
        </p:txBody>
      </p:sp>
      <p:pic>
        <p:nvPicPr>
          <p:cNvPr id="6" name="Picture 5" descr="Britain-2010-Economist-Election-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1533" y="1381125"/>
            <a:ext cx="4183272" cy="52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:\Migration\GRAPHICS\Jeremy\PNG\EN34919_Map4_EW_LAD_InternalMig_Net_rate_2014_2maps_choro_hex_A4_LAN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800" y="189000"/>
            <a:ext cx="9165601" cy="648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827584" y="260648"/>
            <a:ext cx="72008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-10800" y="189000"/>
            <a:ext cx="9165601" cy="6480000"/>
            <a:chOff x="-10800" y="189000"/>
            <a:chExt cx="9165601" cy="6480000"/>
          </a:xfrm>
        </p:grpSpPr>
        <p:pic>
          <p:nvPicPr>
            <p:cNvPr id="4" name="Picture 12" descr="D:\Migration\GRAPHICS\Jeremy\PNG\EN34919_Map4_EW_LAD_InternalMig_Net_rate_2014_2maps_choro_hex_A4_LAND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10800" y="189000"/>
              <a:ext cx="9165601" cy="6480000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 bwMode="auto">
            <a:xfrm>
              <a:off x="2123728" y="342900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691680" y="3068960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051720" y="4883449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240580" y="4451401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32087" y="1912069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237756" y="3611687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733701" y="3952105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171923" y="3635499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627784" y="4941168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253455" y="4504357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128491" y="4268718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411760" y="3212976"/>
              <a:ext cx="216024" cy="21602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827584" y="260648"/>
            <a:ext cx="72008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brid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8" y="206521"/>
            <a:ext cx="9136204" cy="64449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per-Cambou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20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52400"/>
            <a:ext cx="8401050" cy="971550"/>
          </a:xfrm>
        </p:spPr>
        <p:txBody>
          <a:bodyPr/>
          <a:lstStyle/>
          <a:p>
            <a:pPr algn="ctr"/>
            <a:r>
              <a:rPr lang="en-GB" sz="2400" dirty="0" smtClean="0"/>
              <a:t>Adding value through non-standard </a:t>
            </a:r>
            <a:br>
              <a:rPr lang="en-GB" sz="2400" dirty="0" smtClean="0"/>
            </a:br>
            <a:r>
              <a:rPr lang="en-GB" sz="2400" dirty="0" smtClean="0"/>
              <a:t>graphical approaches using R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Flow mapping using R (</a:t>
            </a:r>
            <a:r>
              <a:rPr lang="en-GB" sz="2400" dirty="0" smtClean="0">
                <a:hlinkClick r:id="rId2"/>
              </a:rPr>
              <a:t>http://spatial.ly/</a:t>
            </a:r>
            <a:r>
              <a:rPr lang="en-GB" sz="2400" dirty="0" smtClean="0"/>
              <a:t>) </a:t>
            </a:r>
          </a:p>
          <a:p>
            <a:pPr>
              <a:buNone/>
            </a:pPr>
            <a:r>
              <a:rPr lang="en-GB" sz="1400" i="1" dirty="0" smtClean="0"/>
              <a:t>	James Cheshire</a:t>
            </a:r>
          </a:p>
          <a:p>
            <a:endParaRPr lang="en-GB" sz="2400" dirty="0" smtClean="0"/>
          </a:p>
          <a:p>
            <a:r>
              <a:rPr lang="en-GB" sz="2400" dirty="0" smtClean="0">
                <a:hlinkClick r:id="rId3"/>
              </a:rPr>
              <a:t>Visualising Migration Flow Data with Circular Plots</a:t>
            </a:r>
            <a:endParaRPr lang="en-GB" sz="2400" i="1" dirty="0" smtClean="0"/>
          </a:p>
          <a:p>
            <a:pPr>
              <a:buNone/>
            </a:pPr>
            <a:r>
              <a:rPr lang="en-GB" sz="2400" i="1" dirty="0" smtClean="0"/>
              <a:t>	</a:t>
            </a:r>
            <a:r>
              <a:rPr lang="en-GB" sz="1400" i="1" dirty="0" smtClean="0"/>
              <a:t>Nikola Sander, Guy J. Abel, Ramon Bauer and Johannes Schmidt. </a:t>
            </a:r>
          </a:p>
          <a:p>
            <a:pPr>
              <a:buNone/>
            </a:pPr>
            <a:endParaRPr lang="en-GB" sz="2400" i="1" dirty="0" smtClean="0"/>
          </a:p>
          <a:p>
            <a:r>
              <a:rPr lang="en-GB" sz="2400" i="1" dirty="0" smtClean="0">
                <a:hlinkClick r:id="rId4"/>
              </a:rPr>
              <a:t>Band or </a:t>
            </a:r>
            <a:r>
              <a:rPr lang="en-GB" sz="2400" i="1" dirty="0" err="1" smtClean="0">
                <a:hlinkClick r:id="rId4"/>
              </a:rPr>
              <a:t>Sankey</a:t>
            </a:r>
            <a:r>
              <a:rPr lang="en-GB" sz="2400" i="1" dirty="0" smtClean="0">
                <a:hlinkClick r:id="rId4"/>
              </a:rPr>
              <a:t> </a:t>
            </a:r>
            <a:r>
              <a:rPr lang="en-GB" sz="2400" i="1" dirty="0" smtClean="0">
                <a:hlinkClick r:id="rId4"/>
              </a:rPr>
              <a:t>diagrams</a:t>
            </a:r>
            <a:endParaRPr lang="en-GB" sz="2400" i="1" dirty="0" smtClean="0"/>
          </a:p>
          <a:p>
            <a:pPr>
              <a:buNone/>
            </a:pPr>
            <a:r>
              <a:rPr lang="en-GB" sz="2000" i="1" dirty="0" smtClean="0"/>
              <a:t>	Originated with Charles </a:t>
            </a:r>
            <a:r>
              <a:rPr lang="en-GB" sz="2000" i="1" dirty="0" err="1" smtClean="0"/>
              <a:t>Minard</a:t>
            </a:r>
            <a:endParaRPr lang="en-GB" sz="2000" i="1" dirty="0" smtClean="0"/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endParaRPr lang="en-GB" i="1" dirty="0" smtClean="0"/>
          </a:p>
          <a:p>
            <a:endParaRPr lang="en-GB" dirty="0"/>
          </a:p>
        </p:txBody>
      </p:sp>
      <p:pic>
        <p:nvPicPr>
          <p:cNvPr id="4" name="Picture 3" descr="minard-full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1" y="3742031"/>
            <a:ext cx="3886037" cy="2880000"/>
          </a:xfrm>
          <a:prstGeom prst="rect">
            <a:avLst/>
          </a:prstGeom>
        </p:spPr>
      </p:pic>
      <p:pic>
        <p:nvPicPr>
          <p:cNvPr id="5" name="Picture 4" descr="Minar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675" y="4822031"/>
            <a:ext cx="377705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Collaborations with </a:t>
            </a:r>
            <a:r>
              <a:rPr lang="en-GB" sz="2400" dirty="0" err="1" smtClean="0"/>
              <a:t>BigData</a:t>
            </a:r>
            <a:r>
              <a:rPr lang="en-GB" sz="2400" dirty="0" smtClean="0"/>
              <a:t> team: </a:t>
            </a:r>
            <a:br>
              <a:rPr lang="en-GB" sz="2400" dirty="0" smtClean="0"/>
            </a:br>
            <a:r>
              <a:rPr lang="en-GB" sz="2400" dirty="0" smtClean="0"/>
              <a:t>1: Net Internal migration flows, plotted in R</a:t>
            </a:r>
            <a:endParaRPr lang="en-GB" dirty="0"/>
          </a:p>
        </p:txBody>
      </p:sp>
      <p:pic>
        <p:nvPicPr>
          <p:cNvPr id="8" name="Picture 7" descr="net_flow4_from_FromIllustr180dpi_14.62cm h x 12.22cm w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340768"/>
            <a:ext cx="4574087" cy="5472000"/>
          </a:xfrm>
          <a:prstGeom prst="rect">
            <a:avLst/>
          </a:prstGeom>
        </p:spPr>
      </p:pic>
      <p:pic>
        <p:nvPicPr>
          <p:cNvPr id="9" name="Picture 8" descr="net_flow4_to_FromIllustr180dpi_14.62cm h x 12.22cm w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340768"/>
            <a:ext cx="4574087" cy="54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" name="net_flow_TO_whit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52001" y="18000"/>
            <a:ext cx="6839999" cy="68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850106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smtClean="0"/>
              <a:t>3</a:t>
            </a:r>
            <a:r>
              <a:rPr lang="en-GB" sz="2400" dirty="0" smtClean="0"/>
              <a:t>: Chord diagram - total </a:t>
            </a:r>
            <a:r>
              <a:rPr lang="en-GB" sz="2400" b="1" dirty="0" smtClean="0"/>
              <a:t>internal migration flows by region</a:t>
            </a:r>
            <a:endParaRPr lang="en-GB" sz="2400" b="1" dirty="0"/>
          </a:p>
        </p:txBody>
      </p:sp>
      <p:pic>
        <p:nvPicPr>
          <p:cNvPr id="4" name="Picture 3" descr="chord_full_flow_bm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9263" y="1152524"/>
            <a:ext cx="570547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smtClean="0"/>
              <a:t>4: </a:t>
            </a:r>
            <a:r>
              <a:rPr lang="en-GB" sz="2400" b="1" dirty="0" err="1" smtClean="0"/>
              <a:t>Sankey</a:t>
            </a:r>
            <a:r>
              <a:rPr lang="en-GB" sz="2400" b="1" dirty="0" smtClean="0"/>
              <a:t> diagram - total internal migrations by region, </a:t>
            </a:r>
            <a:br>
              <a:rPr lang="en-GB" sz="2400" b="1" dirty="0" smtClean="0"/>
            </a:br>
            <a:r>
              <a:rPr lang="en-GB" sz="2400" b="1" dirty="0" smtClean="0"/>
              <a:t>England and Wales, 2014</a:t>
            </a:r>
            <a:endParaRPr lang="en-GB" sz="2400" b="1" dirty="0"/>
          </a:p>
        </p:txBody>
      </p:sp>
      <p:pic>
        <p:nvPicPr>
          <p:cNvPr id="4" name="Picture 3" descr="sankey_full_flow_wide_BM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155144"/>
            <a:ext cx="9144000" cy="573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this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use of spatial analysis, mapping and unconventional graphics to answer a high-profile research question. </a:t>
            </a:r>
          </a:p>
          <a:p>
            <a:r>
              <a:rPr lang="en-GB" sz="2400" dirty="0" smtClean="0"/>
              <a:t>Not an exposition of demographic change.</a:t>
            </a:r>
          </a:p>
          <a:p>
            <a:r>
              <a:rPr lang="en-GB" sz="2400" dirty="0" smtClean="0"/>
              <a:t>Implications </a:t>
            </a:r>
            <a:r>
              <a:rPr lang="en-GB" sz="2400" dirty="0" smtClean="0"/>
              <a:t>of the geography must be understood for sensible conclusions to be drawn</a:t>
            </a:r>
            <a:r>
              <a:rPr lang="en-GB" sz="2400" dirty="0" smtClean="0"/>
              <a:t>. </a:t>
            </a:r>
            <a:endParaRPr lang="en-GB" sz="2400" dirty="0" smtClean="0"/>
          </a:p>
          <a:p>
            <a:r>
              <a:rPr lang="en-GB" sz="2400" dirty="0" smtClean="0"/>
              <a:t>The geography may conceal, or misrepresent, spatial </a:t>
            </a:r>
            <a:r>
              <a:rPr lang="en-GB" sz="2400" dirty="0" smtClean="0"/>
              <a:t>characteristics of </a:t>
            </a:r>
            <a:r>
              <a:rPr lang="en-GB" sz="2400" dirty="0" smtClean="0"/>
              <a:t>the data.</a:t>
            </a:r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2606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D46"/>
                </a:solidFill>
                <a:latin typeface="+mn-lt"/>
              </a:rPr>
              <a:t>Contrasts with short-term migration</a:t>
            </a:r>
            <a:endParaRPr lang="en-GB" sz="2400" b="1" dirty="0">
              <a:solidFill>
                <a:srgbClr val="002D46"/>
              </a:solidFill>
              <a:latin typeface="+mn-lt"/>
            </a:endParaRPr>
          </a:p>
        </p:txBody>
      </p:sp>
      <p:pic>
        <p:nvPicPr>
          <p:cNvPr id="4" name="Picture 3" descr="Bos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368" y="2043000"/>
            <a:ext cx="6385264" cy="27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degree of success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i="1" dirty="0" smtClean="0"/>
              <a:t>Collaboration across ONS</a:t>
            </a:r>
          </a:p>
          <a:p>
            <a:pPr lvl="0"/>
            <a:r>
              <a:rPr lang="en-GB" sz="2400" i="1" dirty="0" smtClean="0"/>
              <a:t>Spatial variations in labour mobility identified</a:t>
            </a:r>
          </a:p>
          <a:p>
            <a:r>
              <a:rPr lang="en-GB" sz="2400" i="1" dirty="0" smtClean="0"/>
              <a:t>Correlations with ONS Area Classifications</a:t>
            </a:r>
          </a:p>
          <a:p>
            <a:r>
              <a:rPr lang="en-GB" sz="2400" i="1" dirty="0" smtClean="0"/>
              <a:t>Rapid turnaround of innovative graphics</a:t>
            </a:r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endParaRPr lang="en-GB" sz="2000" i="1" dirty="0" smtClean="0"/>
          </a:p>
          <a:p>
            <a:pPr>
              <a:buNone/>
            </a:pPr>
            <a:r>
              <a:rPr lang="en-GB" sz="2000" i="1" dirty="0" smtClean="0"/>
              <a:t>“a great example of agile curiosity in action from all sides”</a:t>
            </a:r>
          </a:p>
          <a:p>
            <a:pPr>
              <a:buNone/>
            </a:pPr>
            <a:r>
              <a:rPr lang="en-GB" sz="2000" i="1" dirty="0" smtClean="0"/>
              <a:t>“a very nice case study for how being curious can bring big dividends”</a:t>
            </a:r>
          </a:p>
          <a:p>
            <a:pPr lvl="0"/>
            <a:endParaRPr lang="en-GB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24936" cy="1143000"/>
          </a:xfrm>
        </p:spPr>
        <p:txBody>
          <a:bodyPr/>
          <a:lstStyle/>
          <a:p>
            <a:pPr algn="ctr"/>
            <a:r>
              <a:rPr lang="en-GB" sz="2600" dirty="0" smtClean="0"/>
              <a:t>Some aspects of the brief unrealisable with current data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i="1" dirty="0" smtClean="0"/>
              <a:t>Districts are not </a:t>
            </a:r>
            <a:r>
              <a:rPr lang="en-GB" i="1" dirty="0" smtClean="0"/>
              <a:t>towns</a:t>
            </a:r>
            <a:endParaRPr lang="en-GB" i="1" dirty="0" smtClean="0"/>
          </a:p>
          <a:p>
            <a:pPr lvl="0"/>
            <a:r>
              <a:rPr lang="en-GB" i="1" dirty="0" smtClean="0"/>
              <a:t>Migration ‘catchment areas’ meaningless at LAD level.</a:t>
            </a:r>
          </a:p>
          <a:p>
            <a:pPr lvl="0"/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Norwi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1678" y="3589425"/>
            <a:ext cx="4180645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24936" cy="1143000"/>
          </a:xfrm>
        </p:spPr>
        <p:txBody>
          <a:bodyPr/>
          <a:lstStyle/>
          <a:p>
            <a:pPr algn="ctr"/>
            <a:r>
              <a:rPr lang="en-GB" sz="2600" dirty="0" smtClean="0"/>
              <a:t>Some aspects of the brief unrealisable with current data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i="1" dirty="0" smtClean="0"/>
              <a:t>Districts are not </a:t>
            </a:r>
            <a:r>
              <a:rPr lang="en-GB" i="1" dirty="0" smtClean="0"/>
              <a:t>towns. See ONS’ new </a:t>
            </a:r>
            <a:r>
              <a:rPr lang="en-GB" i="1" dirty="0" smtClean="0">
                <a:hlinkClick r:id="rId2"/>
              </a:rPr>
              <a:t>’Major Towns and Cities’</a:t>
            </a:r>
            <a:r>
              <a:rPr lang="en-GB" i="1" dirty="0" smtClean="0"/>
              <a:t> dataset.</a:t>
            </a:r>
            <a:endParaRPr lang="en-GB" i="1" dirty="0" smtClean="0"/>
          </a:p>
          <a:p>
            <a:pPr lvl="0"/>
            <a:r>
              <a:rPr lang="en-GB" i="1" dirty="0" smtClean="0"/>
              <a:t>Migration ‘catchment areas’ meaningless at LAD level.</a:t>
            </a:r>
          </a:p>
          <a:p>
            <a:pPr lvl="0"/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Norwich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7173" y="3589425"/>
            <a:ext cx="4189655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MSOA - a solution to the catchment area problem?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Possible solutions: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Record-level extract from Census 2011 – but more out of date with every passing year..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Disaggregation of current data to a lower geography? </a:t>
            </a:r>
            <a:endParaRPr lang="en-GB" sz="2000" dirty="0" smtClean="0"/>
          </a:p>
          <a:p>
            <a:r>
              <a:rPr lang="en-GB" sz="2400" dirty="0" smtClean="0"/>
              <a:t>Census </a:t>
            </a:r>
            <a:r>
              <a:rPr lang="en-GB" sz="2400" dirty="0" smtClean="0"/>
              <a:t>statistical geography designed with spatial analysis in mind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3" descr="Norwic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1678" y="3589425"/>
            <a:ext cx="4180645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MSOA - a solution to the catchment area problem?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Possible solutions: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Record-level extract from Census 2011 – but more out of date with every passing year..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Disaggregation of current data to a lower geography? </a:t>
            </a:r>
            <a:endParaRPr lang="en-GB" sz="2000" dirty="0" smtClean="0"/>
          </a:p>
          <a:p>
            <a:r>
              <a:rPr lang="en-GB" sz="2400" dirty="0" smtClean="0"/>
              <a:t>Census </a:t>
            </a:r>
            <a:r>
              <a:rPr lang="en-GB" sz="2400" dirty="0" smtClean="0"/>
              <a:t>statistical geography designed with spatial analysis in mind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5" name="Picture 4" descr="Norwich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1678" y="3598950"/>
            <a:ext cx="4180645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MSOA - a solution to the catchment area problem?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Redistribute </a:t>
            </a:r>
            <a:r>
              <a:rPr lang="en-GB" sz="2400" dirty="0" smtClean="0"/>
              <a:t>future </a:t>
            </a:r>
            <a:r>
              <a:rPr lang="en-GB" sz="2400" b="1" dirty="0" smtClean="0"/>
              <a:t>internal </a:t>
            </a:r>
            <a:r>
              <a:rPr lang="en-GB" sz="2400" dirty="0" smtClean="0"/>
              <a:t>migration data down to MSOA?</a:t>
            </a:r>
          </a:p>
          <a:p>
            <a:r>
              <a:rPr lang="en-GB" sz="2400" dirty="0" smtClean="0"/>
              <a:t>Accuracy and currency of underlying admin data?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e.g. NHSPR</a:t>
            </a:r>
            <a:r>
              <a:rPr lang="en-GB" sz="2000" dirty="0" smtClean="0"/>
              <a:t>: </a:t>
            </a:r>
          </a:p>
          <a:p>
            <a:pPr lvl="2"/>
            <a:r>
              <a:rPr lang="en-GB" i="1" dirty="0" smtClean="0"/>
              <a:t>Persistent lag</a:t>
            </a:r>
          </a:p>
          <a:p>
            <a:pPr lvl="2"/>
            <a:r>
              <a:rPr lang="en-GB" i="1" dirty="0" smtClean="0"/>
              <a:t>NHS Trusts are not equally efficient</a:t>
            </a:r>
          </a:p>
          <a:p>
            <a:pPr lvl="2"/>
            <a:r>
              <a:rPr lang="en-GB" i="1" dirty="0" smtClean="0"/>
              <a:t>Variable by age and sex</a:t>
            </a:r>
          </a:p>
          <a:p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 your geography</a:t>
            </a:r>
            <a:r>
              <a:rPr lang="en-GB" dirty="0" smtClean="0"/>
              <a:t>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Opportunity to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Train up new team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Collaborate across ONS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Adopt innovative </a:t>
            </a:r>
            <a:r>
              <a:rPr lang="en-GB" dirty="0" smtClean="0"/>
              <a:t>approaches 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Acquire new capabilities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pPr>
              <a:buNone/>
            </a:pPr>
            <a:r>
              <a:rPr lang="en-GB" sz="1400" dirty="0" smtClean="0"/>
              <a:t>	</a:t>
            </a:r>
          </a:p>
          <a:p>
            <a:pPr>
              <a:buNone/>
            </a:pPr>
            <a:r>
              <a:rPr lang="en-GB" sz="1400" dirty="0" smtClean="0"/>
              <a:t>	Contact ONS Geography at: 		</a:t>
            </a:r>
            <a:r>
              <a:rPr lang="en-GB" sz="1400" i="1" dirty="0" smtClean="0">
                <a:hlinkClick r:id="rId3"/>
              </a:rPr>
              <a:t>ons.geography@ons.gov.uk</a:t>
            </a:r>
            <a:r>
              <a:rPr lang="en-GB" sz="1400" i="1" dirty="0" smtClean="0"/>
              <a:t/>
            </a:r>
            <a:br>
              <a:rPr lang="en-GB" sz="1400" i="1" dirty="0" smtClean="0"/>
            </a:br>
            <a:r>
              <a:rPr lang="en-GB" sz="1400" dirty="0" smtClean="0"/>
              <a:t>Access Open Geography products at: 	</a:t>
            </a:r>
            <a:r>
              <a:rPr lang="en-GB" sz="1400" i="1" dirty="0" smtClean="0">
                <a:hlinkClick r:id="rId4"/>
              </a:rPr>
              <a:t>https://geoportal.statistics.gov.uk/geoportal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Follow ONS Geography at @</a:t>
            </a:r>
            <a:r>
              <a:rPr lang="en-GB" sz="1400" dirty="0" err="1" smtClean="0"/>
              <a:t>ONSgeography</a:t>
            </a:r>
            <a:endParaRPr lang="en-GB" altLang="en-US" sz="1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708" y="580538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GB" dirty="0" smtClean="0"/>
              <a:t>All </a:t>
            </a:r>
            <a:r>
              <a:rPr lang="en-GB" dirty="0" smtClean="0"/>
              <a:t>persons (aged 25-64) making a residential move of at least a year.</a:t>
            </a:r>
          </a:p>
          <a:p>
            <a:pPr lvl="0"/>
            <a:r>
              <a:rPr lang="en-GB" sz="2000" dirty="0" smtClean="0"/>
              <a:t>Estimates based in part on the NHS Patient Register (NHSPR). </a:t>
            </a:r>
          </a:p>
          <a:p>
            <a:pPr lvl="0"/>
            <a:r>
              <a:rPr lang="en-GB" sz="2000" dirty="0" smtClean="0"/>
              <a:t>Migrations only recorded where person changes GP and where new address in different district. </a:t>
            </a:r>
          </a:p>
          <a:p>
            <a:endParaRPr lang="en-GB" sz="1800" dirty="0"/>
          </a:p>
        </p:txBody>
      </p:sp>
      <p:pic>
        <p:nvPicPr>
          <p:cNvPr id="4" name="Picture 3" descr="InO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387" y="3119437"/>
            <a:ext cx="4665227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Local Authority Geography</a:t>
            </a:r>
            <a:endParaRPr lang="en-GB" dirty="0"/>
          </a:p>
        </p:txBody>
      </p:sp>
      <p:pic>
        <p:nvPicPr>
          <p:cNvPr id="10" name="Picture 9" descr="Powys,Lincoln,Islington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8870"/>
            <a:ext cx="9144000" cy="44691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2250" y="22382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 smtClean="0"/>
              <a:t>© Crown copyright and database rights 2016 Ordnance Survey 100019153 </a:t>
            </a:r>
            <a:endParaRPr lang="en-GB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ys,Lincoln,Islington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8870"/>
            <a:ext cx="9144000" cy="4469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Local Authority Geography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1025" y="1385887"/>
            <a:ext cx="2010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Pop.            132,700</a:t>
            </a:r>
          </a:p>
          <a:p>
            <a:r>
              <a:rPr lang="en-GB" sz="1400" dirty="0" smtClean="0">
                <a:latin typeface="+mn-lt"/>
              </a:rPr>
              <a:t>Area            5,195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</a:p>
          <a:p>
            <a:r>
              <a:rPr lang="en-GB" sz="1400" dirty="0" smtClean="0">
                <a:latin typeface="+mn-lt"/>
              </a:rPr>
              <a:t>Pop. Dens. 26 pers./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2250" y="22382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 smtClean="0"/>
              <a:t>© Crown copyright and database rights 2016 Ordnance Survey 100019153 </a:t>
            </a:r>
            <a:endParaRPr lang="en-GB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ys,Lincoln,Islington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8870"/>
            <a:ext cx="9144000" cy="4469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Local Authority Geography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1025" y="1385887"/>
            <a:ext cx="2010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Pop.            132,700</a:t>
            </a:r>
          </a:p>
          <a:p>
            <a:r>
              <a:rPr lang="en-GB" sz="1400" dirty="0" smtClean="0">
                <a:latin typeface="+mn-lt"/>
              </a:rPr>
              <a:t>Area            5,195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</a:p>
          <a:p>
            <a:r>
              <a:rPr lang="en-GB" sz="1400" dirty="0" smtClean="0">
                <a:latin typeface="+mn-lt"/>
              </a:rPr>
              <a:t>Pop. Dens. 26 pers./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437" y="1385887"/>
            <a:ext cx="2237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Pop.            96,200</a:t>
            </a:r>
          </a:p>
          <a:p>
            <a:r>
              <a:rPr lang="en-GB" sz="1400" dirty="0" smtClean="0">
                <a:latin typeface="+mn-lt"/>
              </a:rPr>
              <a:t>Area            36 km</a:t>
            </a:r>
            <a:r>
              <a:rPr lang="en-GB" sz="1400" baseline="30000" dirty="0" smtClean="0">
                <a:latin typeface="+mn-lt"/>
              </a:rPr>
              <a:t>2</a:t>
            </a:r>
          </a:p>
          <a:p>
            <a:r>
              <a:rPr lang="en-GB" sz="1400" dirty="0" smtClean="0">
                <a:latin typeface="+mn-lt"/>
              </a:rPr>
              <a:t>Pop. Dens. 2,679 pers./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2250" y="22382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 smtClean="0"/>
              <a:t>© Crown copyright and database rights 2016 Ordnance Survey 100019153 </a:t>
            </a:r>
            <a:endParaRPr lang="en-GB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ys,Lincoln,Islington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8870"/>
            <a:ext cx="9144000" cy="4469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Local Authority Geography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1025" y="1385887"/>
            <a:ext cx="2010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Pop.            132,700</a:t>
            </a:r>
          </a:p>
          <a:p>
            <a:r>
              <a:rPr lang="en-GB" sz="1400" dirty="0" smtClean="0">
                <a:latin typeface="+mn-lt"/>
              </a:rPr>
              <a:t>Area            5,195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</a:p>
          <a:p>
            <a:r>
              <a:rPr lang="en-GB" sz="1400" dirty="0" smtClean="0">
                <a:latin typeface="+mn-lt"/>
              </a:rPr>
              <a:t>Pop. Dens. 26 pers./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437" y="1395412"/>
            <a:ext cx="2237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Pop.            96,200</a:t>
            </a:r>
          </a:p>
          <a:p>
            <a:r>
              <a:rPr lang="en-GB" sz="1400" dirty="0" smtClean="0">
                <a:latin typeface="+mn-lt"/>
              </a:rPr>
              <a:t>Area            36 km</a:t>
            </a:r>
            <a:r>
              <a:rPr lang="en-GB" sz="1400" baseline="30000" dirty="0" smtClean="0">
                <a:latin typeface="+mn-lt"/>
              </a:rPr>
              <a:t>2</a:t>
            </a:r>
          </a:p>
          <a:p>
            <a:r>
              <a:rPr lang="en-GB" sz="1400" dirty="0" smtClean="0">
                <a:latin typeface="+mn-lt"/>
              </a:rPr>
              <a:t>Pop. Dens. 2,679 pers./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7475" y="1395412"/>
            <a:ext cx="2329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Pop.            221,000</a:t>
            </a:r>
          </a:p>
          <a:p>
            <a:r>
              <a:rPr lang="en-GB" sz="1400" dirty="0" smtClean="0">
                <a:latin typeface="+mn-lt"/>
              </a:rPr>
              <a:t>Area            15 km</a:t>
            </a:r>
            <a:r>
              <a:rPr lang="en-GB" sz="1400" baseline="30000" dirty="0" smtClean="0">
                <a:latin typeface="+mn-lt"/>
              </a:rPr>
              <a:t>2</a:t>
            </a:r>
          </a:p>
          <a:p>
            <a:r>
              <a:rPr lang="en-GB" sz="1400" dirty="0" smtClean="0">
                <a:latin typeface="+mn-lt"/>
              </a:rPr>
              <a:t>Pop. Dens. 14,517 pers./ km</a:t>
            </a:r>
            <a:r>
              <a:rPr lang="en-GB" sz="1400" baseline="30000" dirty="0" smtClean="0">
                <a:latin typeface="+mn-lt"/>
              </a:rPr>
              <a:t>2</a:t>
            </a:r>
            <a:r>
              <a:rPr lang="en-GB" sz="1400" dirty="0" smtClean="0">
                <a:latin typeface="+mn-lt"/>
              </a:rPr>
              <a:t> </a:t>
            </a:r>
            <a:endParaRPr lang="en-GB" sz="1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2250" y="22382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i="1" dirty="0" smtClean="0"/>
              <a:t>© Crown copyright and database rights 2016 Ordnance Survey 100019153 </a:t>
            </a:r>
            <a:endParaRPr lang="en-GB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Average migration distance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Research on 2001 Census data (Spatial Analysis Unit ) demonstrated that, on average, people move less than 10km </a:t>
            </a:r>
          </a:p>
          <a:p>
            <a:endParaRPr lang="en-GB" dirty="0" smtClean="0"/>
          </a:p>
          <a:p>
            <a:r>
              <a:rPr lang="en-GB" dirty="0" smtClean="0"/>
              <a:t>People who move but do not cross a LAD boundary are not recorded in migration statistics</a:t>
            </a:r>
          </a:p>
          <a:p>
            <a:endParaRPr lang="en-GB" dirty="0" smtClean="0"/>
          </a:p>
          <a:p>
            <a:r>
              <a:rPr lang="en-GB" dirty="0" smtClean="0"/>
              <a:t>Moves of average distance are most likely to go unrecorded in large areas as migrants need to move further to cross a border. </a:t>
            </a:r>
          </a:p>
          <a:p>
            <a:endParaRPr lang="en-GB" dirty="0" smtClean="0"/>
          </a:p>
          <a:p>
            <a:r>
              <a:rPr lang="en-GB" dirty="0" smtClean="0"/>
              <a:t>Moves of average distance are more likely to be recorded when they </a:t>
            </a:r>
            <a:r>
              <a:rPr lang="en-GB" i="1" dirty="0" smtClean="0"/>
              <a:t>begin in</a:t>
            </a:r>
            <a:r>
              <a:rPr lang="en-GB" dirty="0" smtClean="0"/>
              <a:t> small LADs, because here, they need move a shorter distance to cross a border. </a:t>
            </a:r>
          </a:p>
          <a:p>
            <a:endParaRPr lang="en-GB" b="1" dirty="0" smtClean="0"/>
          </a:p>
          <a:p>
            <a:endParaRPr lang="en-GB" dirty="0" smtClean="0"/>
          </a:p>
          <a:p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</TotalTime>
  <Words>1855</Words>
  <Application>Microsoft Office PowerPoint</Application>
  <PresentationFormat>On-screen Show (4:3)</PresentationFormat>
  <Paragraphs>327</Paragraphs>
  <Slides>38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Slide 1</vt:lpstr>
      <vt:lpstr>Brief to identify</vt:lpstr>
      <vt:lpstr>Scope of this presentation</vt:lpstr>
      <vt:lpstr>The data</vt:lpstr>
      <vt:lpstr>The Local Authority Geography</vt:lpstr>
      <vt:lpstr>The Local Authority Geography</vt:lpstr>
      <vt:lpstr>The Local Authority Geography</vt:lpstr>
      <vt:lpstr>The Local Authority Geography</vt:lpstr>
      <vt:lpstr>Average migration distance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Selected mapping solutions</vt:lpstr>
      <vt:lpstr>Slide 21</vt:lpstr>
      <vt:lpstr>Slide 22</vt:lpstr>
      <vt:lpstr>Slide 23</vt:lpstr>
      <vt:lpstr>Slide 24</vt:lpstr>
      <vt:lpstr>Adding value through non-standard  graphical approaches using R</vt:lpstr>
      <vt:lpstr>Collaborations with BigData team:  1: Net Internal migration flows, plotted in R</vt:lpstr>
      <vt:lpstr>Slide 27</vt:lpstr>
      <vt:lpstr>3: Chord diagram - total internal migration flows by region</vt:lpstr>
      <vt:lpstr>4: Sankey diagram - total internal migrations by region,  England and Wales, 2014</vt:lpstr>
      <vt:lpstr>Slide 30</vt:lpstr>
      <vt:lpstr>A degree of success</vt:lpstr>
      <vt:lpstr>Some aspects of the brief unrealisable with current data</vt:lpstr>
      <vt:lpstr>Some aspects of the brief unrealisable with current data</vt:lpstr>
      <vt:lpstr>MSOA - a solution to the catchment area problem?</vt:lpstr>
      <vt:lpstr>MSOA - a solution to the catchment area problem?</vt:lpstr>
      <vt:lpstr>MSOA - a solution to the catchment area problem?</vt:lpstr>
      <vt:lpstr>Summary</vt:lpstr>
      <vt:lpstr>Thank you</vt:lpstr>
    </vt:vector>
  </TitlesOfParts>
  <Company>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Bryant</dc:creator>
  <cp:lastModifiedBy>Mitchell, Bruce</cp:lastModifiedBy>
  <cp:revision>352</cp:revision>
  <dcterms:created xsi:type="dcterms:W3CDTF">2008-03-26T09:53:50Z</dcterms:created>
  <dcterms:modified xsi:type="dcterms:W3CDTF">2016-07-05T10:56:44Z</dcterms:modified>
</cp:coreProperties>
</file>