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347" r:id="rId4"/>
    <p:sldId id="288" r:id="rId5"/>
    <p:sldId id="320" r:id="rId6"/>
    <p:sldId id="325" r:id="rId7"/>
    <p:sldId id="326" r:id="rId8"/>
    <p:sldId id="321" r:id="rId9"/>
    <p:sldId id="327" r:id="rId10"/>
    <p:sldId id="328" r:id="rId11"/>
    <p:sldId id="322" r:id="rId12"/>
    <p:sldId id="329" r:id="rId13"/>
    <p:sldId id="330" r:id="rId14"/>
    <p:sldId id="331" r:id="rId15"/>
    <p:sldId id="323" r:id="rId16"/>
    <p:sldId id="332" r:id="rId17"/>
    <p:sldId id="333" r:id="rId18"/>
    <p:sldId id="334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24" r:id="rId29"/>
    <p:sldId id="345" r:id="rId30"/>
    <p:sldId id="346" r:id="rId31"/>
    <p:sldId id="295" r:id="rId32"/>
  </p:sldIdLst>
  <p:sldSz cx="9144000" cy="6858000" type="screen4x3"/>
  <p:notesSz cx="6669088" cy="9802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CE292"/>
    <a:srgbClr val="FFCC66"/>
    <a:srgbClr val="FF3300"/>
    <a:srgbClr val="0000CC"/>
    <a:srgbClr val="FFFF99"/>
    <a:srgbClr val="FFFFE7"/>
    <a:srgbClr val="00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9655" autoAdjust="0"/>
  </p:normalViewPr>
  <p:slideViewPr>
    <p:cSldViewPr>
      <p:cViewPr>
        <p:scale>
          <a:sx n="66" d="100"/>
          <a:sy n="66" d="100"/>
        </p:scale>
        <p:origin x="-634" y="-5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000"/>
    </p:cViewPr>
  </p:sorterViewPr>
  <p:notesViewPr>
    <p:cSldViewPr>
      <p:cViewPr>
        <p:scale>
          <a:sx n="75" d="100"/>
          <a:sy n="75" d="100"/>
        </p:scale>
        <p:origin x="-2136" y="-240"/>
      </p:cViewPr>
      <p:guideLst>
        <p:guide orient="horz" pos="308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1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0972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10972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066BF6-9F2A-4590-9BDD-FEC290DF80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7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35013"/>
            <a:ext cx="4897438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56337"/>
            <a:ext cx="5335270" cy="441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0972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10972"/>
            <a:ext cx="2889938" cy="4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0" tIns="45025" rIns="90050" bIns="450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0B063-2D5B-4303-B508-79C9C7E974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14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4CF28-93FD-45CF-A28F-E03007A11D60}" type="slidenum">
              <a:rPr lang="en-GB"/>
              <a:pPr/>
              <a:t>2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4CF28-93FD-45CF-A28F-E03007A11D60}" type="slidenum">
              <a:rPr lang="en-GB"/>
              <a:pPr/>
              <a:t>29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D863-318F-446C-9E86-A68CAE1BD48C}" type="slidenum">
              <a:rPr lang="en-GB"/>
              <a:pPr/>
              <a:t>3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D863-318F-446C-9E86-A68CAE1BD48C}" type="slidenum">
              <a:rPr lang="en-GB"/>
              <a:pPr/>
              <a:t>6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D863-318F-446C-9E86-A68CAE1BD48C}" type="slidenum">
              <a:rPr lang="en-GB"/>
              <a:pPr/>
              <a:t>9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D863-318F-446C-9E86-A68CAE1BD48C}" type="slidenum">
              <a:rPr lang="en-GB"/>
              <a:pPr/>
              <a:t>13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B063-2D5B-4303-B508-79C9C7E974F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3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D863-318F-446C-9E86-A68CAE1BD48C}" type="slidenum">
              <a:rPr lang="en-GB"/>
              <a:pPr/>
              <a:t>26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4CF28-93FD-45CF-A28F-E03007A11D60}" type="slidenum">
              <a:rPr lang="en-GB"/>
              <a:pPr/>
              <a:t>27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4CF28-93FD-45CF-A28F-E03007A11D60}" type="slidenum">
              <a:rPr lang="en-GB"/>
              <a:pPr/>
              <a:t>28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815" y="4656337"/>
            <a:ext cx="4495459" cy="4411266"/>
          </a:xfrm>
        </p:spPr>
        <p:txBody>
          <a:bodyPr/>
          <a:lstStyle/>
          <a:p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BIG%20DISK:ONS_Final%20Logos%20Folder%2028.02.08:NEW%20ONS%20Logos:JPEG%20HI:ONS_RGB_bil.jpg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0EAE65-6105-4DED-B598-F445525878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ED2E-F227-4ADA-B493-B9823CB0D6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B81E3-CC63-469F-8034-20EAE9FF5B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IG DISK:ONS_Final Logos Folder 28.02.08:NEW ONS Logos:JPEG HI:ONS_RGB_bi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381001"/>
            <a:ext cx="3581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68D1D8-155D-4DAF-8B75-EF369B3D76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72D2-69D1-4B39-88D5-462D3629F2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B930-4BB0-432E-91D4-7673342DAC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58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524000"/>
            <a:ext cx="38158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3143-0821-4951-ABBB-76AA152EC5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383F-6847-420F-BC64-9615DD70AD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13DC-0D4F-4392-BA30-DBAB4C23DBE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E54-5943-4C81-ADBF-E6F912AD8E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4EA9-B5B2-412F-9DAE-B2E1147192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33618-7FFF-41E6-A53E-5143549AC7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369F-31A9-4E62-992F-5D4AB0632D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E96D-F63D-462E-A64B-0996811117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8862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9EF3-114D-4C53-B587-394D662ECA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586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524000"/>
            <a:ext cx="3815862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886200"/>
            <a:ext cx="3815862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44B9-D750-4929-997E-6581A00AF9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95800"/>
            <a:ext cx="7772400" cy="1143000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638800"/>
            <a:ext cx="64008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431C10-F1D0-4E35-B430-DBA80EADDAC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33400" y="5486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3083" name="Picture 11" descr="GSS_RGB_bil.jpg                                                0006FE70WORKING FOLDERS                BF34ACA8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343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5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88D02-2270-4BCB-94DE-76FEDB6B4F7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9C7D-19BD-444C-AFB8-D4BBD55DC0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D858C-575B-4DFB-A230-376D49BFD0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6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C04A-F88E-4A29-BA2B-9C3FC09A7A9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1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50FA-19F2-4AEE-85E0-182C741F60A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362-93F3-4160-8903-6A86EBED80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1D4D1-11CE-4182-A4C7-220510D40F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62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87459-BB3C-4D26-9DD2-3C186806EC2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0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96E60-F9FE-449A-B754-F461721771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3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3A5E6-803B-4604-AF6D-51CD06911F6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72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0069F-FD18-43BE-8480-A16DD66FC5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3E4A-5381-419A-A87D-10CD40A2F8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3A84-0775-4E4F-9939-DD77A9398B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40E3-51E6-4585-84E5-456942D301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51B6-75F4-4D58-BADA-A26A1B4F67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571CB-2C47-41B6-B04C-B68570D907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E1DB-B17C-4958-AE0A-F14A3B7BAA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5328E5-FED1-4983-9D60-E2AE21A836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125EE4-F6A8-48D4-ACB4-E5D95EC8541F}" type="slidenum">
              <a:rPr lang="en-GB">
                <a:solidFill>
                  <a:srgbClr val="000000"/>
                </a:solidFill>
                <a:ea typeface="ＭＳ Ｐゴシック" pitchFamily="1" charset="-128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DE3887-8592-40B6-A3D3-F9B5DFBE0E83}" type="slidenum">
              <a:rPr lang="en-GB" altLang="en-US" smtClean="0">
                <a:solidFill>
                  <a:srgbClr val="000000"/>
                </a:solidFill>
                <a:ea typeface="ＭＳ Ｐゴシック" pitchFamily="1" charset="-128"/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8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mailto:victoria.ayodele@ons.gov.uk" TargetMode="External"/><Relationship Id="rId4" Type="http://schemas.openxmlformats.org/officeDocument/2006/relationships/hyperlink" Target="mailto:silvia.manclossi@wales.gsi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510136"/>
            <a:ext cx="7772400" cy="1143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GB" sz="2400" b="0" u="sng" dirty="0"/>
              <a:t>The 21st GSS Methodology Symposium </a:t>
            </a:r>
            <a:r>
              <a:rPr lang="en-GB" sz="2000" b="0" u="sng" dirty="0" smtClean="0"/>
              <a:t/>
            </a:r>
            <a:br>
              <a:rPr lang="en-GB" sz="2000" b="0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AU" dirty="0" smtClean="0"/>
              <a:t>Users</a:t>
            </a:r>
            <a:r>
              <a:rPr lang="en-AU" dirty="0"/>
              <a:t>’ understanding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and </a:t>
            </a:r>
            <a:r>
              <a:rPr lang="en-AU" dirty="0"/>
              <a:t>use of uncertainty measures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to </a:t>
            </a:r>
            <a:r>
              <a:rPr lang="en-AU" dirty="0"/>
              <a:t>describe data quality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London,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July 2016</a:t>
            </a:r>
            <a:br>
              <a:rPr lang="en-GB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5661992"/>
            <a:ext cx="8137525" cy="1295400"/>
          </a:xfrm>
        </p:spPr>
        <p:txBody>
          <a:bodyPr/>
          <a:lstStyle/>
          <a:p>
            <a:r>
              <a:rPr lang="en-GB" sz="2000" b="1" dirty="0" smtClean="0"/>
              <a:t>Silvia Manclossi </a:t>
            </a:r>
            <a:r>
              <a:rPr lang="en-US" sz="2000" b="1" dirty="0" smtClean="0"/>
              <a:t>and Victoria Ayodele</a:t>
            </a:r>
          </a:p>
          <a:p>
            <a:r>
              <a:rPr lang="en-US" sz="2000" dirty="0" smtClean="0"/>
              <a:t>Quality Centre, Office for National Statistics (ONS)</a:t>
            </a:r>
            <a:endParaRPr lang="en-GB" sz="2000" dirty="0" smtClean="0"/>
          </a:p>
          <a:p>
            <a:endParaRPr lang="en-GB" sz="1200" dirty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7" name="Picture 2" descr="http://www.math.unipd.it/~derobbio/matopac/om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4328" y="404664"/>
            <a:ext cx="102058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3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Concepts under investigation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dirty="0"/>
              <a:t>Standard Errors (SEs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/>
              <a:t>Coefficients of Variation (CVs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/>
              <a:t>Confidence Intervals (CIs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/>
              <a:t>Statistical Significance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6" name="Picture 4" descr="http://www.verba-manent.eu/images/om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9800" cy="73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Stakeholders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dirty="0"/>
              <a:t>ONS Quality </a:t>
            </a:r>
            <a:r>
              <a:rPr lang="en-GB" sz="2400" dirty="0" smtClean="0"/>
              <a:t>Centre</a:t>
            </a:r>
          </a:p>
          <a:p>
            <a:endParaRPr lang="en-GB" sz="1200" dirty="0" smtClean="0"/>
          </a:p>
          <a:p>
            <a:r>
              <a:rPr lang="en-GB" sz="2400" dirty="0" smtClean="0"/>
              <a:t>ONS Business areas</a:t>
            </a:r>
          </a:p>
          <a:p>
            <a:endParaRPr lang="en-GB" sz="1200" dirty="0" smtClean="0"/>
          </a:p>
          <a:p>
            <a:r>
              <a:rPr lang="en-GB" sz="2400" dirty="0"/>
              <a:t>Government Statistical Service (GSS) Good Practice Team and other government </a:t>
            </a:r>
            <a:r>
              <a:rPr lang="en-GB" sz="2400" dirty="0" smtClean="0"/>
              <a:t>departments</a:t>
            </a:r>
          </a:p>
          <a:p>
            <a:endParaRPr lang="en-GB" sz="1200" dirty="0"/>
          </a:p>
          <a:p>
            <a:r>
              <a:rPr lang="en-GB" sz="2400" dirty="0"/>
              <a:t>Users of statistics </a:t>
            </a:r>
            <a:r>
              <a:rPr lang="en-GB" sz="2400" dirty="0" smtClean="0"/>
              <a:t>(</a:t>
            </a:r>
            <a:r>
              <a:rPr lang="en-GB" sz="2400" dirty="0"/>
              <a:t>e.g. government, businesses, academics, </a:t>
            </a:r>
            <a:r>
              <a:rPr lang="en-GB" sz="2400" dirty="0" smtClean="0"/>
              <a:t>the </a:t>
            </a:r>
            <a:r>
              <a:rPr lang="en-GB" sz="2400" dirty="0"/>
              <a:t>public)</a:t>
            </a:r>
          </a:p>
          <a:p>
            <a:endParaRPr lang="en-GB" sz="2400" b="1" dirty="0" smtClean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6" name="Picture 4" descr="http://www.verba-manent.eu/images/om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9800" cy="73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Research steps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68016"/>
            <a:ext cx="7772400" cy="28411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Desk </a:t>
            </a:r>
            <a:r>
              <a:rPr lang="en-GB" sz="2400" dirty="0" smtClean="0"/>
              <a:t>research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Definitions of measures of </a:t>
            </a:r>
            <a:r>
              <a:rPr lang="en-GB" sz="2400" dirty="0" smtClean="0"/>
              <a:t>uncertainty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Ad-hoc project to investigate users’ understanding and use of measures of </a:t>
            </a:r>
            <a:r>
              <a:rPr lang="en-GB" sz="2400" dirty="0" smtClean="0"/>
              <a:t>accuracy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+   Analysis </a:t>
            </a:r>
            <a:r>
              <a:rPr lang="en-GB" sz="2400" dirty="0"/>
              <a:t>and </a:t>
            </a:r>
            <a:r>
              <a:rPr lang="en-GB" sz="2400" dirty="0" smtClean="0"/>
              <a:t>recommendations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+   Communication / dissemination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6" name="Picture 4" descr="http://www.verba-manent.eu/images/om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9800" cy="73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440164" cy="5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74" y="2276872"/>
            <a:ext cx="440164" cy="5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HBA93.hf.wales.gov.uk\Citrix_Folders\ManclossiS\Desktop\work in progre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5677" r="25525" b="41139"/>
          <a:stretch/>
        </p:blipFill>
        <p:spPr bwMode="auto">
          <a:xfrm>
            <a:off x="6122541" y="3789040"/>
            <a:ext cx="23372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3" y="2780928"/>
            <a:ext cx="6696075" cy="10081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7388" y="2205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/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>3. Research steps</a:t>
            </a:r>
          </a:p>
        </p:txBody>
      </p:sp>
      <p:pic>
        <p:nvPicPr>
          <p:cNvPr id="6" name="Picture 5" descr="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1944688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785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1. Desk research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dirty="0" smtClean="0"/>
              <a:t>Gathered </a:t>
            </a:r>
            <a:r>
              <a:rPr lang="en-GB" sz="2400" dirty="0"/>
              <a:t>the </a:t>
            </a:r>
            <a:r>
              <a:rPr lang="en-GB" sz="2400" b="1" dirty="0"/>
              <a:t>feedback already provided by users </a:t>
            </a:r>
            <a:r>
              <a:rPr lang="en-GB" sz="2400" dirty="0"/>
              <a:t>through engagement activities carried out by </a:t>
            </a:r>
            <a:r>
              <a:rPr lang="en-GB" sz="2400" dirty="0" smtClean="0"/>
              <a:t>ONS. Examples </a:t>
            </a:r>
            <a:r>
              <a:rPr lang="en-GB" sz="2400" dirty="0"/>
              <a:t>of business areas involved: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 smtClean="0"/>
              <a:t>  </a:t>
            </a:r>
            <a:r>
              <a:rPr lang="en-GB" dirty="0"/>
              <a:t>Migration </a:t>
            </a:r>
            <a:r>
              <a:rPr lang="en-GB" dirty="0" smtClean="0"/>
              <a:t>Statistics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  Labour market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  Business </a:t>
            </a:r>
            <a:r>
              <a:rPr lang="en-GB" dirty="0"/>
              <a:t>Surveys (e.g. Annual Business Survey</a:t>
            </a:r>
            <a:r>
              <a:rPr lang="en-GB" dirty="0" smtClean="0"/>
              <a:t>)</a:t>
            </a:r>
          </a:p>
          <a:p>
            <a:pPr marL="954088" lvl="2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C</a:t>
            </a:r>
            <a:r>
              <a:rPr lang="en-GB" sz="2400" b="1" dirty="0" smtClean="0"/>
              <a:t>ollated </a:t>
            </a:r>
            <a:r>
              <a:rPr lang="en-GB" sz="2400" b="1" dirty="0"/>
              <a:t>and compared the </a:t>
            </a:r>
            <a:r>
              <a:rPr lang="en-GB" sz="2400" b="1" dirty="0" smtClean="0"/>
              <a:t>definitions of </a:t>
            </a:r>
            <a:r>
              <a:rPr lang="en-GB" sz="2400" b="1" dirty="0"/>
              <a:t>SE, CV, CI and Statistical Significance </a:t>
            </a:r>
            <a:r>
              <a:rPr lang="en-GB" sz="2400" dirty="0"/>
              <a:t>used by different business areas at ONS, other National Statistical Institutes and Other Government </a:t>
            </a:r>
            <a:r>
              <a:rPr lang="en-GB" sz="2400" dirty="0" smtClean="0"/>
              <a:t>Departments</a:t>
            </a:r>
            <a:endParaRPr lang="en-GB" sz="2400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7" name="Picture 3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104" y="79349"/>
            <a:ext cx="690376" cy="88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80" y="5733256"/>
            <a:ext cx="690376" cy="7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31496" y="6248400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1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2. Definitions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Based </a:t>
            </a:r>
            <a:r>
              <a:rPr lang="en-GB" sz="2400" dirty="0"/>
              <a:t>on </a:t>
            </a:r>
            <a:r>
              <a:rPr lang="en-GB" sz="2400" dirty="0" smtClean="0"/>
              <a:t>the </a:t>
            </a:r>
            <a:r>
              <a:rPr lang="en-GB" sz="2400" dirty="0"/>
              <a:t>desk </a:t>
            </a:r>
            <a:r>
              <a:rPr lang="en-GB" sz="2400" dirty="0" smtClean="0"/>
              <a:t>research carried out, the Quality Centre have </a:t>
            </a:r>
            <a:r>
              <a:rPr lang="en-GB" sz="2400" b="1" dirty="0"/>
              <a:t>worked with other branches within Methodology and the </a:t>
            </a:r>
            <a:r>
              <a:rPr lang="en-GB" sz="2400" b="1" dirty="0" smtClean="0"/>
              <a:t>Good Practice Team </a:t>
            </a:r>
            <a:r>
              <a:rPr lang="en-GB" sz="2400" dirty="0"/>
              <a:t>and prepared:</a:t>
            </a:r>
          </a:p>
          <a:p>
            <a:endParaRPr lang="en-GB" sz="1600" dirty="0"/>
          </a:p>
          <a:p>
            <a:pPr marL="877888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An </a:t>
            </a:r>
            <a:r>
              <a:rPr lang="en-GB" sz="2200" b="1" dirty="0"/>
              <a:t>introduction page </a:t>
            </a:r>
            <a:r>
              <a:rPr lang="en-GB" sz="2200" dirty="0"/>
              <a:t>explaining what sampling means for accuracy and precision and what uncertainty measures can be used in </a:t>
            </a:r>
            <a:r>
              <a:rPr lang="en-GB" sz="2200" dirty="0" smtClean="0"/>
              <a:t>‘plain’ English</a:t>
            </a:r>
          </a:p>
          <a:p>
            <a:pPr marL="877888" lvl="1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877888" lvl="1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The </a:t>
            </a:r>
            <a:r>
              <a:rPr lang="en-GB" sz="2200" b="1" dirty="0"/>
              <a:t>definitions</a:t>
            </a:r>
            <a:r>
              <a:rPr lang="en-GB" sz="2200" dirty="0"/>
              <a:t> of SEs, CVs, CIs and Statistical Significance and examples of how they are used in practice by referring to some key ONS </a:t>
            </a:r>
            <a:r>
              <a:rPr lang="en-GB" sz="2200" dirty="0" smtClean="0"/>
              <a:t>outputs</a:t>
            </a:r>
            <a:endParaRPr lang="en-GB" sz="2200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10" name="Picture 6" descr="Lampadina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612" y="188640"/>
            <a:ext cx="716603" cy="7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80" y="5733256"/>
            <a:ext cx="690376" cy="7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31496" y="6248400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4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2.a Introduction </a:t>
            </a:r>
          </a:p>
        </p:txBody>
      </p:sp>
      <p:pic>
        <p:nvPicPr>
          <p:cNvPr id="6" name="Picture 6" descr="Lampadina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181" y="188640"/>
            <a:ext cx="722496" cy="7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50000" r="22569" b="20304"/>
          <a:stretch/>
        </p:blipFill>
        <p:spPr bwMode="auto">
          <a:xfrm>
            <a:off x="223039" y="2132856"/>
            <a:ext cx="8682638" cy="262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2.b Sampling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20591" r="26472" b="24219"/>
          <a:stretch/>
        </p:blipFill>
        <p:spPr bwMode="auto">
          <a:xfrm>
            <a:off x="470102" y="1336872"/>
            <a:ext cx="8208912" cy="524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mpadina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181" y="188640"/>
            <a:ext cx="722496" cy="7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54646" y="6477042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2.c Sampling and uncertainty measures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34092" r="23766" b="29452"/>
          <a:stretch/>
        </p:blipFill>
        <p:spPr bwMode="auto">
          <a:xfrm>
            <a:off x="363369" y="1772816"/>
            <a:ext cx="8613570" cy="342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mpadina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181" y="188640"/>
            <a:ext cx="722496" cy="7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2.d Example (1): Definition of CV  </a:t>
            </a:r>
            <a:r>
              <a:rPr lang="en-GB" sz="2000" dirty="0" smtClean="0"/>
              <a:t>1/2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t="23460" r="17310" b="42785"/>
          <a:stretch/>
        </p:blipFill>
        <p:spPr bwMode="auto">
          <a:xfrm>
            <a:off x="323528" y="2132856"/>
            <a:ext cx="86571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mpadina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612" y="188640"/>
            <a:ext cx="716603" cy="7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700808"/>
            <a:ext cx="7772400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Methodology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Research steps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pPr marL="220663" indent="-220663">
              <a:buNone/>
            </a:pPr>
            <a:endParaRPr lang="en-GB" sz="2500" dirty="0" smtClean="0"/>
          </a:p>
        </p:txBody>
      </p:sp>
      <p:pic>
        <p:nvPicPr>
          <p:cNvPr id="54274" name="Picture 2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5732"/>
            <a:ext cx="1296144" cy="142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3366120"/>
            <a:ext cx="7772400" cy="16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rgbClr val="002D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4138" marR="0" lvl="2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kern="0" dirty="0" smtClean="0">
                <a:solidFill>
                  <a:srgbClr val="002D46"/>
                </a:solidFill>
                <a:latin typeface="+mn-lt"/>
                <a:ea typeface="+mn-ea"/>
              </a:rPr>
              <a:t>Desk research</a:t>
            </a:r>
          </a:p>
          <a:p>
            <a:pPr marL="1354138" marR="0" lvl="2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kern="0" dirty="0" smtClean="0">
                <a:solidFill>
                  <a:srgbClr val="002D46"/>
                </a:solidFill>
                <a:latin typeface="+mn-lt"/>
                <a:ea typeface="+mn-ea"/>
              </a:rPr>
              <a:t>Definitions of uncertainty measures</a:t>
            </a:r>
          </a:p>
          <a:p>
            <a:pPr marL="1354138" marR="0" lvl="2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46"/>
                </a:solidFill>
                <a:effectLst/>
                <a:uLnTx/>
                <a:uFillTx/>
                <a:latin typeface="+mn-lt"/>
                <a:ea typeface="+mn-ea"/>
              </a:rPr>
              <a:t>Testing with users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2D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2D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2D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D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2.d Example (1): Definition of CV  </a:t>
            </a:r>
            <a:r>
              <a:rPr lang="en-GB" sz="2000" dirty="0" smtClean="0"/>
              <a:t>2/2</a:t>
            </a:r>
          </a:p>
        </p:txBody>
      </p:sp>
      <p:pic>
        <p:nvPicPr>
          <p:cNvPr id="7" name="Picture 6" descr="Lampadina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612" y="188640"/>
            <a:ext cx="716603" cy="7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21651" r="19304" b="10211"/>
          <a:stretch/>
        </p:blipFill>
        <p:spPr bwMode="auto">
          <a:xfrm>
            <a:off x="358253" y="1268760"/>
            <a:ext cx="831998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2.d Example (2): Definition of CI   </a:t>
            </a:r>
            <a:r>
              <a:rPr lang="en-GB" sz="2000" dirty="0" smtClean="0"/>
              <a:t>1/2</a:t>
            </a:r>
          </a:p>
        </p:txBody>
      </p:sp>
      <p:pic>
        <p:nvPicPr>
          <p:cNvPr id="6" name="Picture 6" descr="Lampadina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612" y="188640"/>
            <a:ext cx="716603" cy="7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22110" r="19114" b="45823"/>
          <a:stretch/>
        </p:blipFill>
        <p:spPr bwMode="auto">
          <a:xfrm>
            <a:off x="274073" y="2276872"/>
            <a:ext cx="8580517" cy="251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2.d Example (2): Definition of CI   </a:t>
            </a:r>
            <a:r>
              <a:rPr lang="en-GB" sz="2000" dirty="0" smtClean="0"/>
              <a:t>2/2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t="15498" r="27042" b="15264"/>
          <a:stretch/>
        </p:blipFill>
        <p:spPr bwMode="auto">
          <a:xfrm>
            <a:off x="683568" y="1340768"/>
            <a:ext cx="6696744" cy="519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mpadina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7612" y="188640"/>
            <a:ext cx="716603" cy="7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5760" y="44624"/>
            <a:ext cx="856672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3.a Testing with users: research </a:t>
            </a:r>
            <a:br>
              <a:rPr lang="en-GB" dirty="0" smtClean="0"/>
            </a:br>
            <a:r>
              <a:rPr lang="en-GB" dirty="0" smtClean="0"/>
              <a:t>questions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2841104"/>
          </a:xfrm>
        </p:spPr>
        <p:txBody>
          <a:bodyPr/>
          <a:lstStyle/>
          <a:p>
            <a:pPr marL="114300" indent="0">
              <a:buNone/>
            </a:pPr>
            <a:r>
              <a:rPr lang="en-GB" b="1" dirty="0"/>
              <a:t>Understanding: </a:t>
            </a:r>
            <a:endParaRPr lang="en-GB" b="1" dirty="0" smtClean="0"/>
          </a:p>
          <a:p>
            <a:pPr marL="571500" indent="-457200"/>
            <a:r>
              <a:rPr lang="en-GB" sz="2400" i="1" dirty="0" smtClean="0"/>
              <a:t>How </a:t>
            </a:r>
            <a:r>
              <a:rPr lang="en-GB" sz="2400" i="1" dirty="0"/>
              <a:t>easy or difficult are measures of </a:t>
            </a:r>
            <a:r>
              <a:rPr lang="en-GB" sz="2400" i="1" dirty="0" smtClean="0"/>
              <a:t>uncertainty to  understand (in general)? </a:t>
            </a:r>
          </a:p>
          <a:p>
            <a:pPr marL="571500" indent="-457200"/>
            <a:r>
              <a:rPr lang="en-GB" sz="2400" i="1" dirty="0" smtClean="0"/>
              <a:t>How </a:t>
            </a:r>
            <a:r>
              <a:rPr lang="en-GB" sz="2400" i="1" dirty="0"/>
              <a:t>easy or difficult are the definitions provided by ONS to understand? </a:t>
            </a:r>
            <a:endParaRPr lang="en-GB" sz="2400" i="1" dirty="0" smtClean="0"/>
          </a:p>
          <a:p>
            <a:pPr marL="571500" indent="-457200"/>
            <a:endParaRPr lang="en-GB" sz="1600" dirty="0"/>
          </a:p>
          <a:p>
            <a:pPr marL="114300" indent="0">
              <a:buNone/>
            </a:pPr>
            <a:r>
              <a:rPr lang="en-GB" b="1" dirty="0" smtClean="0"/>
              <a:t>Use</a:t>
            </a:r>
            <a:r>
              <a:rPr lang="en-GB" b="1" dirty="0"/>
              <a:t>:</a:t>
            </a:r>
            <a:r>
              <a:rPr lang="en-GB" dirty="0"/>
              <a:t> </a:t>
            </a:r>
            <a:endParaRPr lang="en-GB" dirty="0" smtClean="0"/>
          </a:p>
          <a:p>
            <a:pPr marL="571500" indent="-457200"/>
            <a:r>
              <a:rPr lang="en-GB" sz="2400" i="1" dirty="0"/>
              <a:t>Are data used differently dependent on the measures of </a:t>
            </a:r>
            <a:r>
              <a:rPr lang="en-GB" sz="2400" i="1" dirty="0" smtClean="0"/>
              <a:t>uncertainty provided </a:t>
            </a:r>
            <a:r>
              <a:rPr lang="en-GB" sz="2400" i="1" dirty="0"/>
              <a:t>with estimates? </a:t>
            </a:r>
          </a:p>
          <a:p>
            <a:pPr marL="571500" indent="-457200"/>
            <a:r>
              <a:rPr lang="en-GB" sz="2400" i="1" dirty="0"/>
              <a:t>What other measures of uncertainty </a:t>
            </a:r>
            <a:r>
              <a:rPr lang="en-GB" sz="2400" i="1" dirty="0" smtClean="0"/>
              <a:t>could </a:t>
            </a:r>
            <a:r>
              <a:rPr lang="en-GB" sz="2400" i="1" dirty="0"/>
              <a:t>be used? </a:t>
            </a:r>
          </a:p>
          <a:p>
            <a:pPr marL="571500" indent="-457200"/>
            <a:r>
              <a:rPr lang="en-GB" sz="2400" i="1" dirty="0" smtClean="0"/>
              <a:t>How can these measures be best presented?</a:t>
            </a:r>
            <a:endParaRPr lang="en-GB" sz="2400" i="1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6" name="Picture 2" descr="\\HBA93.hf.wales.gov.uk\Citrix_Folders\ManclossiS\Desktop\work in progr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5677" r="25525" b="41139"/>
          <a:stretch/>
        </p:blipFill>
        <p:spPr bwMode="auto">
          <a:xfrm>
            <a:off x="7863624" y="5706130"/>
            <a:ext cx="1152128" cy="7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classof2013.blogs.wesleyan.edu/files/2012/02/Int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010" y="188640"/>
            <a:ext cx="899357" cy="87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7480" y="6500192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5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71375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3.b Testing with users: </a:t>
            </a:r>
            <a:r>
              <a:rPr lang="en-GB" dirty="0"/>
              <a:t>m</a:t>
            </a:r>
            <a:r>
              <a:rPr lang="en-GB" dirty="0" smtClean="0"/>
              <a:t>ethods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Stakeholder </a:t>
            </a:r>
            <a:r>
              <a:rPr lang="en-GB" dirty="0" smtClean="0"/>
              <a:t>consultations?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User groups?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On-line surveys?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Focus groups?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In-depth interviews?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Social media?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8" name="Picture 7" descr="http://classof2013.blogs.wesleyan.edu/files/2012/02/Int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010" y="188640"/>
            <a:ext cx="899357" cy="87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\\HBA93.hf.wales.gov.uk\Citrix_Folders\ManclossiS\Desktop\work in progr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5677" r="25525" b="41139"/>
          <a:stretch/>
        </p:blipFill>
        <p:spPr bwMode="auto">
          <a:xfrm>
            <a:off x="7863624" y="5706130"/>
            <a:ext cx="1152128" cy="7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7480" y="6500192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71375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3.cTesting with users: issues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onsulting both </a:t>
            </a:r>
            <a:r>
              <a:rPr lang="en-GB" dirty="0"/>
              <a:t>expert and non-expert </a:t>
            </a:r>
            <a:r>
              <a:rPr lang="en-GB" dirty="0" smtClean="0"/>
              <a:t>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Consulting users of a range of outputs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mpact </a:t>
            </a:r>
            <a:r>
              <a:rPr lang="en-GB" dirty="0"/>
              <a:t>on different </a:t>
            </a:r>
            <a:r>
              <a:rPr lang="en-GB" dirty="0" smtClean="0"/>
              <a:t>stakeholders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Quite ‘dry’ topics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8" name="Picture 7" descr="http://classof2013.blogs.wesleyan.edu/files/2012/02/Int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010" y="188640"/>
            <a:ext cx="899357" cy="87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\\HBA93.hf.wales.gov.uk\Citrix_Folders\ManclossiS\Desktop\work in progr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5677" r="25525" b="41139"/>
          <a:stretch/>
        </p:blipFill>
        <p:spPr bwMode="auto">
          <a:xfrm>
            <a:off x="7863624" y="5706130"/>
            <a:ext cx="1152128" cy="7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7480" y="6500192"/>
            <a:ext cx="1905000" cy="457200"/>
          </a:xfrm>
        </p:spPr>
        <p:txBody>
          <a:bodyPr/>
          <a:lstStyle/>
          <a:p>
            <a:fld id="{47D33618-7FFF-41E6-A53E-5143549AC7D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3" y="2780928"/>
            <a:ext cx="6696075" cy="10081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7388" y="2205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/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>4. Conclusions</a:t>
            </a:r>
          </a:p>
        </p:txBody>
      </p:sp>
      <p:pic>
        <p:nvPicPr>
          <p:cNvPr id="6" name="Picture 2" descr="http://www.unitytelecom.com/images/benefit.jpg"/>
          <p:cNvPicPr>
            <a:picLocks noChangeAspect="1" noChangeArrowheads="1"/>
          </p:cNvPicPr>
          <p:nvPr/>
        </p:nvPicPr>
        <p:blipFill>
          <a:blip r:embed="rId3" cstate="print"/>
          <a:srcRect l="19608" r="17212"/>
          <a:stretch>
            <a:fillRect/>
          </a:stretch>
        </p:blipFill>
        <p:spPr bwMode="auto">
          <a:xfrm>
            <a:off x="3851275" y="4143375"/>
            <a:ext cx="1144588" cy="180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96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done so far and next steps</a:t>
            </a:r>
            <a:endParaRPr lang="en-GB" dirty="0"/>
          </a:p>
        </p:txBody>
      </p:sp>
      <p:sp>
        <p:nvSpPr>
          <p:cNvPr id="75778" name="AutoShape 2" descr="data:image/jpeg;base64,/9j/4AAQSkZJRgABAQAAAQABAAD/2wCEAAkGBxQTEhUUExQWFhUWFhcaFxcYFxcYFhkYGhgYFxocHRgaHSggGB0lGxUXITEhJSkrLi4uFx8zODMsNygtLiwBCgoKDg0OGxAQGywlICYsLC0sLSwsLCwsLCwsLCwsLCw0LCwsLCwsLCwsLCwsLCwsLCwsLCwsLCwsLCwsLCwsLP/AABEIAPwAyAMBEQACEQEDEQH/xAAcAAABBAMBAAAAAAAAAAAAAAAABAUGBwIDCAH/xABMEAABAwICBwQGBwQHBQkAAAABAAIDBBESIQUHMUFRYXEGE4GRIjJCobHBCBQjUmLR4VOCkrIVY3KDosLwMzRDk+IWJERUdKOzw9L/xAAbAQEAAgMBAQAAAAAAAAAAAAAABAUBAgMGB//EAD8RAAIBAwAGBwcCAwgCAwAAAAABAgMEEQUSITFBUSJhcYGRsdEGEzKhweHwFEIjM1IVYnKCkqLi8UNjFlPS/9oADAMBAAIRAxEAPwC71gwCAEAIDGSQNF3EAc1mMXJ4QG6fTLR6oLuZyH5qTG1k/iZjIhk0rIdhA6D813jbwQyJ3TvO1zj4ldFCK3JGDQ+YXzcL8zmttiBpdpmJpsaiMEbjK0EHzyWvQ6gaT20p2GxroARtBmjPxK5tUXvwZ2mTdZdG02dVU7rcHfMXC4yp0eDG0G63NFXIdU2IyyimcPBzWEHqo8opbnkya3649Eg27955iGWx823WpkRS679GAkAVDgPaEQsemJ4PmEAkk18UAJAgqiOOGIX8DImBgSSa/ae5w0kxG4l7AfLO3mmBgRS/SBzOGgu3cTUWPiBEbeaYGBMdf8uL/cmYb7O+dit/awW9yYGCYdkdcdFVubHMDSyuIADziicTuEgAt+8G7kBY6wYBACAEAIAQAgBAN9fpMMybYu9w/M8lJpW7lte4xkZJpnPN3G5U2MVFYRggvb7WAyhPcxASVFgSD6kYNiMVsySDcNHIndflVramxbzKRUmku2VdOfTqZQPuscY27vZZYHYNqhurN72bYGeSskcSXSPJO0lziT43WuWDOKhlkJDY5HnabMc49chzXKVanFZlJLtaNlFvchZD2ZrH2w0lQQTYHuZLcNtrBcJX9rHfUj/qXqbKlN8H4DhF2B0i7ZSu8XRt/mcLqPLTNlH/AMi8G/JG6t6nIWwasdIOAvGxt/vSNuM7Z4b9crrhLT9kt0m+xP64Nla1OQuh1SVhvikgb+8838mLhL2ktlujJ9y9TZWk+aF0Op6TLHVMHHDG51ul3C/uXCXtND9tN+OPozZWb4sXU+p6MXx1T3cMMbW/FzrrhP2mqP4aaXa8/RG6s1xYug1SUYtikndxGJgB8mXHmuEvaS6e6MV3P1NlZw5sXw6sNHjbHI7rI/8Ay2UeWn71/uS7l9cm36WmL4OwFAyxFI02HtY3eYc4gqPLTN5LfVfdheSMqjSXA2VXYWhc0h1IwA72tLD/ABNsQtYaXu4yyqr73n5Mz7qk9mEVJrC7F/UXNfG4ugkNm39ZjtuE/eFgSDyN9lz6/ROlf1kXCaxNeDXP1X4oVeh7vatxb2ojtY+rpX08zi6SmwgOO10Trhl+JaWkX4YVcEYs9YMAgBACAEAIBq0ppG3oMOe88OQ5qXQoZ6UjDYzKaYE+kKsRRSSu9WNj3no1pcfgsSeFkHL1dVvlkfLIbve4uceJJuVVt5eWdB07IdnX11Q2Jt2tHpSPtfCwfMmwHM9VA0hextKLqPa9yXN/m86UqbqSwXlofs7S0bA2GJuICxkcA6R3Elx48BYcgvC3F7cXUtapJ45LYvD8ZcUbaKW4e4nkgZqDJJM2msSwZLBoCAEAIAQCvRwzPRca25HKruQ4WUcjggBAaK71D4fELpS+JHSn8RXetgD+jJb7Q6LD17xo+BK9FoFv9dHHJ+Rm5/lsiP0fKnDpRzf2lPI3ZtIcx/hk0r3xVnSSwYBACAEAIBDpWswNsPWds5Diu9ClrvL3BkfViaggGrtaP+41f/pp/wD4nLSp8D7AjmRVh0LW1HMbarPtfZDw9P5ryftM3mkuG36E6yxtfYWKvOF2KaY5eK5T3kastpuWhyNNXVMiYXyPaxjdrnEADxK3p05VJKMFl8kYbSWWQLTOtimjuKeN85+8fs2e8Yj5BX9v7OV57aslH5v0+ZFndxXwrJG5dbtXc4YacDcCJHHzEgv5Kzj7NW2Ns5fL0Zx/WT5I30Wt+cH7anicL/8ADL2G37xdmudT2ZpNfw5tduH5YNleS4onnY/WPRVD8BcYZHWAbLYAngHjI+NieCoNIaDuqEdZLWS4r03+Zu68Zon68+YBACAT1/qeIXSl8R0pfEVxrdlA0a8H2pIwOuLF8Glek0BFu9T5J+n1M3T/AIZF/o9U+LSbnWvgp5DfgS6Nt/JxHiveFWdILBgEAIAQHhNs1lbQRirqC9xcfDkNytKcNSODU0rcAgMXsDgWnYQQehyKA5Z0lS91NJEdscj2fwuLfkqprDwbk91J1mGqmi3SRYvFjhbdwe7yXm/aWlrUIT5PzX2RMs5dJotmQZleRjuLyDzFGylO1azOdZbmQftfrMigvHS4Zpdhfe8TPEf7Q9Mue5Xuj9A1K3Tr9GPLi/Tv29RW1bpR2R2sqfSelaiskxTSOlduBPot/st9Voy3L1lG3oWsMU4pLz7XvZEhGrcTUY7WzOLQjvacG9M/yWJXceCyXNL2fqtZqTUezb6CmPQrPvOPkPkuTup8kTqegLfe5Sfgvobm6Hi4E+J+S0dzU5kmOhLRftb739MCas0KNseR+6d/juXWndPdMg3mgYta1u8Pk+Pf6/ImOrXWM+kc2lrHONPkGudcuh4cyzlu3ZZKm0zoONzF17ddPiuEvv58TzycqctSax28C+GuBAINwcwRsIXgmmnhnc9WAJtIH0PELrR+I60viKw1zygULG/enZbwa8r1Hs5HN23yi/NGt2+h3mP0aYQX1z97W07R0cZif5AvbsrWXmsGAQAgBAINNTYY7b3G3htP5eKkW0czzyMMYFYGAQAgBAc9a0aHutJT8JMMg/faMX+IOVdWWJs3Qm1e1ndaRpnE2BfgP940s+LgqjS9L3lnUXVnw2/Q7UHioi/awhtySAALknIADaSdy8BTy9iL+k+iU5277dunLoKZxbDsc8ZOlz47QzLx38F7LReh40kqtZZlwXL7+RVXd37zow3eZA1fkAkeiaUMZiPrOFzyG4KtuKmvLC3I9pomzVvQ95JdKW19nBClzrrmlgmyk5M2sGS0e8kwWIoUNsMtjuPDrz5rTed1iOzia3stt28OXNZTyaSjqrbvGnTdGHNxj1ht5j9FLtquHqvcef03YqpTdeK6S39a+3l3Ft6j+0hnpn00hu+ntgJ3xOyaNueEgjoWheQ9prFUa6rw3T3/AOJb/HzyeapSysFlrzJ1EukfVHX5FdaPxHWlvKo13SD6rA3eZr8vRY4H+YL1vs1H+PN/3fqvQ0vH0V2jp9GynAhrJM7ukiaeFmNeR4/aH3L2TK5lzLBgEAIAQDFpyS7wPuj3nP4WU+1jiGTDG5STAIAQAgKe150Vpaea3rMcwn+w7EN/9YfJQ7pbUzaJWlNOY3te31mODht2tNxs5hQ5wU4uL3NYNk8PJcOt7TTm0kLY74am5LxswBrXYbj72IdQ1y8b7P2sXcTc98OHXtWe7Hjgsrmq1TwuJTS9oVpnAy7mjiQPMrWTxFs60Ia9WMObS8WSyVVMT6FV3YNS2OApabbFzZMi8bjcwjabYt3DqVqzqmsZe/8AN57e3rZndvtz/RY37jOcfGaZI9x2H3hbpnGcNmHuYp1LVRj0qxn7SOWM22ei3vP/AK1x9pKaqWDlyafzx9T5zCLhUcXwyvA6IXzokCTSWwdV2o7ztR3lP68Zh3dKzeXSu5WAYP8AMF7H2Zj06kupLz9DjePYkPf0fanu6WY7nVBDugjjsfDEV7WnS14PmV7ZdAN8wo+4HqwAQAgIzpB95Hn8RHll8laUliCNWJ10AIAQAgIHrmosej8f7KVjvB14yNvF7eOxR7lZhkyii1BNy5otE/0loOBrSBJGwd2TsxRXjseRaLcrjgvFyuP0GlJyfwt7eyW35MsY0/fUUlvKeqqd0b3MkaWvabOaciCvYwnGcVKLymV8ouLwzCN1iDwIPktmsrBmnPUkpcnnwJY4ggEbNo6FVC2PDPokpKcFKO7f3MwWxxNzDkub3kqDzFG2K3juvsWGdYY7zMG3r58Bv69Pitd+43Tx8ZplftJPE3W6XBHGpNLMnuW0UamKcyaVjf8As2SvNtmbTHny+0+C5e0c1DR8o83FfPP0PnMJOdRyfHLOil85JAj0kch4rvR3s7UeJS+vKT0qRu8NmPmYx/lK9p7MR6NV/wCH6+pwvHtRJNTDANHXAzM0l+eTR8AvcW3wFey0dDVlvs3fu/ktLml+9d4Q8KEZBACAik5u53U/FW8fhRqYLIBACAEA0draLvqKpjtcuhfYfiAxN3j2gFpUWYtBHMyrDoXLqVrMdJNETnHLe3BsjRb3sevF+0lLVuI1Oa+af3RY2cujjkx77RdlaasH2rLSWsJG5PHDP2hyN1CtNI17V9B7OT3fbuLCtbU6u/fzKy7Uau56WN0zHNlhbtIBEjRsu5uyw4g+S9PY6bo3E1TktWT8H3/YqK9rKnnihn0JW3Hdu2j1efJTLmlh667y/wBCX6lH9PUe1fD19Xp1Dk5ijJl3Km1uPYisSNqT4G5hG/yWjO8ccT0yX258P9cExyMuWd4z6brQBgG07eQ/VTLall6zPO6bv1CHuIPa9/UuXa/LtLb1G9nDDTPqpBZ9RbACLERN2HP7xJPMNad68h7T3yq1lQg9kN/+J+nnlHnKMcLJZq8wdRFpL2fH5LvR4nejxKO13zg1MDLZthLr7rOe4D+Q+a9z7MwaozlzljwX3It4+kl1E31RtA0ZFYbXyk8z3jh8APJe1t/gRBe8mQK7GBwqe1MEMd5Xen9xou887bBfibBUt3Vp28sN93En2mj691/LWzm9i/OzI46G0gJ4WSgYcYJtttYkEX37FrSqe8gpczld27t60qTecC1dCOROX1j1PxVvHcjUxWQCAjHaPST2TtEbrYWZ8CXHYRvyA8157Sl5UpXCVOWMLz/6PU6GsKVa1k6sc5fkuD7WxTo3tIx1hL6DuPsn/wDPj5qRa6Ypz6NXovnw+35tI17oGpTzKh0ly4r18+ofQQeYPkrlPK2Hn2mnhnL2nKHuKmaH9nI9o6BxA91lVSWG0bom2pOsw1U0X7SK46scPk9y837S0tahGfJ+a+yJlm+k0W1KMyvIx3F5B5ijbC0OaQQCDcEHMEEZgjetZNqWUcKy2lQdutXD4S6akaXw5l0YzfH0G17feN+y69hovTkKqVOu8S58H6P5P5FVWtnHbHcQ+j0y5tg8Yhx9r9VcVLVPbHYWdnp2pTSjWWsufH7/AC7Ryi0nEfat1FlGlQqLgXdPS1nPbrYfWsfY9fpKIe2PC5+CwqFR8DaelrSH7/DL8hvq9NXFoxbmdvgFJp2uNsinu9POS1aCx1vf3InGrbVo+ocKmtY5kIN2xuFnym+1wOYZ19bpmqLTOnoUI+5tmnLi1uj2dfkUcYOb1pf9l6saAAAAABYAZAAbgF4Rtt5Z3PVgCHSW1vj8lIo8TvR3MobXS+9ewfdp2D/HK75r3vs2sWj/AMT8kRLv4+4sHV5WxxaKpi9wb6MmW8/av2AZlep/U0qFJOo8efgcre0rXMtWlHPku8z0j2ke/wBGMYAd+15+Q9/VUtzpipU6NJaq+f2+Z6mz0DSpdKs9Z8v2/fv2dQlo9CTSm9sIJze/Lxt6x8lFo6Oua3S1cdb/ADJLuNK2lutXWy1wjt+y8S1tA6PNPTxxFwcWg5gWBuS7ZfmrSjT93BQfA8de3CuK8qqWM+mBwXUikVqW2e4cHH4q2g8xTNTWtgCASVmjYpfXYCfvbHeYzUavZ0a/xx28+PiS7a/uLb+XJ45b14DFW9lyM4nX/C7I+YyPkFTV9CSW2lLPU/U9Bbe0MHsrxx1rd4b/ADG+CqnpTYgtF/VcPRPQ7PEFQade6sXhppcnu7vsWNW3s9Ix1k03zW9dvo0VzrA0ZJLUy1LIzgkwlwBxFpDWtdcWBtcE381YQv6daW3Y+X3POXeh69vtj0o81v71/wBjfq8ru60jTOvYOf3Z594CwX5XcD4KPpel72zqLks+G0r6EsVEX/UjNfP4bi/pPontKdqxM1rcGKFzOBH9PdjKOrJdJEA87ZI/QeepGTvEFWNrpS5ttkJbOT2r7dxynRhPeiI1Op6M/wCzqnt2+tG1/TY5v+uCt4e01RfHTT7Hj6M4OzXBnlNqejB+0q3uHBsQYfMvd8En7Tza6NNLtefojCs1xZM+yfYejpZGuZFikGySQ43AgHMey09AFS3+lrq4g1KWFyWxer72dHQhCOUibqjOYIAQDXpmoayxe4NFt/8ArNS7anKeyKyyXbU5VNkFllQdt46SWq+sTyWaI2taw5F2EuzsPSIz2DhnwXtNGKvRt/dQW3Oc8s/Iny0fbUZe8u5r/D+bX3fMlvZ7QDZYYpcWGNzAWNaLEMObdvqi2629XdDREqmJ1pdy3+L9DnW09TpLUtobOb2LwXqiTUejYovUYAfvHN3mc1cULOjQ+CO3nx8Sjub+4uP5knjluXgK1JIY/wCh6jEyx2ty8N35eCr7iGrLPM2QvUcEb0oy0rut/MXVnQeaaNWJV1AIAQAgPHtBFiAQdxzCxKKksMzGTi8xeGVzrLn+o9zLFGCyQva8XI9IAFttobliy5dVSXujKXxQ6Pl4ehd2unbinsqdJde/x9ckMbUUdS9sjXdxO1wcCbNBcDcX9l2fQqucLilFwa1ovZ+cSbN6PvnrJ6k+vZ48H4plww6TjmALTnvadv6jovF1LWpRfSWznwOrtqlF9JbOa3CmnOa4T3HKquiKlyIpHu0/bGmogRI7FLbKJmb/AB3MHXwurGy0ZXu3mCxHm9337jlUrRhv3lW6Y1oVspPdFsDNwaA53i9wz8AF6q39n7WmunmT69i8F9yFK6m92wZW9tK8OxfW5r3Jzdduf4T6O/ZbJTXoqzax7qPh9d5y99U5ko7Ma2qiF7frLROzYSLMlA43Awuy3EC/FVV77N0KsX7l6r8V6r82HRXMsYltLq7Ndo6euiEtO/EMsTTk9hO57dxyPI2yJXibyxrWlTUqrHJ8H2P8fM6xkpLKHZRDIlmfK7JgDR99+fi1g2+JHQrvBUo7ZvPUvq/RPuO8FSjtm89S+r9E+4Z6rRDA8Okc6Z9vWkOXgwWaBlwU2F5PV1aaUVyXrvJsb2erq00oLkvXf8yiNacgOkpgBbCI2+UbfzXutBpqyg3xy/mykunmq2Xh2WYW0VK1wsRTQAg7QRG0EL1VP4V2ERjotwCAVaMnwSDgcj4/rZcq8NaDCJIqw2GTTsdntPEW8j+oU61fRaMMbFKMAgBACAEBCtb1D3mjXutnE+N4t17s7tlpCd2xcLhZgZRQigG5fvYsMqdG0z3NGJseC+xw7smMZjk0HxXgNISqW97UjF7G844bdu7vL6wuZxhFJ7OXDwHZrzEC57wY2i5LyAWgbSXbCAONuqiNRq7IrEny3Pu3+fYTasoSi29nl9it+2+sx7yYaIljNjpvbd/Y+63nt6b/AEejdAxgveXKy+EeC7eb6t3aUNe5edWHiQ3szoV1ZOQXEMHpSv2m1+J9onjzOdldXt1G1pZS27kvzgvsaWls7ipq8OLLB0X2XpA7CyEPAGbpLvJ8D6IvyC89X0hctZlPHUtn3+Z6GGjrektsc9u0lNPoeNoyjjbfc1jR8Aqqd1N7233szmnH4YoT6U0FFKwskja5vQAg8QRmDntC6ULupTlrQk0xKFKqtWSK0bJPoWubJGS5h2XyEkZPpMdbeMvENK9M1S0rauE1h+T4NfnNHn7m3lbVMcOB0bo+tZNEyWM3ZI1r2ni1wuMtxz2L5vVpSpVHTnvTw+42TztFC5gbtI+sOg+JUmj8JIpfCc3ax5cWkqo8Hgfwsa35L6ToeOrZU11ebbK64eajOhdHsIijByIjYCOYaF6iO4jChZAIAQEnoZscbTvtn1GRVXVjqzaNhPpqK8d/um/hs/10XS2lieOYYwKwNQQAgBACAQafou/pp4v2kT2jqWm3vstZrMWgcvKrOhc2pasx0ksROcct7cGvaLb+LXLxftJS1biNTmvmn90WNnLo45MjetftE58v1RhIZHYybsbyA4A8Q0EHqeQVloGyjGH6iW97uper8u0X9duXu1uW8r1eiK4sbsJGG0TnD1nzEOPJoFh7/eV5vSjcrlJ7lHzPSaGglScusm3Z5gs47729yo7t7UifcPch5ChkUCsAgmsyiDqRziM4ntIO+znBh87jy5K/0LVauFH+pP5bTjpKKnb63LHoSfUXXGTRzmON+6ne1o3hhax4/wAT3+Sq/aekoXikv3RTfbtXkkUtF9En1RI4D0WYv3gPiqCEYP4pY7skmEYt9KWO4Ya/SEuLOmk8HMPwKsaVvScdlVeDXmWNK2pOOyqvBrzRTPaDs+KmrnlE7Gl8jrstdzTsLSMXrDgva2ly6FvCGrnC38H19hr/AGNGrJuNaO/ht+pZw7WWy7nZ/Wf9CsP7dxs93/u/4m//AMa/9v8At/5Hv/az+p/9z/oWf7df/wBf+7/iP/jX/t/2/wDIwPat37IfxH8lp/bk/wCheP2N17Nw41H4fcftF1TpYw9zcOK9hty3HxV1aVpVqSqSWM+RQX9vC3rOlCWcb31/YkmgZcnN4G48dvwXO6jtTIiHORmIEHYQQosXh5MkVkYWkg7QbK2Tyso1MVkDV2lc5sONji0tc03BIyJw283BVulXONvrwbTTW7r2fUt9CqnO593UimpJ71natv0ZF4dKz7GyPJ4et8brzsL663Rm38/U9VU0dZ4zOnFfL0FUekKw7O8P90D7y1SYXWkHu1v9P/EiVLLRSfS1V/na+WsLoquu/Z3txaBf3j3KVGvpN/s8UvVEGdtodfv8G39H8ypdN6LoYpZGSPljka44mAEhpOdh6JFrHLNc9e8ztivzvI8qOiktlSXz/wDySDVdUwx1EkVK5z3SR3Il9FvoHKxa29/TO7jmN9PpynOdGM62xJ8Nr29r6uZikrGMsU5T8F6o1a1Oyzy91Y0XuG961t3WIAGPOxDcNhkN195s0HpCCirdvsb2d3bk4XtvFr3sG/D57ys16cqye6va0Pikp/ba7vGDiCAHAdLA+KoNL0nGpGtwaw/oX2h66w6b7Sddn6gBxafazHUKhu4NpS5FvcRysj6oBDPXOsLolnYZSzsK61o6TDYGwg+lK8Ej8Dc/5sPkV6PQlDWqupwivm/tkiaVqqNJU1x8l9yaaj9HmLRuNw/20r3jLPCA2MdRdjj4qk9pqyqXuqv2xS79r+pU0l0SwV546jZXH0z4fBSqXwkqn8JzRV3l0k+wsX1jrA8XTHf4r6pYxxQpx/ux8kVNTbJ9rOk5Y2naAeoBV24RlvWTSNScPhbXYxJJomF22JngLHPmFGnYW098F4Y8iVDSV3DdUl3vPnkSydnIDsa5vRzvndR5aHtXuTXY39ckuGnbyO9p9qX0wOsbA0BoFgAABwAyCsoxUYqK3IqZzc5OUt7eX2scNDPtKOYI+fyXG5WYGESBVxkY9NwWcHDY7b1H6fBT7aeY6vIwxtUkweEI1kym08o9uhrgEMggKI1x0Xd6QL7ZSxMf4i8Z3/gCgXCxM2Q06u6zutI0ztzn4D/eAsG7i4Km0vS95Z1FyWfDad6EsVEX9UjNfP4bi/ovYRTTGrujqruDTDJc3dHYA782HLfusVa2+m7m36LesuT9d/mQ7i1g5ZWwrXtP2VqdGTNkY4ujBuydrbAHZheM8Jz2HJwPUD01lpGhpCm4SWHxi/Nc/NeBXyhOhJSi+8fdDdsoJrd/9hL94XMbjx34eh81AuNF1qX8vpR5cV6/mwu7bS0JLFTY/l9iVx9pqcD/AHqH/mM+ZVS7Ctn+XLwZIde3f7l4jJp3t9BGCI3d9JuAuGA22l28dFOtdDVpvprVXz8PUjVtI0aaxT2v5eJGOy3Z+p0xV45L90HDvZLWY1ozwM/FY2A53KtL69oaLt9WPxftXFvm+rm+5FJKc689aR0bT0rY42xxjAxjQ1oGxoAsAOi+bzqSnNzntbeX1ndbBDVaVMB+3aQzdKwFzejm5uYfMc1Kp2qrr+C9v9L2Pue5/Im07VV1/BfS/pex9z3P5PqNck7XuxMcHNNrEG42BFCUFqyWGFTlDoyWGc26Cf32koXDLvKtjgDuvKHL6vbw1FCHLC8Ckk8ts6VVucwQAgBAbaR1ntP4h8VpUWYtAlKqjY01kGNhb5ddy6U56kkwRhwtkdqtE8mp4gBACAEBV2vOhJjpZRtD3x244wHN3/gdu3qJdLYmbQTbwiv9Fdn5wWzPIgawh+KTkbj0eoG2yp611TadNdLOzC9S3t9E1pL3lToRXF+nrgvhhfI1sjiMLgC1rNlnC4JdtOVtlh1XgZalOThBbVvb6uS4eZZwnSWynt639Fw8xXS7wo9Tmca3BmyeFr2lj2hzXCzmuALSOBB2rWMpQkpReGuJHazsZAtN6qaaUl0D3QE+zbvI/AEgjz8Ff23tFXprFVKS8H6fIjTtIv4dgwu1PzYhapiw7zgfiBz2N2HdvCnr2mpY/lvPavP7HL9HLmPmgdUNO17TUTPmzza0d205bCblxF94LVBuvaWs4v3MVHre1/ReZt+kSWWy16GijhY2OJjWMaLBrQAB4BeTq1Z1ZOc223xYSxuN65g8ewEEEAg7QcwVlNp5RlNp5RCdL6HdC90lMS0DMsB2WF8vvDkV6G2vI1oqFws9f5u7Uehtr6FaKhcJPr/N3aiuNGdlooquCdjy1kcrHuaRiyacXonLhbO+3wXsLfSOrJe9XevQjXWgE1rW77nu8fXPaXHS1bJBdjg4cto6jaF6SjXp1o61N5PN17arQlq1YtP83PczcupwBACA9BtmjBLVTmwIBk01S2djGw7ev6qdbVMrVZhjYpRgEBhNK1ou4ho4k2C1nUjBa0nhdZvTpzqS1YJt8ltGOu7TsblGC88Tk38z7lT3GmqcdlJaz57l6v8ANpfWvs/VntrPVXJbX6L59hHtN1lQ+nkqHNxsiGINya02y9Hja5uc9/RV6V3fLWk+j4LuXH82ljUqWOjNkI5n4vvfD82FP6X0xLUOu8+juYPVHhvPMqbRt4Ul0fE87eX1a6lmb2cFwRevYWs77RtO7eI8B43jJZx4Nv4rwWlKXur2a68+O0m2ksxix7pzmoM9xLqroipciMQvtHrJpafEyMmeUZWZ6gPOTlyBV3Z6CuK+JT6Mevf4euCPUuYR2LayAV+tKuefQMcIvlhYHG3C8mK/luXoKXs9ZwXSTl2vHlgiyuqj3bDzRutOvjcC98coBBs+NrcuF4w23vSt7PWdSOIpx7G355Nf1NTcy1OxWs+mrXCJ47ic2DWuN2PPBj8s/wAJA2i1815TSWgK9oveRetDmt67V9V34N4VFLYTtUJ0BAR/Ts2GOd9r4Y5DbjhaT8lY2sdacI82vmyStkO4ozV3XSy1EdJiBa8Pw4s8GGNz8jtscNrbt3P6TWsI15dHY/kLDS9S26M+lH5rs9PInckUkUliHMeNltvgRtB5KnlCrQqYeVL83cz1sKlG5payxKL57u/O7vJloYzlt57csrP/AHrZD4r1Vg7pwzXx1c+/geJ0krNTxbZ6/wCnu4/TkOKnlaCAEBLlTmwIDCWMOBadhW0ZOLygRipgLHFp3e8cVaQmprKNRHXiTAe6ID91xf8AQHrkuVwqvu37nGt1ki0dBVV79PV44/N3ZhkFqTK+TC/E6S9rHMg8hsHhkvHVff1aurUy5bsfb02cT31H9PRo69PChjOeHj67SQaJ7OAWdNmdzN37x39NnVXdnohLE6+18uHfz8u089pDTrlmnb7F/Vx7uXbv7B40nRCaCWE7JI3sy3BzS3LzV24rV1Tzbbbyzlp7SCQciDY9Qqs3Lm1K1WKjljJvgmJAzya9o+bXHxK8V7SU9W5jNcY+T/6LGzl0exkwqaxkLTJK4MYwXc47APn03qnhSlVahBZb3FpVaUG3uKZ7b9vJaxzo4yY6a+TRk544vO/jh2Dna69pozQ9O1SnPbPnwXZ67yirV3PYtxv7A9jWVLHT1GLugcLGtNsZG0k2vYXAyO2/DPppC/dDow38TzulNJu26MN/Hq5d5YGjOzFG0+jTRWGzE3GfN9yVSRvrirJ5k/I85HSV1Wk3Kbx1bPIdf6Cpv/Lw/wDKj/JdPfVf6n4nb39b+t+LIJrE7HtYz63Sju3RkOkaz0RYG+NoHquBzNrZC+7Oxsbtyfuqu1Pn5FtozSEtf3VR5zuf0LA1V9qzX0n2pBnhIZJxcLXa+27EAR1a5eP05o5Wdx0PhltXVzXd5NHq6ctZEzVKdCKdsJsNLVute0M2X7jlbaPjrV6Uf70fNEiWym+wpnVBAHaSjJv6DJXDrgLM/B59y+q266ZTvcX05gJBIFxsNsx04Ke4ptNrcFOSTinse/rMlk1BACA9YLkDiVhvCBLVUGwIAQCPSdH3jcvWGznyXejV1Ht3BkdIViamPdi+KwxWtewvbhfgtdSOtrY28+Jtry1dTLxvxwz2GS2NQQHNfbeh7mvqY/61zh/Zf9o33OCrKixNo3RKtSVZhqZ4v2kQcOrHfk8+S8x7S0s0IT5PHivsTLN9JokWt+mkdSXZfAyQOkaN7bGxPIOI877lXez9SnG4xLe1s7fuibeqUqKa7yl17Upy8uyAA0bTYdmHdxJcT43uvIaUb99LPP6HhNNN+/lnn9B90efW8PmodvxIFrxF4PhzUtMnJifSUQdE9rgLOY4EbiCCFsm1JPibRbjNNbHlFffR+kP1mpbfIwtJHMPsP5j5rb2sivcU3/efkfQKO9l4LwxIIV2+lw0NYbX+yeP4vR+d1d6KjrXVJda+W071Xik+wqzUrGDpBxPswSEdcUbfg4r6jbfGVEi81PNQQAgBAb6Bl5GD8QPln8lzqvEGESdVZsCAEAIBq0tQX9Noz9ocefVS7etjoyMNDMppgEAICkNddDgrWSAZSxN8XMJad33cHH4KDcrEsm0Ri1c1ndaRp3E2DnlhzyONpYL5jeQfBUmmKXvLKouSz4PJIoSxURfVdCHXa4BzXAggi4IORBB2iy8DSk47U9qL2lhxaZXPaXVW1wdLRvwmxPcu9Ungx/s8g6+3aF6Sz9oXFqFwsr+pfVce7wKyvZpN6ngItWWn2hrqGc4HYj3WLL0ifSjPA4rkX23I4BWOlLX3i97DauP0Z43Tdg5/xYrt7uPqWFTtLHZjI5X3Lz9NOEtp5WlGVOeGL2uspaeCcngiOsPtOylgdG1328rSGgbWtOReeG+3E9CptjaurPWfwr8wWOjrN16im/hXz6vUUaidAuippKl4I+sFoYD+zZi9L95zj4NB3qn9qLyNStGjH9m/tfDuXme1oxwslnryx2K/1mz4dG1Rte4a3+KRjb+9eh0LDWvaa7X4Js7V3ikyBajowaqd1sxBYHq9t/gF9NtviZUyLoU01BACAEA5aDiu8u+6Pef0uo11LEcGUPigGQQAgBACAZtKaOtd7BlvHDmOSm0K+ejIw0NSlmAQFaa8qHFTwTb45Sw9JG3zy4xjf7XNRbpbEzMSn6SoMcjJG7WOa4dWkEfBQKkFODg+Ka8Tonh5OnJXhzWuGwgEdCLhfMIpxk4sv6L2mynOS1nvFVdIhPbjV62reZ4HiOc2xA/7N9sgTbNrtmYvs2b1d6M01K2iqVRZh816rq/6IFa2U9q3kVi0lpqj+zfC+UDIF0bpRlllJGbnxKvVLR1wtaM0u/HyZQ19C0pvOq12fjQf9rNL1AwQ0xaSbYo4JL36vLmj9VtKhYUds6i75L6bTjT0HRTziT7fskPPZHVXLJIKjSb99zCX4pHkZDvHg5DLYCT02Kp0h7RQjB0rNf5sYS7F6/MuaVtqrCWFyRcAnY0AAgACwA2AbgAF47UnJ5ZLUJcjw1reZ8FlUpGfdSK71uVIbo2QHbI+No64w/xyYV6LQFNyvYtcE38sfUzcvFMjGolg7yqNswyIA8i55P8AKPJfSLXeyqkW8phqCAEAICRaKgwxi+12Z+XuVbXnrTNkLFxAIAQAgBACAadJaNvdzB1b8x+SmUa+OjIw0M6mGCM6yaLvdG1A3sZ3g/uyHH3ArlWWYMyjnVVxuXbq37YwS00dPK9sc0TQwBxDQ9jQA0tJyJtYEbcrrw+mdGVadaVWCbjJ52cG9+fUsbesnFRb2omYroR/xI/42/mqX3VX+l+DJTmnvYmk7RUjSQaunBBsQZ4gQeBGLJdVZXLWVTl/pfoae8hzXiJj2xoR/wCLh/jHyXT+zLx/+KXgY99T5oSSawtHAX+sg8gyUnywrstC3rePd/Nepr+op8xLLrM0eBcSvdyET7+8ALrHQN638KXejV3VPmJJ9a9C22Fs7+jGi38TwusfZ27e9xXe/ojV3cOsSVGt6mA9CCZxsfWLGC+4XBdlz+K7Q9mq7fSnFdmX6GHeR4Jledru1s1e8GSzI2+pG0nC3mT7TufwXo9H6NpWccR2t73+bkRKtZ1HtLR1OaCdBSumkFnVBaWg7e7aDhPK5c49MJV9bwxHL4kdk/UgwCAEAq0dTY3gbhmenDx/Ncq1TUj1hEkVYbAgBACAEAIAQAgEFfo0Pzbk73Hr+akUq7hse4NEfrqO7XxSNyc1zXA72uBafAglTk4zWw1Od+2fYuahkd6LnwEkslAuLbg8gei4c7A7lAqUnB9RumRdcjIIBSKGXDjEb8Fr4sDsNuN7Wss4e8wJ1gyCAEBc0Op2nF8VRMeFgxvxBupitVzNNYXQap6Btrmd9toMgAOX4WgjjkVsraAyOdBq90fE4PbThzmm4L3veP4S7CfEFbqhBbcDJKV1MAgBAZRsLiAMydiw2kssEkoaURttv3nifyVZVqOcsmwoXMAgBACAEAIAQAgBAa54GvFnC/xHRbQm4vKAy1ei3Nzb6Q9/lvU6ncRlsewxgZf6MhxY+5ix7MXdsxcLXtdd9Vb8GBSwWFhkOAyHks4BhVQ94x7Dse1zTt2OBB+Kw1lYByrLEWOLXCzmkgjgQbEeaqjobKOmdLIyNgu57mtaObjYfFaVKkacHOW5LL7jKWXhD/2k0e2PSX1faxjoI+FwGRtN7cc8+aiaLqOtbxqS/c2/GTN6y1ZtHRZXpCOCAEAIAQGUUZcbNFyViUlFZYJBo+hEYuc3HaeHIKurVnN9RskLFxAIAQAgBACAEAIAQAgBACAT1VEx+0Z8Rkf1XWFWUNwGmo0Q8er6Q8j5KXC5i9+wxgQvYQbEEHmLLumnuMHN2sGh7nSNS21gZC8dJAJMstl3EeCrqqxNm6H3U5ocS1bp3bKdoIH434mt8gHnqAvN+0Ny6duqS3zfyW/6Eu0hmeeQm0jik0/sufrsY8GPaN/4Wqy0NHFrSS5L57TjXf8AEkX2vSEcEAIAQC6l0Y9230Rz2+S4TuIx3bTOB6pqZrBZo6nefFQZ1JTeWZNy0AIAQAgBACAEAIAQAgBACAEAIAQGL2AixAI5i6ym1uBzr9ITRIiropWtAbNAPF7HOB/wujWzk5PLMo81GSelVt4thN+hkH+b3LyntOujSf8Ai+noTrN7X3DVoGJ0/aEDIE1kp5egXn3hnvXodGJQt6XLVXkRazzN9p0H/REn4fP9Fb/qYHHBsboV+9zR0ufkFq7qPBMYFEWhmj1nE9MlzldS4IYFsFKxnqtA57/MrhKpKW9mTctACAEAIAQAgBACAEAIAQAgBACAEAIAQAgKl+kZo3HRQT2zimLb8GyNz/xRsWUZRAdSEp+tzN9kwXPVsjAPc93mvOe00V+nhLjreafoTLN9NrqPNWLhJ2iY5w2zVTrc8ExV5bR1aEFyivIizeZM6ZXY0BACAEAIAQAgBACAEAIAQAgBACAEAIAQAgBACAEBEdbOju/0TVtGRbH3o/unCU7xtawjx37EBRGpuQDSGe0wyAczdrvg0+So/aKLdn/mX1Jdp/M7h31CuMml5H22wTPPLE9nzcAruEdSKjyWCM3nadHLJqCAEAIAQAgBACAEAIAQAgBACAEAIAQAgBACAEAIDVVwCRj2O2Pa5p6OBB+KA5W1eE0+lA14OJgqGEbPSbG+/T1CqvTVPXs5Lrj5pEi2eKi7yVfRwp71tRJf1abDa23HIw3vy7v3q1ZwOhFgwCAEAIAQAgBACAEAIAQAgBACAEAIAQAgBACAEAIAQHLvbO2j9O1D8JLe8fIBlmJ4y42yAsDKRytvsuF3Q9/RdNccfJp/Q6U5asskt+jVEO8rXbwyADo4yE/yhSGaF6rBgEAIAQAgBACAEAIAQAgBACAEAIAQAgBACAEAIAQAgOdvpFUzW6QheNr6duL917wD5fALKMokf0ax9jWHf3kWf7r0YZcywY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AutoShape 4" descr="data:image/jpeg;base64,/9j/4AAQSkZJRgABAQAAAQABAAD/2wCEAAkGBxQTEhUUExQWFhUWFhcaFxcYFxcYFhkYGhgYFxocHRgaHSggGB0lGxUXITEhJSkrLi4uFx8zODMsNygtLiwBCgoKDg0OGxAQGywlICYsLC0sLSwsLCwsLCwsLCwsLCw0LCwsLCwsLCwsLCwsLCwsLCwsLCwsLCwsLCwsLCwsLP/AABEIAPwAyAMBEQACEQEDEQH/xAAcAAABBAMBAAAAAAAAAAAAAAAABAUGBwIDCAH/xABMEAABAwICBwQGBwQHBQkAAAABAAIDBBESIQUHMUFRYXEGE4GRIjJCobHBCBQjUmLR4VOCkrIVY3KDosLwMzRDk+IWJERUdKOzw9L/xAAbAQEAAgMBAQAAAAAAAAAAAAAABAUBAgMGB//EAD8RAAIBAwAGBwcCAwgCAwAAAAABAgMEEQUSITFBUSJhcYGRsdEGEzKhweHwFEIjM1IVYnKCkqLi8UNjFlPS/9oADAMBAAIRAxEAPwC71gwCAEAIDGSQNF3EAc1mMXJ4QG6fTLR6oLuZyH5qTG1k/iZjIhk0rIdhA6D813jbwQyJ3TvO1zj4ldFCK3JGDQ+YXzcL8zmttiBpdpmJpsaiMEbjK0EHzyWvQ6gaT20p2GxroARtBmjPxK5tUXvwZ2mTdZdG02dVU7rcHfMXC4yp0eDG0G63NFXIdU2IyyimcPBzWEHqo8opbnkya3649Eg27955iGWx823WpkRS679GAkAVDgPaEQsemJ4PmEAkk18UAJAgqiOOGIX8DImBgSSa/ae5w0kxG4l7AfLO3mmBgRS/SBzOGgu3cTUWPiBEbeaYGBMdf8uL/cmYb7O+dit/awW9yYGCYdkdcdFVubHMDSyuIADziicTuEgAt+8G7kBY6wYBACAEAIAQAgBAN9fpMMybYu9w/M8lJpW7lte4xkZJpnPN3G5U2MVFYRggvb7WAyhPcxASVFgSD6kYNiMVsySDcNHIndflVramxbzKRUmku2VdOfTqZQPuscY27vZZYHYNqhurN72bYGeSskcSXSPJO0lziT43WuWDOKhlkJDY5HnabMc49chzXKVanFZlJLtaNlFvchZD2ZrH2w0lQQTYHuZLcNtrBcJX9rHfUj/qXqbKlN8H4DhF2B0i7ZSu8XRt/mcLqPLTNlH/AMi8G/JG6t6nIWwasdIOAvGxt/vSNuM7Z4b9crrhLT9kt0m+xP64Nla1OQuh1SVhvikgb+8838mLhL2ktlujJ9y9TZWk+aF0Op6TLHVMHHDG51ul3C/uXCXtND9tN+OPozZWb4sXU+p6MXx1T3cMMbW/FzrrhP2mqP4aaXa8/RG6s1xYug1SUYtikndxGJgB8mXHmuEvaS6e6MV3P1NlZw5sXw6sNHjbHI7rI/8Ay2UeWn71/uS7l9cm36WmL4OwFAyxFI02HtY3eYc4gqPLTN5LfVfdheSMqjSXA2VXYWhc0h1IwA72tLD/ABNsQtYaXu4yyqr73n5Mz7qk9mEVJrC7F/UXNfG4ugkNm39ZjtuE/eFgSDyN9lz6/ROlf1kXCaxNeDXP1X4oVeh7vatxb2ojtY+rpX08zi6SmwgOO10Trhl+JaWkX4YVcEYs9YMAgBACAEAIBq0ppG3oMOe88OQ5qXQoZ6UjDYzKaYE+kKsRRSSu9WNj3no1pcfgsSeFkHL1dVvlkfLIbve4uceJJuVVt5eWdB07IdnX11Q2Jt2tHpSPtfCwfMmwHM9VA0hextKLqPa9yXN/m86UqbqSwXlofs7S0bA2GJuICxkcA6R3Elx48BYcgvC3F7cXUtapJ45LYvD8ZcUbaKW4e4nkgZqDJJM2msSwZLBoCAEAIAQCvRwzPRca25HKruQ4WUcjggBAaK71D4fELpS+JHSn8RXetgD+jJb7Q6LD17xo+BK9FoFv9dHHJ+Rm5/lsiP0fKnDpRzf2lPI3ZtIcx/hk0r3xVnSSwYBACAEAIBDpWswNsPWds5Diu9ClrvL3BkfViaggGrtaP+41f/pp/wD4nLSp8D7AjmRVh0LW1HMbarPtfZDw9P5ryftM3mkuG36E6yxtfYWKvOF2KaY5eK5T3kastpuWhyNNXVMiYXyPaxjdrnEADxK3p05VJKMFl8kYbSWWQLTOtimjuKeN85+8fs2e8Yj5BX9v7OV57aslH5v0+ZFndxXwrJG5dbtXc4YacDcCJHHzEgv5Kzj7NW2Ns5fL0Zx/WT5I30Wt+cH7anicL/8ADL2G37xdmudT2ZpNfw5tduH5YNleS4onnY/WPRVD8BcYZHWAbLYAngHjI+NieCoNIaDuqEdZLWS4r03+Zu68Zon68+YBACAT1/qeIXSl8R0pfEVxrdlA0a8H2pIwOuLF8Glek0BFu9T5J+n1M3T/AIZF/o9U+LSbnWvgp5DfgS6Nt/JxHiveFWdILBgEAIAQHhNs1lbQRirqC9xcfDkNytKcNSODU0rcAgMXsDgWnYQQehyKA5Z0lS91NJEdscj2fwuLfkqprDwbk91J1mGqmi3SRYvFjhbdwe7yXm/aWlrUIT5PzX2RMs5dJotmQZleRjuLyDzFGylO1azOdZbmQftfrMigvHS4Zpdhfe8TPEf7Q9Mue5Xuj9A1K3Tr9GPLi/Tv29RW1bpR2R2sqfSelaiskxTSOlduBPot/st9Voy3L1lG3oWsMU4pLz7XvZEhGrcTUY7WzOLQjvacG9M/yWJXceCyXNL2fqtZqTUezb6CmPQrPvOPkPkuTup8kTqegLfe5Sfgvobm6Hi4E+J+S0dzU5kmOhLRftb739MCas0KNseR+6d/juXWndPdMg3mgYta1u8Pk+Pf6/ImOrXWM+kc2lrHONPkGudcuh4cyzlu3ZZKm0zoONzF17ddPiuEvv58TzycqctSax28C+GuBAINwcwRsIXgmmnhnc9WAJtIH0PELrR+I60viKw1zygULG/enZbwa8r1Hs5HN23yi/NGt2+h3mP0aYQX1z97W07R0cZif5AvbsrWXmsGAQAgBAINNTYY7b3G3htP5eKkW0czzyMMYFYGAQAgBAc9a0aHutJT8JMMg/faMX+IOVdWWJs3Qm1e1ndaRpnE2BfgP940s+LgqjS9L3lnUXVnw2/Q7UHioi/awhtySAALknIADaSdy8BTy9iL+k+iU5277dunLoKZxbDsc8ZOlz47QzLx38F7LReh40kqtZZlwXL7+RVXd37zow3eZA1fkAkeiaUMZiPrOFzyG4KtuKmvLC3I9pomzVvQ95JdKW19nBClzrrmlgmyk5M2sGS0e8kwWIoUNsMtjuPDrz5rTed1iOzia3stt28OXNZTyaSjqrbvGnTdGHNxj1ht5j9FLtquHqvcef03YqpTdeK6S39a+3l3Ft6j+0hnpn00hu+ntgJ3xOyaNueEgjoWheQ9prFUa6rw3T3/AOJb/HzyeapSysFlrzJ1EukfVHX5FdaPxHWlvKo13SD6rA3eZr8vRY4H+YL1vs1H+PN/3fqvQ0vH0V2jp9GynAhrJM7ukiaeFmNeR4/aH3L2TK5lzLBgEAIAQDFpyS7wPuj3nP4WU+1jiGTDG5STAIAQAgKe150Vpaea3rMcwn+w7EN/9YfJQ7pbUzaJWlNOY3te31mODht2tNxs5hQ5wU4uL3NYNk8PJcOt7TTm0kLY74am5LxswBrXYbj72IdQ1y8b7P2sXcTc98OHXtWe7Hjgsrmq1TwuJTS9oVpnAy7mjiQPMrWTxFs60Ia9WMObS8WSyVVMT6FV3YNS2OApabbFzZMi8bjcwjabYt3DqVqzqmsZe/8AN57e3rZndvtz/RY37jOcfGaZI9x2H3hbpnGcNmHuYp1LVRj0qxn7SOWM22ei3vP/AK1x9pKaqWDlyafzx9T5zCLhUcXwyvA6IXzokCTSWwdV2o7ztR3lP68Zh3dKzeXSu5WAYP8AMF7H2Zj06kupLz9DjePYkPf0fanu6WY7nVBDugjjsfDEV7WnS14PmV7ZdAN8wo+4HqwAQAgIzpB95Hn8RHll8laUliCNWJ10AIAQAgIHrmosej8f7KVjvB14yNvF7eOxR7lZhkyii1BNy5otE/0loOBrSBJGwd2TsxRXjseRaLcrjgvFyuP0GlJyfwt7eyW35MsY0/fUUlvKeqqd0b3MkaWvabOaciCvYwnGcVKLymV8ouLwzCN1iDwIPktmsrBmnPUkpcnnwJY4ggEbNo6FVC2PDPokpKcFKO7f3MwWxxNzDkub3kqDzFG2K3juvsWGdYY7zMG3r58Bv69Pitd+43Tx8ZplftJPE3W6XBHGpNLMnuW0UamKcyaVjf8As2SvNtmbTHny+0+C5e0c1DR8o83FfPP0PnMJOdRyfHLOil85JAj0kch4rvR3s7UeJS+vKT0qRu8NmPmYx/lK9p7MR6NV/wCH6+pwvHtRJNTDANHXAzM0l+eTR8AvcW3wFey0dDVlvs3fu/ktLml+9d4Q8KEZBACAik5u53U/FW8fhRqYLIBACAEA0draLvqKpjtcuhfYfiAxN3j2gFpUWYtBHMyrDoXLqVrMdJNETnHLe3BsjRb3sevF+0lLVuI1Oa+af3RY2cujjkx77RdlaasH2rLSWsJG5PHDP2hyN1CtNI17V9B7OT3fbuLCtbU6u/fzKy7Uau56WN0zHNlhbtIBEjRsu5uyw4g+S9PY6bo3E1TktWT8H3/YqK9rKnnihn0JW3Hdu2j1efJTLmlh667y/wBCX6lH9PUe1fD19Xp1Dk5ijJl3Km1uPYisSNqT4G5hG/yWjO8ccT0yX258P9cExyMuWd4z6brQBgG07eQ/VTLall6zPO6bv1CHuIPa9/UuXa/LtLb1G9nDDTPqpBZ9RbACLERN2HP7xJPMNad68h7T3yq1lQg9kN/+J+nnlHnKMcLJZq8wdRFpL2fH5LvR4nejxKO13zg1MDLZthLr7rOe4D+Q+a9z7MwaozlzljwX3It4+kl1E31RtA0ZFYbXyk8z3jh8APJe1t/gRBe8mQK7GBwqe1MEMd5Xen9xou887bBfibBUt3Vp28sN93En2mj691/LWzm9i/OzI46G0gJ4WSgYcYJtttYkEX37FrSqe8gpczld27t60qTecC1dCOROX1j1PxVvHcjUxWQCAjHaPST2TtEbrYWZ8CXHYRvyA8157Sl5UpXCVOWMLz/6PU6GsKVa1k6sc5fkuD7WxTo3tIx1hL6DuPsn/wDPj5qRa6Ypz6NXovnw+35tI17oGpTzKh0ly4r18+ofQQeYPkrlPK2Hn2mnhnL2nKHuKmaH9nI9o6BxA91lVSWG0bom2pOsw1U0X7SK46scPk9y837S0tahGfJ+a+yJlm+k0W1KMyvIx3F5B5ijbC0OaQQCDcEHMEEZgjetZNqWUcKy2lQdutXD4S6akaXw5l0YzfH0G17feN+y69hovTkKqVOu8S58H6P5P5FVWtnHbHcQ+j0y5tg8Yhx9r9VcVLVPbHYWdnp2pTSjWWsufH7/AC7Ryi0nEfat1FlGlQqLgXdPS1nPbrYfWsfY9fpKIe2PC5+CwqFR8DaelrSH7/DL8hvq9NXFoxbmdvgFJp2uNsinu9POS1aCx1vf3InGrbVo+ocKmtY5kIN2xuFnym+1wOYZ19bpmqLTOnoUI+5tmnLi1uj2dfkUcYOb1pf9l6saAAAAABYAZAAbgF4Rtt5Z3PVgCHSW1vj8lIo8TvR3MobXS+9ewfdp2D/HK75r3vs2sWj/AMT8kRLv4+4sHV5WxxaKpi9wb6MmW8/av2AZlep/U0qFJOo8efgcre0rXMtWlHPku8z0j2ke/wBGMYAd+15+Q9/VUtzpipU6NJaq+f2+Z6mz0DSpdKs9Z8v2/fv2dQlo9CTSm9sIJze/Lxt6x8lFo6Oua3S1cdb/ADJLuNK2lutXWy1wjt+y8S1tA6PNPTxxFwcWg5gWBuS7ZfmrSjT93BQfA8de3CuK8qqWM+mBwXUikVqW2e4cHH4q2g8xTNTWtgCASVmjYpfXYCfvbHeYzUavZ0a/xx28+PiS7a/uLb+XJ45b14DFW9lyM4nX/C7I+YyPkFTV9CSW2lLPU/U9Bbe0MHsrxx1rd4b/ADG+CqnpTYgtF/VcPRPQ7PEFQade6sXhppcnu7vsWNW3s9Ix1k03zW9dvo0VzrA0ZJLUy1LIzgkwlwBxFpDWtdcWBtcE381YQv6daW3Y+X3POXeh69vtj0o81v71/wBjfq8ru60jTOvYOf3Z594CwX5XcD4KPpel72zqLks+G0r6EsVEX/UjNfP4bi/pPontKdqxM1rcGKFzOBH9PdjKOrJdJEA87ZI/QeepGTvEFWNrpS5ttkJbOT2r7dxynRhPeiI1Op6M/wCzqnt2+tG1/TY5v+uCt4e01RfHTT7Hj6M4OzXBnlNqejB+0q3uHBsQYfMvd8En7Tza6NNLtefojCs1xZM+yfYejpZGuZFikGySQ43AgHMey09AFS3+lrq4g1KWFyWxer72dHQhCOUibqjOYIAQDXpmoayxe4NFt/8ArNS7anKeyKyyXbU5VNkFllQdt46SWq+sTyWaI2taw5F2EuzsPSIz2DhnwXtNGKvRt/dQW3Oc8s/Iny0fbUZe8u5r/D+bX3fMlvZ7QDZYYpcWGNzAWNaLEMObdvqi2629XdDREqmJ1pdy3+L9DnW09TpLUtobOb2LwXqiTUejYovUYAfvHN3mc1cULOjQ+CO3nx8Sjub+4uP5knjluXgK1JIY/wCh6jEyx2ty8N35eCr7iGrLPM2QvUcEb0oy0rut/MXVnQeaaNWJV1AIAQAgPHtBFiAQdxzCxKKksMzGTi8xeGVzrLn+o9zLFGCyQva8XI9IAFttobliy5dVSXujKXxQ6Pl4ehd2unbinsqdJde/x9ckMbUUdS9sjXdxO1wcCbNBcDcX9l2fQqucLilFwa1ovZ+cSbN6PvnrJ6k+vZ48H4plww6TjmALTnvadv6jovF1LWpRfSWznwOrtqlF9JbOa3CmnOa4T3HKquiKlyIpHu0/bGmogRI7FLbKJmb/AB3MHXwurGy0ZXu3mCxHm9337jlUrRhv3lW6Y1oVspPdFsDNwaA53i9wz8AF6q39n7WmunmT69i8F9yFK6m92wZW9tK8OxfW5r3Jzdduf4T6O/ZbJTXoqzax7qPh9d5y99U5ko7Ma2qiF7frLROzYSLMlA43Awuy3EC/FVV77N0KsX7l6r8V6r82HRXMsYltLq7Ndo6euiEtO/EMsTTk9hO57dxyPI2yJXibyxrWlTUqrHJ8H2P8fM6xkpLKHZRDIlmfK7JgDR99+fi1g2+JHQrvBUo7ZvPUvq/RPuO8FSjtm89S+r9E+4Z6rRDA8Okc6Z9vWkOXgwWaBlwU2F5PV1aaUVyXrvJsb2erq00oLkvXf8yiNacgOkpgBbCI2+UbfzXutBpqyg3xy/mykunmq2Xh2WYW0VK1wsRTQAg7QRG0EL1VP4V2ERjotwCAVaMnwSDgcj4/rZcq8NaDCJIqw2GTTsdntPEW8j+oU61fRaMMbFKMAgBACAEBCtb1D3mjXutnE+N4t17s7tlpCd2xcLhZgZRQigG5fvYsMqdG0z3NGJseC+xw7smMZjk0HxXgNISqW97UjF7G844bdu7vL6wuZxhFJ7OXDwHZrzEC57wY2i5LyAWgbSXbCAONuqiNRq7IrEny3Pu3+fYTasoSi29nl9it+2+sx7yYaIljNjpvbd/Y+63nt6b/AEejdAxgveXKy+EeC7eb6t3aUNe5edWHiQ3szoV1ZOQXEMHpSv2m1+J9onjzOdldXt1G1pZS27kvzgvsaWls7ipq8OLLB0X2XpA7CyEPAGbpLvJ8D6IvyC89X0hctZlPHUtn3+Z6GGjrektsc9u0lNPoeNoyjjbfc1jR8Aqqd1N7233szmnH4YoT6U0FFKwskja5vQAg8QRmDntC6ULupTlrQk0xKFKqtWSK0bJPoWubJGS5h2XyEkZPpMdbeMvENK9M1S0rauE1h+T4NfnNHn7m3lbVMcOB0bo+tZNEyWM3ZI1r2ni1wuMtxz2L5vVpSpVHTnvTw+42TztFC5gbtI+sOg+JUmj8JIpfCc3ax5cWkqo8Hgfwsa35L6ToeOrZU11ebbK64eajOhdHsIijByIjYCOYaF6iO4jChZAIAQEnoZscbTvtn1GRVXVjqzaNhPpqK8d/um/hs/10XS2lieOYYwKwNQQAgBACAQafou/pp4v2kT2jqWm3vstZrMWgcvKrOhc2pasx0ksROcct7cGvaLb+LXLxftJS1biNTmvmn90WNnLo45MjetftE58v1RhIZHYybsbyA4A8Q0EHqeQVloGyjGH6iW97uper8u0X9duXu1uW8r1eiK4sbsJGG0TnD1nzEOPJoFh7/eV5vSjcrlJ7lHzPSaGglScusm3Z5gs47729yo7t7UifcPch5ChkUCsAgmsyiDqRziM4ntIO+znBh87jy5K/0LVauFH+pP5bTjpKKnb63LHoSfUXXGTRzmON+6ne1o3hhax4/wAT3+Sq/aekoXikv3RTfbtXkkUtF9En1RI4D0WYv3gPiqCEYP4pY7skmEYt9KWO4Ya/SEuLOmk8HMPwKsaVvScdlVeDXmWNK2pOOyqvBrzRTPaDs+KmrnlE7Gl8jrstdzTsLSMXrDgva2ly6FvCGrnC38H19hr/AGNGrJuNaO/ht+pZw7WWy7nZ/Wf9CsP7dxs93/u/4m//AMa/9v8At/5Hv/az+p/9z/oWf7df/wBf+7/iP/jX/t/2/wDIwPat37IfxH8lp/bk/wCheP2N17Nw41H4fcftF1TpYw9zcOK9hty3HxV1aVpVqSqSWM+RQX9vC3rOlCWcb31/YkmgZcnN4G48dvwXO6jtTIiHORmIEHYQQosXh5MkVkYWkg7QbK2Tyso1MVkDV2lc5sONji0tc03BIyJw283BVulXONvrwbTTW7r2fUt9CqnO593UimpJ71natv0ZF4dKz7GyPJ4et8brzsL663Rm38/U9VU0dZ4zOnFfL0FUekKw7O8P90D7y1SYXWkHu1v9P/EiVLLRSfS1V/na+WsLoquu/Z3txaBf3j3KVGvpN/s8UvVEGdtodfv8G39H8ypdN6LoYpZGSPljka44mAEhpOdh6JFrHLNc9e8ztivzvI8qOiktlSXz/wDySDVdUwx1EkVK5z3SR3Il9FvoHKxa29/TO7jmN9PpynOdGM62xJ8Nr29r6uZikrGMsU5T8F6o1a1Oyzy91Y0XuG961t3WIAGPOxDcNhkN195s0HpCCirdvsb2d3bk4XtvFr3sG/D57ys16cqye6va0Pikp/ba7vGDiCAHAdLA+KoNL0nGpGtwaw/oX2h66w6b7Sddn6gBxafazHUKhu4NpS5FvcRysj6oBDPXOsLolnYZSzsK61o6TDYGwg+lK8Ej8Dc/5sPkV6PQlDWqupwivm/tkiaVqqNJU1x8l9yaaj9HmLRuNw/20r3jLPCA2MdRdjj4qk9pqyqXuqv2xS79r+pU0l0SwV546jZXH0z4fBSqXwkqn8JzRV3l0k+wsX1jrA8XTHf4r6pYxxQpx/ux8kVNTbJ9rOk5Y2naAeoBV24RlvWTSNScPhbXYxJJomF22JngLHPmFGnYW098F4Y8iVDSV3DdUl3vPnkSydnIDsa5vRzvndR5aHtXuTXY39ckuGnbyO9p9qX0wOsbA0BoFgAABwAyCsoxUYqK3IqZzc5OUt7eX2scNDPtKOYI+fyXG5WYGESBVxkY9NwWcHDY7b1H6fBT7aeY6vIwxtUkweEI1kym08o9uhrgEMggKI1x0Xd6QL7ZSxMf4i8Z3/gCgXCxM2Q06u6zutI0ztzn4D/eAsG7i4Km0vS95Z1FyWfDad6EsVEX9UjNfP4bi/ovYRTTGrujqruDTDJc3dHYA782HLfusVa2+m7m36LesuT9d/mQ7i1g5ZWwrXtP2VqdGTNkY4ujBuydrbAHZheM8Jz2HJwPUD01lpGhpCm4SWHxi/Nc/NeBXyhOhJSi+8fdDdsoJrd/9hL94XMbjx34eh81AuNF1qX8vpR5cV6/mwu7bS0JLFTY/l9iVx9pqcD/AHqH/mM+ZVS7Ctn+XLwZIde3f7l4jJp3t9BGCI3d9JuAuGA22l28dFOtdDVpvprVXz8PUjVtI0aaxT2v5eJGOy3Z+p0xV45L90HDvZLWY1ozwM/FY2A53KtL69oaLt9WPxftXFvm+rm+5FJKc689aR0bT0rY42xxjAxjQ1oGxoAsAOi+bzqSnNzntbeX1ndbBDVaVMB+3aQzdKwFzejm5uYfMc1Kp2qrr+C9v9L2Pue5/Im07VV1/BfS/pex9z3P5PqNck7XuxMcHNNrEG42BFCUFqyWGFTlDoyWGc26Cf32koXDLvKtjgDuvKHL6vbw1FCHLC8Ckk8ts6VVucwQAgBAbaR1ntP4h8VpUWYtAlKqjY01kGNhb5ddy6U56kkwRhwtkdqtE8mp4gBACAEBV2vOhJjpZRtD3x244wHN3/gdu3qJdLYmbQTbwiv9Fdn5wWzPIgawh+KTkbj0eoG2yp611TadNdLOzC9S3t9E1pL3lToRXF+nrgvhhfI1sjiMLgC1rNlnC4JdtOVtlh1XgZalOThBbVvb6uS4eZZwnSWynt639Fw8xXS7wo9Tmca3BmyeFr2lj2hzXCzmuALSOBB2rWMpQkpReGuJHazsZAtN6qaaUl0D3QE+zbvI/AEgjz8Ff23tFXprFVKS8H6fIjTtIv4dgwu1PzYhapiw7zgfiBz2N2HdvCnr2mpY/lvPavP7HL9HLmPmgdUNO17TUTPmzza0d205bCblxF94LVBuvaWs4v3MVHre1/ReZt+kSWWy16GijhY2OJjWMaLBrQAB4BeTq1Z1ZOc223xYSxuN65g8ewEEEAg7QcwVlNp5RlNp5RCdL6HdC90lMS0DMsB2WF8vvDkV6G2vI1oqFws9f5u7Uehtr6FaKhcJPr/N3aiuNGdlooquCdjy1kcrHuaRiyacXonLhbO+3wXsLfSOrJe9XevQjXWgE1rW77nu8fXPaXHS1bJBdjg4cto6jaF6SjXp1o61N5PN17arQlq1YtP83PczcupwBACA9BtmjBLVTmwIBk01S2djGw7ev6qdbVMrVZhjYpRgEBhNK1ou4ho4k2C1nUjBa0nhdZvTpzqS1YJt8ltGOu7TsblGC88Tk38z7lT3GmqcdlJaz57l6v8ANpfWvs/VntrPVXJbX6L59hHtN1lQ+nkqHNxsiGINya02y9Hja5uc9/RV6V3fLWk+j4LuXH82ljUqWOjNkI5n4vvfD82FP6X0xLUOu8+juYPVHhvPMqbRt4Ul0fE87eX1a6lmb2cFwRevYWs77RtO7eI8B43jJZx4Nv4rwWlKXur2a68+O0m2ksxix7pzmoM9xLqroipciMQvtHrJpafEyMmeUZWZ6gPOTlyBV3Z6CuK+JT6Mevf4euCPUuYR2LayAV+tKuefQMcIvlhYHG3C8mK/luXoKXs9ZwXSTl2vHlgiyuqj3bDzRutOvjcC98coBBs+NrcuF4w23vSt7PWdSOIpx7G355Nf1NTcy1OxWs+mrXCJ47ic2DWuN2PPBj8s/wAJA2i1815TSWgK9oveRetDmt67V9V34N4VFLYTtUJ0BAR/Ts2GOd9r4Y5DbjhaT8lY2sdacI82vmyStkO4ozV3XSy1EdJiBa8Pw4s8GGNz8jtscNrbt3P6TWsI15dHY/kLDS9S26M+lH5rs9PInckUkUliHMeNltvgRtB5KnlCrQqYeVL83cz1sKlG5payxKL57u/O7vJloYzlt57csrP/AHrZD4r1Vg7pwzXx1c+/geJ0krNTxbZ6/wCnu4/TkOKnlaCAEBLlTmwIDCWMOBadhW0ZOLygRipgLHFp3e8cVaQmprKNRHXiTAe6ID91xf8AQHrkuVwqvu37nGt1ki0dBVV79PV44/N3ZhkFqTK+TC/E6S9rHMg8hsHhkvHVff1aurUy5bsfb02cT31H9PRo69PChjOeHj67SQaJ7OAWdNmdzN37x39NnVXdnohLE6+18uHfz8u089pDTrlmnb7F/Vx7uXbv7B40nRCaCWE7JI3sy3BzS3LzV24rV1Tzbbbyzlp7SCQciDY9Qqs3Lm1K1WKjljJvgmJAzya9o+bXHxK8V7SU9W5jNcY+T/6LGzl0exkwqaxkLTJK4MYwXc47APn03qnhSlVahBZb3FpVaUG3uKZ7b9vJaxzo4yY6a+TRk544vO/jh2Dna69pozQ9O1SnPbPnwXZ67yirV3PYtxv7A9jWVLHT1GLugcLGtNsZG0k2vYXAyO2/DPppC/dDow38TzulNJu26MN/Hq5d5YGjOzFG0+jTRWGzE3GfN9yVSRvrirJ5k/I85HSV1Wk3Kbx1bPIdf6Cpv/Lw/wDKj/JdPfVf6n4nb39b+t+LIJrE7HtYz63Sju3RkOkaz0RYG+NoHquBzNrZC+7Oxsbtyfuqu1Pn5FtozSEtf3VR5zuf0LA1V9qzX0n2pBnhIZJxcLXa+27EAR1a5eP05o5Wdx0PhltXVzXd5NHq6ctZEzVKdCKdsJsNLVute0M2X7jlbaPjrV6Uf70fNEiWym+wpnVBAHaSjJv6DJXDrgLM/B59y+q266ZTvcX05gJBIFxsNsx04Ke4ptNrcFOSTinse/rMlk1BACA9YLkDiVhvCBLVUGwIAQCPSdH3jcvWGznyXejV1Ht3BkdIViamPdi+KwxWtewvbhfgtdSOtrY28+Jtry1dTLxvxwz2GS2NQQHNfbeh7mvqY/61zh/Zf9o33OCrKixNo3RKtSVZhqZ4v2kQcOrHfk8+S8x7S0s0IT5PHivsTLN9JokWt+mkdSXZfAyQOkaN7bGxPIOI877lXez9SnG4xLe1s7fuibeqUqKa7yl17Upy8uyAA0bTYdmHdxJcT43uvIaUb99LPP6HhNNN+/lnn9B90efW8PmodvxIFrxF4PhzUtMnJifSUQdE9rgLOY4EbiCCFsm1JPibRbjNNbHlFffR+kP1mpbfIwtJHMPsP5j5rb2sivcU3/efkfQKO9l4LwxIIV2+lw0NYbX+yeP4vR+d1d6KjrXVJda+W071Xik+wqzUrGDpBxPswSEdcUbfg4r6jbfGVEi81PNQQAgBAb6Bl5GD8QPln8lzqvEGESdVZsCAEAIBq0tQX9Noz9ocefVS7etjoyMNDMppgEAICkNddDgrWSAZSxN8XMJad33cHH4KDcrEsm0Ri1c1ndaRp3E2DnlhzyONpYL5jeQfBUmmKXvLKouSz4PJIoSxURfVdCHXa4BzXAggi4IORBB2iy8DSk47U9qL2lhxaZXPaXVW1wdLRvwmxPcu9Ungx/s8g6+3aF6Sz9oXFqFwsr+pfVce7wKyvZpN6ngItWWn2hrqGc4HYj3WLL0ifSjPA4rkX23I4BWOlLX3i97DauP0Z43Tdg5/xYrt7uPqWFTtLHZjI5X3Lz9NOEtp5WlGVOeGL2uspaeCcngiOsPtOylgdG1328rSGgbWtOReeG+3E9CptjaurPWfwr8wWOjrN16im/hXz6vUUaidAuippKl4I+sFoYD+zZi9L95zj4NB3qn9qLyNStGjH9m/tfDuXme1oxwslnryx2K/1mz4dG1Rte4a3+KRjb+9eh0LDWvaa7X4Js7V3ikyBajowaqd1sxBYHq9t/gF9NtviZUyLoU01BACAEA5aDiu8u+6Pef0uo11LEcGUPigGQQAgBACAZtKaOtd7BlvHDmOSm0K+ejIw0NSlmAQFaa8qHFTwTb45Sw9JG3zy4xjf7XNRbpbEzMSn6SoMcjJG7WOa4dWkEfBQKkFODg+Ka8Tonh5OnJXhzWuGwgEdCLhfMIpxk4sv6L2mynOS1nvFVdIhPbjV62reZ4HiOc2xA/7N9sgTbNrtmYvs2b1d6M01K2iqVRZh816rq/6IFa2U9q3kVi0lpqj+zfC+UDIF0bpRlllJGbnxKvVLR1wtaM0u/HyZQ19C0pvOq12fjQf9rNL1AwQ0xaSbYo4JL36vLmj9VtKhYUds6i75L6bTjT0HRTziT7fskPPZHVXLJIKjSb99zCX4pHkZDvHg5DLYCT02Kp0h7RQjB0rNf5sYS7F6/MuaVtqrCWFyRcAnY0AAgACwA2AbgAF47UnJ5ZLUJcjw1reZ8FlUpGfdSK71uVIbo2QHbI+No64w/xyYV6LQFNyvYtcE38sfUzcvFMjGolg7yqNswyIA8i55P8AKPJfSLXeyqkW8phqCAEAICRaKgwxi+12Z+XuVbXnrTNkLFxAIAQAgBACAadJaNvdzB1b8x+SmUa+OjIw0M6mGCM6yaLvdG1A3sZ3g/uyHH3ArlWWYMyjnVVxuXbq37YwS00dPK9sc0TQwBxDQ9jQA0tJyJtYEbcrrw+mdGVadaVWCbjJ52cG9+fUsbesnFRb2omYroR/xI/42/mqX3VX+l+DJTmnvYmk7RUjSQaunBBsQZ4gQeBGLJdVZXLWVTl/pfoae8hzXiJj2xoR/wCLh/jHyXT+zLx/+KXgY99T5oSSawtHAX+sg8gyUnywrstC3rePd/Nepr+op8xLLrM0eBcSvdyET7+8ALrHQN638KXejV3VPmJJ9a9C22Fs7+jGi38TwusfZ27e9xXe/ojV3cOsSVGt6mA9CCZxsfWLGC+4XBdlz+K7Q9mq7fSnFdmX6GHeR4Jledru1s1e8GSzI2+pG0nC3mT7TufwXo9H6NpWccR2t73+bkRKtZ1HtLR1OaCdBSumkFnVBaWg7e7aDhPK5c49MJV9bwxHL4kdk/UgwCAEAq0dTY3gbhmenDx/Ncq1TUj1hEkVYbAgBACAEAIAQAgEFfo0Pzbk73Hr+akUq7hse4NEfrqO7XxSNyc1zXA72uBafAglTk4zWw1Od+2fYuahkd6LnwEkslAuLbg8gei4c7A7lAqUnB9RumRdcjIIBSKGXDjEb8Fr4sDsNuN7Wss4e8wJ1gyCAEBc0Op2nF8VRMeFgxvxBupitVzNNYXQap6Btrmd9toMgAOX4WgjjkVsraAyOdBq90fE4PbThzmm4L3veP4S7CfEFbqhBbcDJKV1MAgBAZRsLiAMydiw2kssEkoaURttv3nifyVZVqOcsmwoXMAgBACAEAIAQAgBAa54GvFnC/xHRbQm4vKAy1ei3Nzb6Q9/lvU6ncRlsewxgZf6MhxY+5ix7MXdsxcLXtdd9Vb8GBSwWFhkOAyHks4BhVQ94x7Dse1zTt2OBB+Kw1lYByrLEWOLXCzmkgjgQbEeaqjobKOmdLIyNgu57mtaObjYfFaVKkacHOW5LL7jKWXhD/2k0e2PSX1faxjoI+FwGRtN7cc8+aiaLqOtbxqS/c2/GTN6y1ZtHRZXpCOCAEAIAQGUUZcbNFyViUlFZYJBo+hEYuc3HaeHIKurVnN9RskLFxAIAQAgBACAEAIAQAgBACAT1VEx+0Z8Rkf1XWFWUNwGmo0Q8er6Q8j5KXC5i9+wxgQvYQbEEHmLLumnuMHN2sGh7nSNS21gZC8dJAJMstl3EeCrqqxNm6H3U5ocS1bp3bKdoIH434mt8gHnqAvN+0Ny6duqS3zfyW/6Eu0hmeeQm0jik0/sufrsY8GPaN/4Wqy0NHFrSS5L57TjXf8AEkX2vSEcEAIAQC6l0Y9230Rz2+S4TuIx3bTOB6pqZrBZo6nefFQZ1JTeWZNy0AIAQAgBACAEAIAQAgBACAEAIAQGL2AixAI5i6ym1uBzr9ITRIiropWtAbNAPF7HOB/wujWzk5PLMo81GSelVt4thN+hkH+b3LyntOujSf8Ai+noTrN7X3DVoGJ0/aEDIE1kp5egXn3hnvXodGJQt6XLVXkRazzN9p0H/REn4fP9Fb/qYHHBsboV+9zR0ufkFq7qPBMYFEWhmj1nE9MlzldS4IYFsFKxnqtA57/MrhKpKW9mTctACAEAIAQAgBACAEAIAQAgBACAEAIAQAgKl+kZo3HRQT2zimLb8GyNz/xRsWUZRAdSEp+tzN9kwXPVsjAPc93mvOe00V+nhLjreafoTLN9NrqPNWLhJ2iY5w2zVTrc8ExV5bR1aEFyivIizeZM6ZXY0BACAEAIAQAgBACAEAIAQAgBACAEAIAQAgBACAEBEdbOju/0TVtGRbH3o/unCU7xtawjx37EBRGpuQDSGe0wyAczdrvg0+So/aKLdn/mX1Jdp/M7h31CuMml5H22wTPPLE9nzcAruEdSKjyWCM3nadHLJqCAEAIAQAgBACAEAIAQAgBACAEAIAQAgBACAEAIDVVwCRj2O2Pa5p6OBB+KA5W1eE0+lA14OJgqGEbPSbG+/T1CqvTVPXs5Lrj5pEi2eKi7yVfRwp71tRJf1abDa23HIw3vy7v3q1ZwOhFgwCAEAIAQAgBACAEAIAQAgBACAEAIAQAgBACAEAIAQHLvbO2j9O1D8JLe8fIBlmJ4y42yAsDKRytvsuF3Q9/RdNccfJp/Q6U5asskt+jVEO8rXbwyADo4yE/yhSGaF6rBgEAIAQAgBACAEAIAQAgBACAEAIAQAgBACAEAIAQAgOdvpFUzW6QheNr6duL917wD5fALKMokf0ax9jWHf3kWf7r0YZcywY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unitytelecom.com/images/benefit.jpg"/>
          <p:cNvPicPr>
            <a:picLocks noChangeAspect="1" noChangeArrowheads="1"/>
          </p:cNvPicPr>
          <p:nvPr/>
        </p:nvPicPr>
        <p:blipFill>
          <a:blip r:embed="rId3" cstate="print"/>
          <a:srcRect l="19608" r="17212"/>
          <a:stretch>
            <a:fillRect/>
          </a:stretch>
        </p:blipFill>
        <p:spPr bwMode="auto">
          <a:xfrm>
            <a:off x="8244408" y="38902"/>
            <a:ext cx="684754" cy="108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Desk </a:t>
            </a:r>
            <a:r>
              <a:rPr lang="en-GB" sz="2400" dirty="0" smtClean="0"/>
              <a:t>research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Definitions of measures of accuracy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Ad-hoc project to investigate users’ understanding and use of measures of </a:t>
            </a:r>
            <a:r>
              <a:rPr lang="en-GB" sz="2400" dirty="0" smtClean="0"/>
              <a:t>accuracy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+   Analysis </a:t>
            </a:r>
            <a:r>
              <a:rPr lang="en-GB" sz="2400" dirty="0"/>
              <a:t>and </a:t>
            </a:r>
            <a:r>
              <a:rPr lang="en-GB" sz="2400" dirty="0" smtClean="0"/>
              <a:t>recommendations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+   Communication / dissemination</a:t>
            </a:r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16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440164" cy="5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HBA93.hf.wales.gov.uk\Citrix_Folders\ManclossiS\Desktop\green t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74" y="2204864"/>
            <a:ext cx="440164" cy="5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HBA93.hf.wales.gov.uk\Citrix_Folders\ManclossiS\Desktop\work in progres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5677" r="25525" b="41139"/>
          <a:stretch/>
        </p:blipFill>
        <p:spPr bwMode="auto">
          <a:xfrm>
            <a:off x="6339235" y="3717032"/>
            <a:ext cx="23372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1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so far…</a:t>
            </a:r>
            <a:endParaRPr lang="en-GB" dirty="0"/>
          </a:p>
        </p:txBody>
      </p:sp>
      <p:sp>
        <p:nvSpPr>
          <p:cNvPr id="75778" name="AutoShape 2" descr="data:image/jpeg;base64,/9j/4AAQSkZJRgABAQAAAQABAAD/2wCEAAkGBxQTEhUUExQWFhUWFhcaFxcYFxcYFhkYGhgYFxocHRgaHSggGB0lGxUXITEhJSkrLi4uFx8zODMsNygtLiwBCgoKDg0OGxAQGywlICYsLC0sLSwsLCwsLCwsLCwsLCw0LCwsLCwsLCwsLCwsLCwsLCwsLCwsLCwsLCwsLCwsLP/AABEIAPwAyAMBEQACEQEDEQH/xAAcAAABBAMBAAAAAAAAAAAAAAAABAUGBwIDCAH/xABMEAABAwICBwQGBwQHBQkAAAABAAIDBBESIQUHMUFRYXEGE4GRIjJCobHBCBQjUmLR4VOCkrIVY3KDosLwMzRDk+IWJERUdKOzw9L/xAAbAQEAAgMBAQAAAAAAAAAAAAAABAUBAgMGB//EAD8RAAIBAwAGBwcCAwgCAwAAAAABAgMEEQUSITFBUSJhcYGRsdEGEzKhweHwFEIjM1IVYnKCkqLi8UNjFlPS/9oADAMBAAIRAxEAPwC71gwCAEAIDGSQNF3EAc1mMXJ4QG6fTLR6oLuZyH5qTG1k/iZjIhk0rIdhA6D813jbwQyJ3TvO1zj4ldFCK3JGDQ+YXzcL8zmttiBpdpmJpsaiMEbjK0EHzyWvQ6gaT20p2GxroARtBmjPxK5tUXvwZ2mTdZdG02dVU7rcHfMXC4yp0eDG0G63NFXIdU2IyyimcPBzWEHqo8opbnkya3649Eg27955iGWx823WpkRS679GAkAVDgPaEQsemJ4PmEAkk18UAJAgqiOOGIX8DImBgSSa/ae5w0kxG4l7AfLO3mmBgRS/SBzOGgu3cTUWPiBEbeaYGBMdf8uL/cmYb7O+dit/awW9yYGCYdkdcdFVubHMDSyuIADziicTuEgAt+8G7kBY6wYBACAEAIAQAgBAN9fpMMybYu9w/M8lJpW7lte4xkZJpnPN3G5U2MVFYRggvb7WAyhPcxASVFgSD6kYNiMVsySDcNHIndflVramxbzKRUmku2VdOfTqZQPuscY27vZZYHYNqhurN72bYGeSskcSXSPJO0lziT43WuWDOKhlkJDY5HnabMc49chzXKVanFZlJLtaNlFvchZD2ZrH2w0lQQTYHuZLcNtrBcJX9rHfUj/qXqbKlN8H4DhF2B0i7ZSu8XRt/mcLqPLTNlH/AMi8G/JG6t6nIWwasdIOAvGxt/vSNuM7Z4b9crrhLT9kt0m+xP64Nla1OQuh1SVhvikgb+8838mLhL2ktlujJ9y9TZWk+aF0Op6TLHVMHHDG51ul3C/uXCXtND9tN+OPozZWb4sXU+p6MXx1T3cMMbW/FzrrhP2mqP4aaXa8/RG6s1xYug1SUYtikndxGJgB8mXHmuEvaS6e6MV3P1NlZw5sXw6sNHjbHI7rI/8Ay2UeWn71/uS7l9cm36WmL4OwFAyxFI02HtY3eYc4gqPLTN5LfVfdheSMqjSXA2VXYWhc0h1IwA72tLD/ABNsQtYaXu4yyqr73n5Mz7qk9mEVJrC7F/UXNfG4ugkNm39ZjtuE/eFgSDyN9lz6/ROlf1kXCaxNeDXP1X4oVeh7vatxb2ojtY+rpX08zi6SmwgOO10Trhl+JaWkX4YVcEYs9YMAgBACAEAIBq0ppG3oMOe88OQ5qXQoZ6UjDYzKaYE+kKsRRSSu9WNj3no1pcfgsSeFkHL1dVvlkfLIbve4uceJJuVVt5eWdB07IdnX11Q2Jt2tHpSPtfCwfMmwHM9VA0hextKLqPa9yXN/m86UqbqSwXlofs7S0bA2GJuICxkcA6R3Elx48BYcgvC3F7cXUtapJ45LYvD8ZcUbaKW4e4nkgZqDJJM2msSwZLBoCAEAIAQCvRwzPRca25HKruQ4WUcjggBAaK71D4fELpS+JHSn8RXetgD+jJb7Q6LD17xo+BK9FoFv9dHHJ+Rm5/lsiP0fKnDpRzf2lPI3ZtIcx/hk0r3xVnSSwYBACAEAIBDpWswNsPWds5Diu9ClrvL3BkfViaggGrtaP+41f/pp/wD4nLSp8D7AjmRVh0LW1HMbarPtfZDw9P5ryftM3mkuG36E6yxtfYWKvOF2KaY5eK5T3kastpuWhyNNXVMiYXyPaxjdrnEADxK3p05VJKMFl8kYbSWWQLTOtimjuKeN85+8fs2e8Yj5BX9v7OV57aslH5v0+ZFndxXwrJG5dbtXc4YacDcCJHHzEgv5Kzj7NW2Ns5fL0Zx/WT5I30Wt+cH7anicL/8ADL2G37xdmudT2ZpNfw5tduH5YNleS4onnY/WPRVD8BcYZHWAbLYAngHjI+NieCoNIaDuqEdZLWS4r03+Zu68Zon68+YBACAT1/qeIXSl8R0pfEVxrdlA0a8H2pIwOuLF8Glek0BFu9T5J+n1M3T/AIZF/o9U+LSbnWvgp5DfgS6Nt/JxHiveFWdILBgEAIAQHhNs1lbQRirqC9xcfDkNytKcNSODU0rcAgMXsDgWnYQQehyKA5Z0lS91NJEdscj2fwuLfkqprDwbk91J1mGqmi3SRYvFjhbdwe7yXm/aWlrUIT5PzX2RMs5dJotmQZleRjuLyDzFGylO1azOdZbmQftfrMigvHS4Zpdhfe8TPEf7Q9Mue5Xuj9A1K3Tr9GPLi/Tv29RW1bpR2R2sqfSelaiskxTSOlduBPot/st9Voy3L1lG3oWsMU4pLz7XvZEhGrcTUY7WzOLQjvacG9M/yWJXceCyXNL2fqtZqTUezb6CmPQrPvOPkPkuTup8kTqegLfe5Sfgvobm6Hi4E+J+S0dzU5kmOhLRftb739MCas0KNseR+6d/juXWndPdMg3mgYta1u8Pk+Pf6/ImOrXWM+kc2lrHONPkGudcuh4cyzlu3ZZKm0zoONzF17ddPiuEvv58TzycqctSax28C+GuBAINwcwRsIXgmmnhnc9WAJtIH0PELrR+I60viKw1zygULG/enZbwa8r1Hs5HN23yi/NGt2+h3mP0aYQX1z97W07R0cZif5AvbsrWXmsGAQAgBAINNTYY7b3G3htP5eKkW0czzyMMYFYGAQAgBAc9a0aHutJT8JMMg/faMX+IOVdWWJs3Qm1e1ndaRpnE2BfgP940s+LgqjS9L3lnUXVnw2/Q7UHioi/awhtySAALknIADaSdy8BTy9iL+k+iU5277dunLoKZxbDsc8ZOlz47QzLx38F7LReh40kqtZZlwXL7+RVXd37zow3eZA1fkAkeiaUMZiPrOFzyG4KtuKmvLC3I9pomzVvQ95JdKW19nBClzrrmlgmyk5M2sGS0e8kwWIoUNsMtjuPDrz5rTed1iOzia3stt28OXNZTyaSjqrbvGnTdGHNxj1ht5j9FLtquHqvcef03YqpTdeK6S39a+3l3Ft6j+0hnpn00hu+ntgJ3xOyaNueEgjoWheQ9prFUa6rw3T3/AOJb/HzyeapSysFlrzJ1EukfVHX5FdaPxHWlvKo13SD6rA3eZr8vRY4H+YL1vs1H+PN/3fqvQ0vH0V2jp9GynAhrJM7ukiaeFmNeR4/aH3L2TK5lzLBgEAIAQDFpyS7wPuj3nP4WU+1jiGTDG5STAIAQAgKe150Vpaea3rMcwn+w7EN/9YfJQ7pbUzaJWlNOY3te31mODht2tNxs5hQ5wU4uL3NYNk8PJcOt7TTm0kLY74am5LxswBrXYbj72IdQ1y8b7P2sXcTc98OHXtWe7Hjgsrmq1TwuJTS9oVpnAy7mjiQPMrWTxFs60Ia9WMObS8WSyVVMT6FV3YNS2OApabbFzZMi8bjcwjabYt3DqVqzqmsZe/8AN57e3rZndvtz/RY37jOcfGaZI9x2H3hbpnGcNmHuYp1LVRj0qxn7SOWM22ei3vP/AK1x9pKaqWDlyafzx9T5zCLhUcXwyvA6IXzokCTSWwdV2o7ztR3lP68Zh3dKzeXSu5WAYP8AMF7H2Zj06kupLz9DjePYkPf0fanu6WY7nVBDugjjsfDEV7WnS14PmV7ZdAN8wo+4HqwAQAgIzpB95Hn8RHll8laUliCNWJ10AIAQAgIHrmosej8f7KVjvB14yNvF7eOxR7lZhkyii1BNy5otE/0loOBrSBJGwd2TsxRXjseRaLcrjgvFyuP0GlJyfwt7eyW35MsY0/fUUlvKeqqd0b3MkaWvabOaciCvYwnGcVKLymV8ouLwzCN1iDwIPktmsrBmnPUkpcnnwJY4ggEbNo6FVC2PDPokpKcFKO7f3MwWxxNzDkub3kqDzFG2K3juvsWGdYY7zMG3r58Bv69Pitd+43Tx8ZplftJPE3W6XBHGpNLMnuW0UamKcyaVjf8As2SvNtmbTHny+0+C5e0c1DR8o83FfPP0PnMJOdRyfHLOil85JAj0kch4rvR3s7UeJS+vKT0qRu8NmPmYx/lK9p7MR6NV/wCH6+pwvHtRJNTDANHXAzM0l+eTR8AvcW3wFey0dDVlvs3fu/ktLml+9d4Q8KEZBACAik5u53U/FW8fhRqYLIBACAEA0draLvqKpjtcuhfYfiAxN3j2gFpUWYtBHMyrDoXLqVrMdJNETnHLe3BsjRb3sevF+0lLVuI1Oa+af3RY2cujjkx77RdlaasH2rLSWsJG5PHDP2hyN1CtNI17V9B7OT3fbuLCtbU6u/fzKy7Uau56WN0zHNlhbtIBEjRsu5uyw4g+S9PY6bo3E1TktWT8H3/YqK9rKnnihn0JW3Hdu2j1efJTLmlh667y/wBCX6lH9PUe1fD19Xp1Dk5ijJl3Km1uPYisSNqT4G5hG/yWjO8ccT0yX258P9cExyMuWd4z6brQBgG07eQ/VTLall6zPO6bv1CHuIPa9/UuXa/LtLb1G9nDDTPqpBZ9RbACLERN2HP7xJPMNad68h7T3yq1lQg9kN/+J+nnlHnKMcLJZq8wdRFpL2fH5LvR4nejxKO13zg1MDLZthLr7rOe4D+Q+a9z7MwaozlzljwX3It4+kl1E31RtA0ZFYbXyk8z3jh8APJe1t/gRBe8mQK7GBwqe1MEMd5Xen9xou887bBfibBUt3Vp28sN93En2mj691/LWzm9i/OzI46G0gJ4WSgYcYJtttYkEX37FrSqe8gpczld27t60qTecC1dCOROX1j1PxVvHcjUxWQCAjHaPST2TtEbrYWZ8CXHYRvyA8157Sl5UpXCVOWMLz/6PU6GsKVa1k6sc5fkuD7WxTo3tIx1hL6DuPsn/wDPj5qRa6Ypz6NXovnw+35tI17oGpTzKh0ly4r18+ofQQeYPkrlPK2Hn2mnhnL2nKHuKmaH9nI9o6BxA91lVSWG0bom2pOsw1U0X7SK46scPk9y837S0tahGfJ+a+yJlm+k0W1KMyvIx3F5B5ijbC0OaQQCDcEHMEEZgjetZNqWUcKy2lQdutXD4S6akaXw5l0YzfH0G17feN+y69hovTkKqVOu8S58H6P5P5FVWtnHbHcQ+j0y5tg8Yhx9r9VcVLVPbHYWdnp2pTSjWWsufH7/AC7Ryi0nEfat1FlGlQqLgXdPS1nPbrYfWsfY9fpKIe2PC5+CwqFR8DaelrSH7/DL8hvq9NXFoxbmdvgFJp2uNsinu9POS1aCx1vf3InGrbVo+ocKmtY5kIN2xuFnym+1wOYZ19bpmqLTOnoUI+5tmnLi1uj2dfkUcYOb1pf9l6saAAAAABYAZAAbgF4Rtt5Z3PVgCHSW1vj8lIo8TvR3MobXS+9ewfdp2D/HK75r3vs2sWj/AMT8kRLv4+4sHV5WxxaKpi9wb6MmW8/av2AZlep/U0qFJOo8efgcre0rXMtWlHPku8z0j2ke/wBGMYAd+15+Q9/VUtzpipU6NJaq+f2+Z6mz0DSpdKs9Z8v2/fv2dQlo9CTSm9sIJze/Lxt6x8lFo6Oua3S1cdb/ADJLuNK2lutXWy1wjt+y8S1tA6PNPTxxFwcWg5gWBuS7ZfmrSjT93BQfA8de3CuK8qqWM+mBwXUikVqW2e4cHH4q2g8xTNTWtgCASVmjYpfXYCfvbHeYzUavZ0a/xx28+PiS7a/uLb+XJ45b14DFW9lyM4nX/C7I+YyPkFTV9CSW2lLPU/U9Bbe0MHsrxx1rd4b/ADG+CqnpTYgtF/VcPRPQ7PEFQade6sXhppcnu7vsWNW3s9Ix1k03zW9dvo0VzrA0ZJLUy1LIzgkwlwBxFpDWtdcWBtcE381YQv6daW3Y+X3POXeh69vtj0o81v71/wBjfq8ru60jTOvYOf3Z594CwX5XcD4KPpel72zqLks+G0r6EsVEX/UjNfP4bi/pPontKdqxM1rcGKFzOBH9PdjKOrJdJEA87ZI/QeepGTvEFWNrpS5ttkJbOT2r7dxynRhPeiI1Op6M/wCzqnt2+tG1/TY5v+uCt4e01RfHTT7Hj6M4OzXBnlNqejB+0q3uHBsQYfMvd8En7Tza6NNLtefojCs1xZM+yfYejpZGuZFikGySQ43AgHMey09AFS3+lrq4g1KWFyWxer72dHQhCOUibqjOYIAQDXpmoayxe4NFt/8ArNS7anKeyKyyXbU5VNkFllQdt46SWq+sTyWaI2taw5F2EuzsPSIz2DhnwXtNGKvRt/dQW3Oc8s/Iny0fbUZe8u5r/D+bX3fMlvZ7QDZYYpcWGNzAWNaLEMObdvqi2629XdDREqmJ1pdy3+L9DnW09TpLUtobOb2LwXqiTUejYovUYAfvHN3mc1cULOjQ+CO3nx8Sjub+4uP5knjluXgK1JIY/wCh6jEyx2ty8N35eCr7iGrLPM2QvUcEb0oy0rut/MXVnQeaaNWJV1AIAQAgPHtBFiAQdxzCxKKksMzGTi8xeGVzrLn+o9zLFGCyQva8XI9IAFttobliy5dVSXujKXxQ6Pl4ehd2unbinsqdJde/x9ckMbUUdS9sjXdxO1wcCbNBcDcX9l2fQqucLilFwa1ovZ+cSbN6PvnrJ6k+vZ48H4plww6TjmALTnvadv6jovF1LWpRfSWznwOrtqlF9JbOa3CmnOa4T3HKquiKlyIpHu0/bGmogRI7FLbKJmb/AB3MHXwurGy0ZXu3mCxHm9337jlUrRhv3lW6Y1oVspPdFsDNwaA53i9wz8AF6q39n7WmunmT69i8F9yFK6m92wZW9tK8OxfW5r3Jzdduf4T6O/ZbJTXoqzax7qPh9d5y99U5ko7Ma2qiF7frLROzYSLMlA43Awuy3EC/FVV77N0KsX7l6r8V6r82HRXMsYltLq7Ndo6euiEtO/EMsTTk9hO57dxyPI2yJXibyxrWlTUqrHJ8H2P8fM6xkpLKHZRDIlmfK7JgDR99+fi1g2+JHQrvBUo7ZvPUvq/RPuO8FSjtm89S+r9E+4Z6rRDA8Okc6Z9vWkOXgwWaBlwU2F5PV1aaUVyXrvJsb2erq00oLkvXf8yiNacgOkpgBbCI2+UbfzXutBpqyg3xy/mykunmq2Xh2WYW0VK1wsRTQAg7QRG0EL1VP4V2ERjotwCAVaMnwSDgcj4/rZcq8NaDCJIqw2GTTsdntPEW8j+oU61fRaMMbFKMAgBACAEBCtb1D3mjXutnE+N4t17s7tlpCd2xcLhZgZRQigG5fvYsMqdG0z3NGJseC+xw7smMZjk0HxXgNISqW97UjF7G844bdu7vL6wuZxhFJ7OXDwHZrzEC57wY2i5LyAWgbSXbCAONuqiNRq7IrEny3Pu3+fYTasoSi29nl9it+2+sx7yYaIljNjpvbd/Y+63nt6b/AEejdAxgveXKy+EeC7eb6t3aUNe5edWHiQ3szoV1ZOQXEMHpSv2m1+J9onjzOdldXt1G1pZS27kvzgvsaWls7ipq8OLLB0X2XpA7CyEPAGbpLvJ8D6IvyC89X0hctZlPHUtn3+Z6GGjrektsc9u0lNPoeNoyjjbfc1jR8Aqqd1N7233szmnH4YoT6U0FFKwskja5vQAg8QRmDntC6ULupTlrQk0xKFKqtWSK0bJPoWubJGS5h2XyEkZPpMdbeMvENK9M1S0rauE1h+T4NfnNHn7m3lbVMcOB0bo+tZNEyWM3ZI1r2ni1wuMtxz2L5vVpSpVHTnvTw+42TztFC5gbtI+sOg+JUmj8JIpfCc3ax5cWkqo8Hgfwsa35L6ToeOrZU11ebbK64eajOhdHsIijByIjYCOYaF6iO4jChZAIAQEnoZscbTvtn1GRVXVjqzaNhPpqK8d/um/hs/10XS2lieOYYwKwNQQAgBACAQafou/pp4v2kT2jqWm3vstZrMWgcvKrOhc2pasx0ksROcct7cGvaLb+LXLxftJS1biNTmvmn90WNnLo45MjetftE58v1RhIZHYybsbyA4A8Q0EHqeQVloGyjGH6iW97uper8u0X9duXu1uW8r1eiK4sbsJGG0TnD1nzEOPJoFh7/eV5vSjcrlJ7lHzPSaGglScusm3Z5gs47729yo7t7UifcPch5ChkUCsAgmsyiDqRziM4ntIO+znBh87jy5K/0LVauFH+pP5bTjpKKnb63LHoSfUXXGTRzmON+6ne1o3hhax4/wAT3+Sq/aekoXikv3RTfbtXkkUtF9En1RI4D0WYv3gPiqCEYP4pY7skmEYt9KWO4Ya/SEuLOmk8HMPwKsaVvScdlVeDXmWNK2pOOyqvBrzRTPaDs+KmrnlE7Gl8jrstdzTsLSMXrDgva2ly6FvCGrnC38H19hr/AGNGrJuNaO/ht+pZw7WWy7nZ/Wf9CsP7dxs93/u/4m//AMa/9v8At/5Hv/az+p/9z/oWf7df/wBf+7/iP/jX/t/2/wDIwPat37IfxH8lp/bk/wCheP2N17Nw41H4fcftF1TpYw9zcOK9hty3HxV1aVpVqSqSWM+RQX9vC3rOlCWcb31/YkmgZcnN4G48dvwXO6jtTIiHORmIEHYQQosXh5MkVkYWkg7QbK2Tyso1MVkDV2lc5sONji0tc03BIyJw283BVulXONvrwbTTW7r2fUt9CqnO593UimpJ71natv0ZF4dKz7GyPJ4et8brzsL663Rm38/U9VU0dZ4zOnFfL0FUekKw7O8P90D7y1SYXWkHu1v9P/EiVLLRSfS1V/na+WsLoquu/Z3txaBf3j3KVGvpN/s8UvVEGdtodfv8G39H8ypdN6LoYpZGSPljka44mAEhpOdh6JFrHLNc9e8ztivzvI8qOiktlSXz/wDySDVdUwx1EkVK5z3SR3Il9FvoHKxa29/TO7jmN9PpynOdGM62xJ8Nr29r6uZikrGMsU5T8F6o1a1Oyzy91Y0XuG961t3WIAGPOxDcNhkN195s0HpCCirdvsb2d3bk4XtvFr3sG/D57ys16cqye6va0Pikp/ba7vGDiCAHAdLA+KoNL0nGpGtwaw/oX2h66w6b7Sddn6gBxafazHUKhu4NpS5FvcRysj6oBDPXOsLolnYZSzsK61o6TDYGwg+lK8Ej8Dc/5sPkV6PQlDWqupwivm/tkiaVqqNJU1x8l9yaaj9HmLRuNw/20r3jLPCA2MdRdjj4qk9pqyqXuqv2xS79r+pU0l0SwV546jZXH0z4fBSqXwkqn8JzRV3l0k+wsX1jrA8XTHf4r6pYxxQpx/ux8kVNTbJ9rOk5Y2naAeoBV24RlvWTSNScPhbXYxJJomF22JngLHPmFGnYW098F4Y8iVDSV3DdUl3vPnkSydnIDsa5vRzvndR5aHtXuTXY39ckuGnbyO9p9qX0wOsbA0BoFgAABwAyCsoxUYqK3IqZzc5OUt7eX2scNDPtKOYI+fyXG5WYGESBVxkY9NwWcHDY7b1H6fBT7aeY6vIwxtUkweEI1kym08o9uhrgEMggKI1x0Xd6QL7ZSxMf4i8Z3/gCgXCxM2Q06u6zutI0ztzn4D/eAsG7i4Km0vS95Z1FyWfDad6EsVEX9UjNfP4bi/ovYRTTGrujqruDTDJc3dHYA782HLfusVa2+m7m36LesuT9d/mQ7i1g5ZWwrXtP2VqdGTNkY4ujBuydrbAHZheM8Jz2HJwPUD01lpGhpCm4SWHxi/Nc/NeBXyhOhJSi+8fdDdsoJrd/9hL94XMbjx34eh81AuNF1qX8vpR5cV6/mwu7bS0JLFTY/l9iVx9pqcD/AHqH/mM+ZVS7Ctn+XLwZIde3f7l4jJp3t9BGCI3d9JuAuGA22l28dFOtdDVpvprVXz8PUjVtI0aaxT2v5eJGOy3Z+p0xV45L90HDvZLWY1ozwM/FY2A53KtL69oaLt9WPxftXFvm+rm+5FJKc689aR0bT0rY42xxjAxjQ1oGxoAsAOi+bzqSnNzntbeX1ndbBDVaVMB+3aQzdKwFzejm5uYfMc1Kp2qrr+C9v9L2Pue5/Im07VV1/BfS/pex9z3P5PqNck7XuxMcHNNrEG42BFCUFqyWGFTlDoyWGc26Cf32koXDLvKtjgDuvKHL6vbw1FCHLC8Ckk8ts6VVucwQAgBAbaR1ntP4h8VpUWYtAlKqjY01kGNhb5ddy6U56kkwRhwtkdqtE8mp4gBACAEBV2vOhJjpZRtD3x244wHN3/gdu3qJdLYmbQTbwiv9Fdn5wWzPIgawh+KTkbj0eoG2yp611TadNdLOzC9S3t9E1pL3lToRXF+nrgvhhfI1sjiMLgC1rNlnC4JdtOVtlh1XgZalOThBbVvb6uS4eZZwnSWynt639Fw8xXS7wo9Tmca3BmyeFr2lj2hzXCzmuALSOBB2rWMpQkpReGuJHazsZAtN6qaaUl0D3QE+zbvI/AEgjz8Ff23tFXprFVKS8H6fIjTtIv4dgwu1PzYhapiw7zgfiBz2N2HdvCnr2mpY/lvPavP7HL9HLmPmgdUNO17TUTPmzza0d205bCblxF94LVBuvaWs4v3MVHre1/ReZt+kSWWy16GijhY2OJjWMaLBrQAB4BeTq1Z1ZOc223xYSxuN65g8ewEEEAg7QcwVlNp5RlNp5RCdL6HdC90lMS0DMsB2WF8vvDkV6G2vI1oqFws9f5u7Uehtr6FaKhcJPr/N3aiuNGdlooquCdjy1kcrHuaRiyacXonLhbO+3wXsLfSOrJe9XevQjXWgE1rW77nu8fXPaXHS1bJBdjg4cto6jaF6SjXp1o61N5PN17arQlq1YtP83PczcupwBACA9BtmjBLVTmwIBk01S2djGw7ev6qdbVMrVZhjYpRgEBhNK1ou4ho4k2C1nUjBa0nhdZvTpzqS1YJt8ltGOu7TsblGC88Tk38z7lT3GmqcdlJaz57l6v8ANpfWvs/VntrPVXJbX6L59hHtN1lQ+nkqHNxsiGINya02y9Hja5uc9/RV6V3fLWk+j4LuXH82ljUqWOjNkI5n4vvfD82FP6X0xLUOu8+juYPVHhvPMqbRt4Ul0fE87eX1a6lmb2cFwRevYWs77RtO7eI8B43jJZx4Nv4rwWlKXur2a68+O0m2ksxix7pzmoM9xLqroipciMQvtHrJpafEyMmeUZWZ6gPOTlyBV3Z6CuK+JT6Mevf4euCPUuYR2LayAV+tKuefQMcIvlhYHG3C8mK/luXoKXs9ZwXSTl2vHlgiyuqj3bDzRutOvjcC98coBBs+NrcuF4w23vSt7PWdSOIpx7G355Nf1NTcy1OxWs+mrXCJ47ic2DWuN2PPBj8s/wAJA2i1815TSWgK9oveRetDmt67V9V34N4VFLYTtUJ0BAR/Ts2GOd9r4Y5DbjhaT8lY2sdacI82vmyStkO4ozV3XSy1EdJiBa8Pw4s8GGNz8jtscNrbt3P6TWsI15dHY/kLDS9S26M+lH5rs9PInckUkUliHMeNltvgRtB5KnlCrQqYeVL83cz1sKlG5payxKL57u/O7vJloYzlt57csrP/AHrZD4r1Vg7pwzXx1c+/geJ0krNTxbZ6/wCnu4/TkOKnlaCAEBLlTmwIDCWMOBadhW0ZOLygRipgLHFp3e8cVaQmprKNRHXiTAe6ID91xf8AQHrkuVwqvu37nGt1ki0dBVV79PV44/N3ZhkFqTK+TC/E6S9rHMg8hsHhkvHVff1aurUy5bsfb02cT31H9PRo69PChjOeHj67SQaJ7OAWdNmdzN37x39NnVXdnohLE6+18uHfz8u089pDTrlmnb7F/Vx7uXbv7B40nRCaCWE7JI3sy3BzS3LzV24rV1Tzbbbyzlp7SCQciDY9Qqs3Lm1K1WKjljJvgmJAzya9o+bXHxK8V7SU9W5jNcY+T/6LGzl0exkwqaxkLTJK4MYwXc47APn03qnhSlVahBZb3FpVaUG3uKZ7b9vJaxzo4yY6a+TRk544vO/jh2Dna69pozQ9O1SnPbPnwXZ67yirV3PYtxv7A9jWVLHT1GLugcLGtNsZG0k2vYXAyO2/DPppC/dDow38TzulNJu26MN/Hq5d5YGjOzFG0+jTRWGzE3GfN9yVSRvrirJ5k/I85HSV1Wk3Kbx1bPIdf6Cpv/Lw/wDKj/JdPfVf6n4nb39b+t+LIJrE7HtYz63Sju3RkOkaz0RYG+NoHquBzNrZC+7Oxsbtyfuqu1Pn5FtozSEtf3VR5zuf0LA1V9qzX0n2pBnhIZJxcLXa+27EAR1a5eP05o5Wdx0PhltXVzXd5NHq6ctZEzVKdCKdsJsNLVute0M2X7jlbaPjrV6Uf70fNEiWym+wpnVBAHaSjJv6DJXDrgLM/B59y+q266ZTvcX05gJBIFxsNsx04Ke4ptNrcFOSTinse/rMlk1BACA9YLkDiVhvCBLVUGwIAQCPSdH3jcvWGznyXejV1Ht3BkdIViamPdi+KwxWtewvbhfgtdSOtrY28+Jtry1dTLxvxwz2GS2NQQHNfbeh7mvqY/61zh/Zf9o33OCrKixNo3RKtSVZhqZ4v2kQcOrHfk8+S8x7S0s0IT5PHivsTLN9JokWt+mkdSXZfAyQOkaN7bGxPIOI877lXez9SnG4xLe1s7fuibeqUqKa7yl17Upy8uyAA0bTYdmHdxJcT43uvIaUb99LPP6HhNNN+/lnn9B90efW8PmodvxIFrxF4PhzUtMnJifSUQdE9rgLOY4EbiCCFsm1JPibRbjNNbHlFffR+kP1mpbfIwtJHMPsP5j5rb2sivcU3/efkfQKO9l4LwxIIV2+lw0NYbX+yeP4vR+d1d6KjrXVJda+W071Xik+wqzUrGDpBxPswSEdcUbfg4r6jbfGVEi81PNQQAgBAb6Bl5GD8QPln8lzqvEGESdVZsCAEAIBq0tQX9Noz9ocefVS7etjoyMNDMppgEAICkNddDgrWSAZSxN8XMJad33cHH4KDcrEsm0Ri1c1ndaRp3E2DnlhzyONpYL5jeQfBUmmKXvLKouSz4PJIoSxURfVdCHXa4BzXAggi4IORBB2iy8DSk47U9qL2lhxaZXPaXVW1wdLRvwmxPcu9Ungx/s8g6+3aF6Sz9oXFqFwsr+pfVce7wKyvZpN6ngItWWn2hrqGc4HYj3WLL0ifSjPA4rkX23I4BWOlLX3i97DauP0Z43Tdg5/xYrt7uPqWFTtLHZjI5X3Lz9NOEtp5WlGVOeGL2uspaeCcngiOsPtOylgdG1328rSGgbWtOReeG+3E9CptjaurPWfwr8wWOjrN16im/hXz6vUUaidAuippKl4I+sFoYD+zZi9L95zj4NB3qn9qLyNStGjH9m/tfDuXme1oxwslnryx2K/1mz4dG1Rte4a3+KRjb+9eh0LDWvaa7X4Js7V3ikyBajowaqd1sxBYHq9t/gF9NtviZUyLoU01BACAEA5aDiu8u+6Pef0uo11LEcGUPigGQQAgBACAZtKaOtd7BlvHDmOSm0K+ejIw0NSlmAQFaa8qHFTwTb45Sw9JG3zy4xjf7XNRbpbEzMSn6SoMcjJG7WOa4dWkEfBQKkFODg+Ka8Tonh5OnJXhzWuGwgEdCLhfMIpxk4sv6L2mynOS1nvFVdIhPbjV62reZ4HiOc2xA/7N9sgTbNrtmYvs2b1d6M01K2iqVRZh816rq/6IFa2U9q3kVi0lpqj+zfC+UDIF0bpRlllJGbnxKvVLR1wtaM0u/HyZQ19C0pvOq12fjQf9rNL1AwQ0xaSbYo4JL36vLmj9VtKhYUds6i75L6bTjT0HRTziT7fskPPZHVXLJIKjSb99zCX4pHkZDvHg5DLYCT02Kp0h7RQjB0rNf5sYS7F6/MuaVtqrCWFyRcAnY0AAgACwA2AbgAF47UnJ5ZLUJcjw1reZ8FlUpGfdSK71uVIbo2QHbI+No64w/xyYV6LQFNyvYtcE38sfUzcvFMjGolg7yqNswyIA8i55P8AKPJfSLXeyqkW8phqCAEAICRaKgwxi+12Z+XuVbXnrTNkLFxAIAQAgBACAadJaNvdzB1b8x+SmUa+OjIw0M6mGCM6yaLvdG1A3sZ3g/uyHH3ArlWWYMyjnVVxuXbq37YwS00dPK9sc0TQwBxDQ9jQA0tJyJtYEbcrrw+mdGVadaVWCbjJ52cG9+fUsbesnFRb2omYroR/xI/42/mqX3VX+l+DJTmnvYmk7RUjSQaunBBsQZ4gQeBGLJdVZXLWVTl/pfoae8hzXiJj2xoR/wCLh/jHyXT+zLx/+KXgY99T5oSSawtHAX+sg8gyUnywrstC3rePd/Nepr+op8xLLrM0eBcSvdyET7+8ALrHQN638KXejV3VPmJJ9a9C22Fs7+jGi38TwusfZ27e9xXe/ojV3cOsSVGt6mA9CCZxsfWLGC+4XBdlz+K7Q9mq7fSnFdmX6GHeR4Jledru1s1e8GSzI2+pG0nC3mT7TufwXo9H6NpWccR2t73+bkRKtZ1HtLR1OaCdBSumkFnVBaWg7e7aDhPK5c49MJV9bwxHL4kdk/UgwCAEAq0dTY3gbhmenDx/Ncq1TUj1hEkVYbAgBACAEAIAQAgEFfo0Pzbk73Hr+akUq7hse4NEfrqO7XxSNyc1zXA72uBafAglTk4zWw1Od+2fYuahkd6LnwEkslAuLbg8gei4c7A7lAqUnB9RumRdcjIIBSKGXDjEb8Fr4sDsNuN7Wss4e8wJ1gyCAEBc0Op2nF8VRMeFgxvxBupitVzNNYXQap6Btrmd9toMgAOX4WgjjkVsraAyOdBq90fE4PbThzmm4L3veP4S7CfEFbqhBbcDJKV1MAgBAZRsLiAMydiw2kssEkoaURttv3nifyVZVqOcsmwoXMAgBACAEAIAQAgBAa54GvFnC/xHRbQm4vKAy1ei3Nzb6Q9/lvU6ncRlsewxgZf6MhxY+5ix7MXdsxcLXtdd9Vb8GBSwWFhkOAyHks4BhVQ94x7Dse1zTt2OBB+Kw1lYByrLEWOLXCzmkgjgQbEeaqjobKOmdLIyNgu57mtaObjYfFaVKkacHOW5LL7jKWXhD/2k0e2PSX1faxjoI+FwGRtN7cc8+aiaLqOtbxqS/c2/GTN6y1ZtHRZXpCOCAEAIAQGUUZcbNFyViUlFZYJBo+hEYuc3HaeHIKurVnN9RskLFxAIAQAgBACAEAIAQAgBACAT1VEx+0Z8Rkf1XWFWUNwGmo0Q8er6Q8j5KXC5i9+wxgQvYQbEEHmLLumnuMHN2sGh7nSNS21gZC8dJAJMstl3EeCrqqxNm6H3U5ocS1bp3bKdoIH434mt8gHnqAvN+0Ny6duqS3zfyW/6Eu0hmeeQm0jik0/sufrsY8GPaN/4Wqy0NHFrSS5L57TjXf8AEkX2vSEcEAIAQC6l0Y9230Rz2+S4TuIx3bTOB6pqZrBZo6nefFQZ1JTeWZNy0AIAQAgBACAEAIAQAgBACAEAIAQGL2AixAI5i6ym1uBzr9ITRIiropWtAbNAPF7HOB/wujWzk5PLMo81GSelVt4thN+hkH+b3LyntOujSf8Ai+noTrN7X3DVoGJ0/aEDIE1kp5egXn3hnvXodGJQt6XLVXkRazzN9p0H/REn4fP9Fb/qYHHBsboV+9zR0ufkFq7qPBMYFEWhmj1nE9MlzldS4IYFsFKxnqtA57/MrhKpKW9mTctACAEAIAQAgBACAEAIAQAgBACAEAIAQAgKl+kZo3HRQT2zimLb8GyNz/xRsWUZRAdSEp+tzN9kwXPVsjAPc93mvOe00V+nhLjreafoTLN9NrqPNWLhJ2iY5w2zVTrc8ExV5bR1aEFyivIizeZM6ZXY0BACAEAIAQAgBACAEAIAQAgBACAEAIAQAgBACAEBEdbOju/0TVtGRbH3o/unCU7xtawjx37EBRGpuQDSGe0wyAczdrvg0+So/aKLdn/mX1Jdp/M7h31CuMml5H22wTPPLE9nzcAruEdSKjyWCM3nadHLJqCAEAIAQAgBACAEAIAQAgBACAEAIAQAgBACAEAIDVVwCRj2O2Pa5p6OBB+KA5W1eE0+lA14OJgqGEbPSbG+/T1CqvTVPXs5Lrj5pEi2eKi7yVfRwp71tRJf1abDa23HIw3vy7v3q1ZwOhFgwCAEAIAQAgBACAEAIAQAgBACAEAIAQAgBACAEAIAQHLvbO2j9O1D8JLe8fIBlmJ4y42yAsDKRytvsuF3Q9/RdNccfJp/Q6U5asskt+jVEO8rXbwyADo4yE/yhSGaF6rBgEAIAQAgBACAEAIAQAgBACAEAIAQAgBACAEAIAQAgOdvpFUzW6QheNr6duL917wD5fALKMokf0ax9jWHf3kWf7r0YZcywY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AutoShape 4" descr="data:image/jpeg;base64,/9j/4AAQSkZJRgABAQAAAQABAAD/2wCEAAkGBxQTEhUUExQWFhUWFhcaFxcYFxcYFhkYGhgYFxocHRgaHSggGB0lGxUXITEhJSkrLi4uFx8zODMsNygtLiwBCgoKDg0OGxAQGywlICYsLC0sLSwsLCwsLCwsLCwsLCw0LCwsLCwsLCwsLCwsLCwsLCwsLCwsLCwsLCwsLCwsLP/AABEIAPwAyAMBEQACEQEDEQH/xAAcAAABBAMBAAAAAAAAAAAAAAAABAUGBwIDCAH/xABMEAABAwICBwQGBwQHBQkAAAABAAIDBBESIQUHMUFRYXEGE4GRIjJCobHBCBQjUmLR4VOCkrIVY3KDosLwMzRDk+IWJERUdKOzw9L/xAAbAQEAAgMBAQAAAAAAAAAAAAAABAUBAgMGB//EAD8RAAIBAwAGBwcCAwgCAwAAAAABAgMEEQUSITFBUSJhcYGRsdEGEzKhweHwFEIjM1IVYnKCkqLi8UNjFlPS/9oADAMBAAIRAxEAPwC71gwCAEAIDGSQNF3EAc1mMXJ4QG6fTLR6oLuZyH5qTG1k/iZjIhk0rIdhA6D813jbwQyJ3TvO1zj4ldFCK3JGDQ+YXzcL8zmttiBpdpmJpsaiMEbjK0EHzyWvQ6gaT20p2GxroARtBmjPxK5tUXvwZ2mTdZdG02dVU7rcHfMXC4yp0eDG0G63NFXIdU2IyyimcPBzWEHqo8opbnkya3649Eg27955iGWx823WpkRS679GAkAVDgPaEQsemJ4PmEAkk18UAJAgqiOOGIX8DImBgSSa/ae5w0kxG4l7AfLO3mmBgRS/SBzOGgu3cTUWPiBEbeaYGBMdf8uL/cmYb7O+dit/awW9yYGCYdkdcdFVubHMDSyuIADziicTuEgAt+8G7kBY6wYBACAEAIAQAgBAN9fpMMybYu9w/M8lJpW7lte4xkZJpnPN3G5U2MVFYRggvb7WAyhPcxASVFgSD6kYNiMVsySDcNHIndflVramxbzKRUmku2VdOfTqZQPuscY27vZZYHYNqhurN72bYGeSskcSXSPJO0lziT43WuWDOKhlkJDY5HnabMc49chzXKVanFZlJLtaNlFvchZD2ZrH2w0lQQTYHuZLcNtrBcJX9rHfUj/qXqbKlN8H4DhF2B0i7ZSu8XRt/mcLqPLTNlH/AMi8G/JG6t6nIWwasdIOAvGxt/vSNuM7Z4b9crrhLT9kt0m+xP64Nla1OQuh1SVhvikgb+8838mLhL2ktlujJ9y9TZWk+aF0Op6TLHVMHHDG51ul3C/uXCXtND9tN+OPozZWb4sXU+p6MXx1T3cMMbW/FzrrhP2mqP4aaXa8/RG6s1xYug1SUYtikndxGJgB8mXHmuEvaS6e6MV3P1NlZw5sXw6sNHjbHI7rI/8Ay2UeWn71/uS7l9cm36WmL4OwFAyxFI02HtY3eYc4gqPLTN5LfVfdheSMqjSXA2VXYWhc0h1IwA72tLD/ABNsQtYaXu4yyqr73n5Mz7qk9mEVJrC7F/UXNfG4ugkNm39ZjtuE/eFgSDyN9lz6/ROlf1kXCaxNeDXP1X4oVeh7vatxb2ojtY+rpX08zi6SmwgOO10Trhl+JaWkX4YVcEYs9YMAgBACAEAIBq0ppG3oMOe88OQ5qXQoZ6UjDYzKaYE+kKsRRSSu9WNj3no1pcfgsSeFkHL1dVvlkfLIbve4uceJJuVVt5eWdB07IdnX11Q2Jt2tHpSPtfCwfMmwHM9VA0hextKLqPa9yXN/m86UqbqSwXlofs7S0bA2GJuICxkcA6R3Elx48BYcgvC3F7cXUtapJ45LYvD8ZcUbaKW4e4nkgZqDJJM2msSwZLBoCAEAIAQCvRwzPRca25HKruQ4WUcjggBAaK71D4fELpS+JHSn8RXetgD+jJb7Q6LD17xo+BK9FoFv9dHHJ+Rm5/lsiP0fKnDpRzf2lPI3ZtIcx/hk0r3xVnSSwYBACAEAIBDpWswNsPWds5Diu9ClrvL3BkfViaggGrtaP+41f/pp/wD4nLSp8D7AjmRVh0LW1HMbarPtfZDw9P5ryftM3mkuG36E6yxtfYWKvOF2KaY5eK5T3kastpuWhyNNXVMiYXyPaxjdrnEADxK3p05VJKMFl8kYbSWWQLTOtimjuKeN85+8fs2e8Yj5BX9v7OV57aslH5v0+ZFndxXwrJG5dbtXc4YacDcCJHHzEgv5Kzj7NW2Ns5fL0Zx/WT5I30Wt+cH7anicL/8ADL2G37xdmudT2ZpNfw5tduH5YNleS4onnY/WPRVD8BcYZHWAbLYAngHjI+NieCoNIaDuqEdZLWS4r03+Zu68Zon68+YBACAT1/qeIXSl8R0pfEVxrdlA0a8H2pIwOuLF8Glek0BFu9T5J+n1M3T/AIZF/o9U+LSbnWvgp5DfgS6Nt/JxHiveFWdILBgEAIAQHhNs1lbQRirqC9xcfDkNytKcNSODU0rcAgMXsDgWnYQQehyKA5Z0lS91NJEdscj2fwuLfkqprDwbk91J1mGqmi3SRYvFjhbdwe7yXm/aWlrUIT5PzX2RMs5dJotmQZleRjuLyDzFGylO1azOdZbmQftfrMigvHS4Zpdhfe8TPEf7Q9Mue5Xuj9A1K3Tr9GPLi/Tv29RW1bpR2R2sqfSelaiskxTSOlduBPot/st9Voy3L1lG3oWsMU4pLz7XvZEhGrcTUY7WzOLQjvacG9M/yWJXceCyXNL2fqtZqTUezb6CmPQrPvOPkPkuTup8kTqegLfe5Sfgvobm6Hi4E+J+S0dzU5kmOhLRftb739MCas0KNseR+6d/juXWndPdMg3mgYta1u8Pk+Pf6/ImOrXWM+kc2lrHONPkGudcuh4cyzlu3ZZKm0zoONzF17ddPiuEvv58TzycqctSax28C+GuBAINwcwRsIXgmmnhnc9WAJtIH0PELrR+I60viKw1zygULG/enZbwa8r1Hs5HN23yi/NGt2+h3mP0aYQX1z97W07R0cZif5AvbsrWXmsGAQAgBAINNTYY7b3G3htP5eKkW0czzyMMYFYGAQAgBAc9a0aHutJT8JMMg/faMX+IOVdWWJs3Qm1e1ndaRpnE2BfgP940s+LgqjS9L3lnUXVnw2/Q7UHioi/awhtySAALknIADaSdy8BTy9iL+k+iU5277dunLoKZxbDsc8ZOlz47QzLx38F7LReh40kqtZZlwXL7+RVXd37zow3eZA1fkAkeiaUMZiPrOFzyG4KtuKmvLC3I9pomzVvQ95JdKW19nBClzrrmlgmyk5M2sGS0e8kwWIoUNsMtjuPDrz5rTed1iOzia3stt28OXNZTyaSjqrbvGnTdGHNxj1ht5j9FLtquHqvcef03YqpTdeK6S39a+3l3Ft6j+0hnpn00hu+ntgJ3xOyaNueEgjoWheQ9prFUa6rw3T3/AOJb/HzyeapSysFlrzJ1EukfVHX5FdaPxHWlvKo13SD6rA3eZr8vRY4H+YL1vs1H+PN/3fqvQ0vH0V2jp9GynAhrJM7ukiaeFmNeR4/aH3L2TK5lzLBgEAIAQDFpyS7wPuj3nP4WU+1jiGTDG5STAIAQAgKe150Vpaea3rMcwn+w7EN/9YfJQ7pbUzaJWlNOY3te31mODht2tNxs5hQ5wU4uL3NYNk8PJcOt7TTm0kLY74am5LxswBrXYbj72IdQ1y8b7P2sXcTc98OHXtWe7Hjgsrmq1TwuJTS9oVpnAy7mjiQPMrWTxFs60Ia9WMObS8WSyVVMT6FV3YNS2OApabbFzZMi8bjcwjabYt3DqVqzqmsZe/8AN57e3rZndvtz/RY37jOcfGaZI9x2H3hbpnGcNmHuYp1LVRj0qxn7SOWM22ei3vP/AK1x9pKaqWDlyafzx9T5zCLhUcXwyvA6IXzokCTSWwdV2o7ztR3lP68Zh3dKzeXSu5WAYP8AMF7H2Zj06kupLz9DjePYkPf0fanu6WY7nVBDugjjsfDEV7WnS14PmV7ZdAN8wo+4HqwAQAgIzpB95Hn8RHll8laUliCNWJ10AIAQAgIHrmosej8f7KVjvB14yNvF7eOxR7lZhkyii1BNy5otE/0loOBrSBJGwd2TsxRXjseRaLcrjgvFyuP0GlJyfwt7eyW35MsY0/fUUlvKeqqd0b3MkaWvabOaciCvYwnGcVKLymV8ouLwzCN1iDwIPktmsrBmnPUkpcnnwJY4ggEbNo6FVC2PDPokpKcFKO7f3MwWxxNzDkub3kqDzFG2K3juvsWGdYY7zMG3r58Bv69Pitd+43Tx8ZplftJPE3W6XBHGpNLMnuW0UamKcyaVjf8As2SvNtmbTHny+0+C5e0c1DR8o83FfPP0PnMJOdRyfHLOil85JAj0kch4rvR3s7UeJS+vKT0qRu8NmPmYx/lK9p7MR6NV/wCH6+pwvHtRJNTDANHXAzM0l+eTR8AvcW3wFey0dDVlvs3fu/ktLml+9d4Q8KEZBACAik5u53U/FW8fhRqYLIBACAEA0draLvqKpjtcuhfYfiAxN3j2gFpUWYtBHMyrDoXLqVrMdJNETnHLe3BsjRb3sevF+0lLVuI1Oa+af3RY2cujjkx77RdlaasH2rLSWsJG5PHDP2hyN1CtNI17V9B7OT3fbuLCtbU6u/fzKy7Uau56WN0zHNlhbtIBEjRsu5uyw4g+S9PY6bo3E1TktWT8H3/YqK9rKnnihn0JW3Hdu2j1efJTLmlh667y/wBCX6lH9PUe1fD19Xp1Dk5ijJl3Km1uPYisSNqT4G5hG/yWjO8ccT0yX258P9cExyMuWd4z6brQBgG07eQ/VTLall6zPO6bv1CHuIPa9/UuXa/LtLb1G9nDDTPqpBZ9RbACLERN2HP7xJPMNad68h7T3yq1lQg9kN/+J+nnlHnKMcLJZq8wdRFpL2fH5LvR4nejxKO13zg1MDLZthLr7rOe4D+Q+a9z7MwaozlzljwX3It4+kl1E31RtA0ZFYbXyk8z3jh8APJe1t/gRBe8mQK7GBwqe1MEMd5Xen9xou887bBfibBUt3Vp28sN93En2mj691/LWzm9i/OzI46G0gJ4WSgYcYJtttYkEX37FrSqe8gpczld27t60qTecC1dCOROX1j1PxVvHcjUxWQCAjHaPST2TtEbrYWZ8CXHYRvyA8157Sl5UpXCVOWMLz/6PU6GsKVa1k6sc5fkuD7WxTo3tIx1hL6DuPsn/wDPj5qRa6Ypz6NXovnw+35tI17oGpTzKh0ly4r18+ofQQeYPkrlPK2Hn2mnhnL2nKHuKmaH9nI9o6BxA91lVSWG0bom2pOsw1U0X7SK46scPk9y837S0tahGfJ+a+yJlm+k0W1KMyvIx3F5B5ijbC0OaQQCDcEHMEEZgjetZNqWUcKy2lQdutXD4S6akaXw5l0YzfH0G17feN+y69hovTkKqVOu8S58H6P5P5FVWtnHbHcQ+j0y5tg8Yhx9r9VcVLVPbHYWdnp2pTSjWWsufH7/AC7Ryi0nEfat1FlGlQqLgXdPS1nPbrYfWsfY9fpKIe2PC5+CwqFR8DaelrSH7/DL8hvq9NXFoxbmdvgFJp2uNsinu9POS1aCx1vf3InGrbVo+ocKmtY5kIN2xuFnym+1wOYZ19bpmqLTOnoUI+5tmnLi1uj2dfkUcYOb1pf9l6saAAAAABYAZAAbgF4Rtt5Z3PVgCHSW1vj8lIo8TvR3MobXS+9ewfdp2D/HK75r3vs2sWj/AMT8kRLv4+4sHV5WxxaKpi9wb6MmW8/av2AZlep/U0qFJOo8efgcre0rXMtWlHPku8z0j2ke/wBGMYAd+15+Q9/VUtzpipU6NJaq+f2+Z6mz0DSpdKs9Z8v2/fv2dQlo9CTSm9sIJze/Lxt6x8lFo6Oua3S1cdb/ADJLuNK2lutXWy1wjt+y8S1tA6PNPTxxFwcWg5gWBuS7ZfmrSjT93BQfA8de3CuK8qqWM+mBwXUikVqW2e4cHH4q2g8xTNTWtgCASVmjYpfXYCfvbHeYzUavZ0a/xx28+PiS7a/uLb+XJ45b14DFW9lyM4nX/C7I+YyPkFTV9CSW2lLPU/U9Bbe0MHsrxx1rd4b/ADG+CqnpTYgtF/VcPRPQ7PEFQade6sXhppcnu7vsWNW3s9Ix1k03zW9dvo0VzrA0ZJLUy1LIzgkwlwBxFpDWtdcWBtcE381YQv6daW3Y+X3POXeh69vtj0o81v71/wBjfq8ru60jTOvYOf3Z594CwX5XcD4KPpel72zqLks+G0r6EsVEX/UjNfP4bi/pPontKdqxM1rcGKFzOBH9PdjKOrJdJEA87ZI/QeepGTvEFWNrpS5ttkJbOT2r7dxynRhPeiI1Op6M/wCzqnt2+tG1/TY5v+uCt4e01RfHTT7Hj6M4OzXBnlNqejB+0q3uHBsQYfMvd8En7Tza6NNLtefojCs1xZM+yfYejpZGuZFikGySQ43AgHMey09AFS3+lrq4g1KWFyWxer72dHQhCOUibqjOYIAQDXpmoayxe4NFt/8ArNS7anKeyKyyXbU5VNkFllQdt46SWq+sTyWaI2taw5F2EuzsPSIz2DhnwXtNGKvRt/dQW3Oc8s/Iny0fbUZe8u5r/D+bX3fMlvZ7QDZYYpcWGNzAWNaLEMObdvqi2629XdDREqmJ1pdy3+L9DnW09TpLUtobOb2LwXqiTUejYovUYAfvHN3mc1cULOjQ+CO3nx8Sjub+4uP5knjluXgK1JIY/wCh6jEyx2ty8N35eCr7iGrLPM2QvUcEb0oy0rut/MXVnQeaaNWJV1AIAQAgPHtBFiAQdxzCxKKksMzGTi8xeGVzrLn+o9zLFGCyQva8XI9IAFttobliy5dVSXujKXxQ6Pl4ehd2unbinsqdJde/x9ckMbUUdS9sjXdxO1wcCbNBcDcX9l2fQqucLilFwa1ovZ+cSbN6PvnrJ6k+vZ48H4plww6TjmALTnvadv6jovF1LWpRfSWznwOrtqlF9JbOa3CmnOa4T3HKquiKlyIpHu0/bGmogRI7FLbKJmb/AB3MHXwurGy0ZXu3mCxHm9337jlUrRhv3lW6Y1oVspPdFsDNwaA53i9wz8AF6q39n7WmunmT69i8F9yFK6m92wZW9tK8OxfW5r3Jzdduf4T6O/ZbJTXoqzax7qPh9d5y99U5ko7Ma2qiF7frLROzYSLMlA43Awuy3EC/FVV77N0KsX7l6r8V6r82HRXMsYltLq7Ndo6euiEtO/EMsTTk9hO57dxyPI2yJXibyxrWlTUqrHJ8H2P8fM6xkpLKHZRDIlmfK7JgDR99+fi1g2+JHQrvBUo7ZvPUvq/RPuO8FSjtm89S+r9E+4Z6rRDA8Okc6Z9vWkOXgwWaBlwU2F5PV1aaUVyXrvJsb2erq00oLkvXf8yiNacgOkpgBbCI2+UbfzXutBpqyg3xy/mykunmq2Xh2WYW0VK1wsRTQAg7QRG0EL1VP4V2ERjotwCAVaMnwSDgcj4/rZcq8NaDCJIqw2GTTsdntPEW8j+oU61fRaMMbFKMAgBACAEBCtb1D3mjXutnE+N4t17s7tlpCd2xcLhZgZRQigG5fvYsMqdG0z3NGJseC+xw7smMZjk0HxXgNISqW97UjF7G844bdu7vL6wuZxhFJ7OXDwHZrzEC57wY2i5LyAWgbSXbCAONuqiNRq7IrEny3Pu3+fYTasoSi29nl9it+2+sx7yYaIljNjpvbd/Y+63nt6b/AEejdAxgveXKy+EeC7eb6t3aUNe5edWHiQ3szoV1ZOQXEMHpSv2m1+J9onjzOdldXt1G1pZS27kvzgvsaWls7ipq8OLLB0X2XpA7CyEPAGbpLvJ8D6IvyC89X0hctZlPHUtn3+Z6GGjrektsc9u0lNPoeNoyjjbfc1jR8Aqqd1N7233szmnH4YoT6U0FFKwskja5vQAg8QRmDntC6ULupTlrQk0xKFKqtWSK0bJPoWubJGS5h2XyEkZPpMdbeMvENK9M1S0rauE1h+T4NfnNHn7m3lbVMcOB0bo+tZNEyWM3ZI1r2ni1wuMtxz2L5vVpSpVHTnvTw+42TztFC5gbtI+sOg+JUmj8JIpfCc3ax5cWkqo8Hgfwsa35L6ToeOrZU11ebbK64eajOhdHsIijByIjYCOYaF6iO4jChZAIAQEnoZscbTvtn1GRVXVjqzaNhPpqK8d/um/hs/10XS2lieOYYwKwNQQAgBACAQafou/pp4v2kT2jqWm3vstZrMWgcvKrOhc2pasx0ksROcct7cGvaLb+LXLxftJS1biNTmvmn90WNnLo45MjetftE58v1RhIZHYybsbyA4A8Q0EHqeQVloGyjGH6iW97uper8u0X9duXu1uW8r1eiK4sbsJGG0TnD1nzEOPJoFh7/eV5vSjcrlJ7lHzPSaGglScusm3Z5gs47729yo7t7UifcPch5ChkUCsAgmsyiDqRziM4ntIO+znBh87jy5K/0LVauFH+pP5bTjpKKnb63LHoSfUXXGTRzmON+6ne1o3hhax4/wAT3+Sq/aekoXikv3RTfbtXkkUtF9En1RI4D0WYv3gPiqCEYP4pY7skmEYt9KWO4Ya/SEuLOmk8HMPwKsaVvScdlVeDXmWNK2pOOyqvBrzRTPaDs+KmrnlE7Gl8jrstdzTsLSMXrDgva2ly6FvCGrnC38H19hr/AGNGrJuNaO/ht+pZw7WWy7nZ/Wf9CsP7dxs93/u/4m//AMa/9v8At/5Hv/az+p/9z/oWf7df/wBf+7/iP/jX/t/2/wDIwPat37IfxH8lp/bk/wCheP2N17Nw41H4fcftF1TpYw9zcOK9hty3HxV1aVpVqSqSWM+RQX9vC3rOlCWcb31/YkmgZcnN4G48dvwXO6jtTIiHORmIEHYQQosXh5MkVkYWkg7QbK2Tyso1MVkDV2lc5sONji0tc03BIyJw283BVulXONvrwbTTW7r2fUt9CqnO593UimpJ71natv0ZF4dKz7GyPJ4et8brzsL663Rm38/U9VU0dZ4zOnFfL0FUekKw7O8P90D7y1SYXWkHu1v9P/EiVLLRSfS1V/na+WsLoquu/Z3txaBf3j3KVGvpN/s8UvVEGdtodfv8G39H8ypdN6LoYpZGSPljka44mAEhpOdh6JFrHLNc9e8ztivzvI8qOiktlSXz/wDySDVdUwx1EkVK5z3SR3Il9FvoHKxa29/TO7jmN9PpynOdGM62xJ8Nr29r6uZikrGMsU5T8F6o1a1Oyzy91Y0XuG961t3WIAGPOxDcNhkN195s0HpCCirdvsb2d3bk4XtvFr3sG/D57ys16cqye6va0Pikp/ba7vGDiCAHAdLA+KoNL0nGpGtwaw/oX2h66w6b7Sddn6gBxafazHUKhu4NpS5FvcRysj6oBDPXOsLolnYZSzsK61o6TDYGwg+lK8Ej8Dc/5sPkV6PQlDWqupwivm/tkiaVqqNJU1x8l9yaaj9HmLRuNw/20r3jLPCA2MdRdjj4qk9pqyqXuqv2xS79r+pU0l0SwV546jZXH0z4fBSqXwkqn8JzRV3l0k+wsX1jrA8XTHf4r6pYxxQpx/ux8kVNTbJ9rOk5Y2naAeoBV24RlvWTSNScPhbXYxJJomF22JngLHPmFGnYW098F4Y8iVDSV3DdUl3vPnkSydnIDsa5vRzvndR5aHtXuTXY39ckuGnbyO9p9qX0wOsbA0BoFgAABwAyCsoxUYqK3IqZzc5OUt7eX2scNDPtKOYI+fyXG5WYGESBVxkY9NwWcHDY7b1H6fBT7aeY6vIwxtUkweEI1kym08o9uhrgEMggKI1x0Xd6QL7ZSxMf4i8Z3/gCgXCxM2Q06u6zutI0ztzn4D/eAsG7i4Km0vS95Z1FyWfDad6EsVEX9UjNfP4bi/ovYRTTGrujqruDTDJc3dHYA782HLfusVa2+m7m36LesuT9d/mQ7i1g5ZWwrXtP2VqdGTNkY4ujBuydrbAHZheM8Jz2HJwPUD01lpGhpCm4SWHxi/Nc/NeBXyhOhJSi+8fdDdsoJrd/9hL94XMbjx34eh81AuNF1qX8vpR5cV6/mwu7bS0JLFTY/l9iVx9pqcD/AHqH/mM+ZVS7Ctn+XLwZIde3f7l4jJp3t9BGCI3d9JuAuGA22l28dFOtdDVpvprVXz8PUjVtI0aaxT2v5eJGOy3Z+p0xV45L90HDvZLWY1ozwM/FY2A53KtL69oaLt9WPxftXFvm+rm+5FJKc689aR0bT0rY42xxjAxjQ1oGxoAsAOi+bzqSnNzntbeX1ndbBDVaVMB+3aQzdKwFzejm5uYfMc1Kp2qrr+C9v9L2Pue5/Im07VV1/BfS/pex9z3P5PqNck7XuxMcHNNrEG42BFCUFqyWGFTlDoyWGc26Cf32koXDLvKtjgDuvKHL6vbw1FCHLC8Ckk8ts6VVucwQAgBAbaR1ntP4h8VpUWYtAlKqjY01kGNhb5ddy6U56kkwRhwtkdqtE8mp4gBACAEBV2vOhJjpZRtD3x244wHN3/gdu3qJdLYmbQTbwiv9Fdn5wWzPIgawh+KTkbj0eoG2yp611TadNdLOzC9S3t9E1pL3lToRXF+nrgvhhfI1sjiMLgC1rNlnC4JdtOVtlh1XgZalOThBbVvb6uS4eZZwnSWynt639Fw8xXS7wo9Tmca3BmyeFr2lj2hzXCzmuALSOBB2rWMpQkpReGuJHazsZAtN6qaaUl0D3QE+zbvI/AEgjz8Ff23tFXprFVKS8H6fIjTtIv4dgwu1PzYhapiw7zgfiBz2N2HdvCnr2mpY/lvPavP7HL9HLmPmgdUNO17TUTPmzza0d205bCblxF94LVBuvaWs4v3MVHre1/ReZt+kSWWy16GijhY2OJjWMaLBrQAB4BeTq1Z1ZOc223xYSxuN65g8ewEEEAg7QcwVlNp5RlNp5RCdL6HdC90lMS0DMsB2WF8vvDkV6G2vI1oqFws9f5u7Uehtr6FaKhcJPr/N3aiuNGdlooquCdjy1kcrHuaRiyacXonLhbO+3wXsLfSOrJe9XevQjXWgE1rW77nu8fXPaXHS1bJBdjg4cto6jaF6SjXp1o61N5PN17arQlq1YtP83PczcupwBACA9BtmjBLVTmwIBk01S2djGw7ev6qdbVMrVZhjYpRgEBhNK1ou4ho4k2C1nUjBa0nhdZvTpzqS1YJt8ltGOu7TsblGC88Tk38z7lT3GmqcdlJaz57l6v8ANpfWvs/VntrPVXJbX6L59hHtN1lQ+nkqHNxsiGINya02y9Hja5uc9/RV6V3fLWk+j4LuXH82ljUqWOjNkI5n4vvfD82FP6X0xLUOu8+juYPVHhvPMqbRt4Ul0fE87eX1a6lmb2cFwRevYWs77RtO7eI8B43jJZx4Nv4rwWlKXur2a68+O0m2ksxix7pzmoM9xLqroipciMQvtHrJpafEyMmeUZWZ6gPOTlyBV3Z6CuK+JT6Mevf4euCPUuYR2LayAV+tKuefQMcIvlhYHG3C8mK/luXoKXs9ZwXSTl2vHlgiyuqj3bDzRutOvjcC98coBBs+NrcuF4w23vSt7PWdSOIpx7G355Nf1NTcy1OxWs+mrXCJ47ic2DWuN2PPBj8s/wAJA2i1815TSWgK9oveRetDmt67V9V34N4VFLYTtUJ0BAR/Ts2GOd9r4Y5DbjhaT8lY2sdacI82vmyStkO4ozV3XSy1EdJiBa8Pw4s8GGNz8jtscNrbt3P6TWsI15dHY/kLDS9S26M+lH5rs9PInckUkUliHMeNltvgRtB5KnlCrQqYeVL83cz1sKlG5payxKL57u/O7vJloYzlt57csrP/AHrZD4r1Vg7pwzXx1c+/geJ0krNTxbZ6/wCnu4/TkOKnlaCAEBLlTmwIDCWMOBadhW0ZOLygRipgLHFp3e8cVaQmprKNRHXiTAe6ID91xf8AQHrkuVwqvu37nGt1ki0dBVV79PV44/N3ZhkFqTK+TC/E6S9rHMg8hsHhkvHVff1aurUy5bsfb02cT31H9PRo69PChjOeHj67SQaJ7OAWdNmdzN37x39NnVXdnohLE6+18uHfz8u089pDTrlmnb7F/Vx7uXbv7B40nRCaCWE7JI3sy3BzS3LzV24rV1Tzbbbyzlp7SCQciDY9Qqs3Lm1K1WKjljJvgmJAzya9o+bXHxK8V7SU9W5jNcY+T/6LGzl0exkwqaxkLTJK4MYwXc47APn03qnhSlVahBZb3FpVaUG3uKZ7b9vJaxzo4yY6a+TRk544vO/jh2Dna69pozQ9O1SnPbPnwXZ67yirV3PYtxv7A9jWVLHT1GLugcLGtNsZG0k2vYXAyO2/DPppC/dDow38TzulNJu26MN/Hq5d5YGjOzFG0+jTRWGzE3GfN9yVSRvrirJ5k/I85HSV1Wk3Kbx1bPIdf6Cpv/Lw/wDKj/JdPfVf6n4nb39b+t+LIJrE7HtYz63Sju3RkOkaz0RYG+NoHquBzNrZC+7Oxsbtyfuqu1Pn5FtozSEtf3VR5zuf0LA1V9qzX0n2pBnhIZJxcLXa+27EAR1a5eP05o5Wdx0PhltXVzXd5NHq6ctZEzVKdCKdsJsNLVute0M2X7jlbaPjrV6Uf70fNEiWym+wpnVBAHaSjJv6DJXDrgLM/B59y+q266ZTvcX05gJBIFxsNsx04Ke4ptNrcFOSTinse/rMlk1BACA9YLkDiVhvCBLVUGwIAQCPSdH3jcvWGznyXejV1Ht3BkdIViamPdi+KwxWtewvbhfgtdSOtrY28+Jtry1dTLxvxwz2GS2NQQHNfbeh7mvqY/61zh/Zf9o33OCrKixNo3RKtSVZhqZ4v2kQcOrHfk8+S8x7S0s0IT5PHivsTLN9JokWt+mkdSXZfAyQOkaN7bGxPIOI877lXez9SnG4xLe1s7fuibeqUqKa7yl17Upy8uyAA0bTYdmHdxJcT43uvIaUb99LPP6HhNNN+/lnn9B90efW8PmodvxIFrxF4PhzUtMnJifSUQdE9rgLOY4EbiCCFsm1JPibRbjNNbHlFffR+kP1mpbfIwtJHMPsP5j5rb2sivcU3/efkfQKO9l4LwxIIV2+lw0NYbX+yeP4vR+d1d6KjrXVJda+W071Xik+wqzUrGDpBxPswSEdcUbfg4r6jbfGVEi81PNQQAgBAb6Bl5GD8QPln8lzqvEGESdVZsCAEAIBq0tQX9Noz9ocefVS7etjoyMNDMppgEAICkNddDgrWSAZSxN8XMJad33cHH4KDcrEsm0Ri1c1ndaRp3E2DnlhzyONpYL5jeQfBUmmKXvLKouSz4PJIoSxURfVdCHXa4BzXAggi4IORBB2iy8DSk47U9qL2lhxaZXPaXVW1wdLRvwmxPcu9Ungx/s8g6+3aF6Sz9oXFqFwsr+pfVce7wKyvZpN6ngItWWn2hrqGc4HYj3WLL0ifSjPA4rkX23I4BWOlLX3i97DauP0Z43Tdg5/xYrt7uPqWFTtLHZjI5X3Lz9NOEtp5WlGVOeGL2uspaeCcngiOsPtOylgdG1328rSGgbWtOReeG+3E9CptjaurPWfwr8wWOjrN16im/hXz6vUUaidAuippKl4I+sFoYD+zZi9L95zj4NB3qn9qLyNStGjH9m/tfDuXme1oxwslnryx2K/1mz4dG1Rte4a3+KRjb+9eh0LDWvaa7X4Js7V3ikyBajowaqd1sxBYHq9t/gF9NtviZUyLoU01BACAEA5aDiu8u+6Pef0uo11LEcGUPigGQQAgBACAZtKaOtd7BlvHDmOSm0K+ejIw0NSlmAQFaa8qHFTwTb45Sw9JG3zy4xjf7XNRbpbEzMSn6SoMcjJG7WOa4dWkEfBQKkFODg+Ka8Tonh5OnJXhzWuGwgEdCLhfMIpxk4sv6L2mynOS1nvFVdIhPbjV62reZ4HiOc2xA/7N9sgTbNrtmYvs2b1d6M01K2iqVRZh816rq/6IFa2U9q3kVi0lpqj+zfC+UDIF0bpRlllJGbnxKvVLR1wtaM0u/HyZQ19C0pvOq12fjQf9rNL1AwQ0xaSbYo4JL36vLmj9VtKhYUds6i75L6bTjT0HRTziT7fskPPZHVXLJIKjSb99zCX4pHkZDvHg5DLYCT02Kp0h7RQjB0rNf5sYS7F6/MuaVtqrCWFyRcAnY0AAgACwA2AbgAF47UnJ5ZLUJcjw1reZ8FlUpGfdSK71uVIbo2QHbI+No64w/xyYV6LQFNyvYtcE38sfUzcvFMjGolg7yqNswyIA8i55P8AKPJfSLXeyqkW8phqCAEAICRaKgwxi+12Z+XuVbXnrTNkLFxAIAQAgBACAadJaNvdzB1b8x+SmUa+OjIw0M6mGCM6yaLvdG1A3sZ3g/uyHH3ArlWWYMyjnVVxuXbq37YwS00dPK9sc0TQwBxDQ9jQA0tJyJtYEbcrrw+mdGVadaVWCbjJ52cG9+fUsbesnFRb2omYroR/xI/42/mqX3VX+l+DJTmnvYmk7RUjSQaunBBsQZ4gQeBGLJdVZXLWVTl/pfoae8hzXiJj2xoR/wCLh/jHyXT+zLx/+KXgY99T5oSSawtHAX+sg8gyUnywrstC3rePd/Nepr+op8xLLrM0eBcSvdyET7+8ALrHQN638KXejV3VPmJJ9a9C22Fs7+jGi38TwusfZ27e9xXe/ojV3cOsSVGt6mA9CCZxsfWLGC+4XBdlz+K7Q9mq7fSnFdmX6GHeR4Jledru1s1e8GSzI2+pG0nC3mT7TufwXo9H6NpWccR2t73+bkRKtZ1HtLR1OaCdBSumkFnVBaWg7e7aDhPK5c49MJV9bwxHL4kdk/UgwCAEAq0dTY3gbhmenDx/Ncq1TUj1hEkVYbAgBACAEAIAQAgEFfo0Pzbk73Hr+akUq7hse4NEfrqO7XxSNyc1zXA72uBafAglTk4zWw1Od+2fYuahkd6LnwEkslAuLbg8gei4c7A7lAqUnB9RumRdcjIIBSKGXDjEb8Fr4sDsNuN7Wss4e8wJ1gyCAEBc0Op2nF8VRMeFgxvxBupitVzNNYXQap6Btrmd9toMgAOX4WgjjkVsraAyOdBq90fE4PbThzmm4L3veP4S7CfEFbqhBbcDJKV1MAgBAZRsLiAMydiw2kssEkoaURttv3nifyVZVqOcsmwoXMAgBACAEAIAQAgBAa54GvFnC/xHRbQm4vKAy1ei3Nzb6Q9/lvU6ncRlsewxgZf6MhxY+5ix7MXdsxcLXtdd9Vb8GBSwWFhkOAyHks4BhVQ94x7Dse1zTt2OBB+Kw1lYByrLEWOLXCzmkgjgQbEeaqjobKOmdLIyNgu57mtaObjYfFaVKkacHOW5LL7jKWXhD/2k0e2PSX1faxjoI+FwGRtN7cc8+aiaLqOtbxqS/c2/GTN6y1ZtHRZXpCOCAEAIAQGUUZcbNFyViUlFZYJBo+hEYuc3HaeHIKurVnN9RskLFxAIAQAgBACAEAIAQAgBACAT1VEx+0Z8Rkf1XWFWUNwGmo0Q8er6Q8j5KXC5i9+wxgQvYQbEEHmLLumnuMHN2sGh7nSNS21gZC8dJAJMstl3EeCrqqxNm6H3U5ocS1bp3bKdoIH434mt8gHnqAvN+0Ny6duqS3zfyW/6Eu0hmeeQm0jik0/sufrsY8GPaN/4Wqy0NHFrSS5L57TjXf8AEkX2vSEcEAIAQC6l0Y9230Rz2+S4TuIx3bTOB6pqZrBZo6nefFQZ1JTeWZNy0AIAQAgBACAEAIAQAgBACAEAIAQGL2AixAI5i6ym1uBzr9ITRIiropWtAbNAPF7HOB/wujWzk5PLMo81GSelVt4thN+hkH+b3LyntOujSf8Ai+noTrN7X3DVoGJ0/aEDIE1kp5egXn3hnvXodGJQt6XLVXkRazzN9p0H/REn4fP9Fb/qYHHBsboV+9zR0ufkFq7qPBMYFEWhmj1nE9MlzldS4IYFsFKxnqtA57/MrhKpKW9mTctACAEAIAQAgBACAEAIAQAgBACAEAIAQAgKl+kZo3HRQT2zimLb8GyNz/xRsWUZRAdSEp+tzN9kwXPVsjAPc93mvOe00V+nhLjreafoTLN9NrqPNWLhJ2iY5w2zVTrc8ExV5bR1aEFyivIizeZM6ZXY0BACAEAIAQAgBACAEAIAQAgBACAEAIAQAgBACAEBEdbOju/0TVtGRbH3o/unCU7xtawjx37EBRGpuQDSGe0wyAczdrvg0+So/aKLdn/mX1Jdp/M7h31CuMml5H22wTPPLE9nzcAruEdSKjyWCM3nadHLJqCAEAIAQAgBACAEAIAQAgBACAEAIAQAgBACAEAIDVVwCRj2O2Pa5p6OBB+KA5W1eE0+lA14OJgqGEbPSbG+/T1CqvTVPXs5Lrj5pEi2eKi7yVfRwp71tRJf1abDa23HIw3vy7v3q1ZwOhFgwCAEAIAQAgBACAEAIAQAgBACAEAIAQAgBACAEAIAQHLvbO2j9O1D8JLe8fIBlmJ4y42yAsDKRytvsuF3Q9/RdNccfJp/Q6U5asskt+jVEO8rXbwyADo4yE/yhSGaF6rBgEAIAQAgBACAEAIAQAgBACAEAIAQAgBACAEAIAQAgOdvpFUzW6QheNr6duL917wD5fALKMokf0ax9jWHf3kWf7r0YZcywY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unitytelecom.com/images/benefit.jpg"/>
          <p:cNvPicPr>
            <a:picLocks noChangeAspect="1" noChangeArrowheads="1"/>
          </p:cNvPicPr>
          <p:nvPr/>
        </p:nvPicPr>
        <p:blipFill>
          <a:blip r:embed="rId3" cstate="print"/>
          <a:srcRect l="19608" r="17212"/>
          <a:stretch>
            <a:fillRect/>
          </a:stretch>
        </p:blipFill>
        <p:spPr bwMode="auto">
          <a:xfrm>
            <a:off x="8244408" y="38902"/>
            <a:ext cx="684754" cy="108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dirty="0" smtClean="0"/>
              <a:t>We know what statistical terms mean (more or less) but it is not easy to define them!</a:t>
            </a:r>
          </a:p>
          <a:p>
            <a:endParaRPr lang="en-GB" sz="1200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9" t="30549" r="40189" b="44135"/>
          <a:stretch/>
        </p:blipFill>
        <p:spPr bwMode="auto">
          <a:xfrm>
            <a:off x="6300193" y="3200572"/>
            <a:ext cx="432048" cy="3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9868" y="2492896"/>
            <a:ext cx="7772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2D46"/>
                </a:solidFill>
                <a:latin typeface="+mn-lt"/>
                <a:ea typeface="+mn-ea"/>
              </a:defRPr>
            </a:lvl2pPr>
            <a:lvl3pPr marL="11826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D46"/>
                </a:solidFill>
                <a:latin typeface="+mn-lt"/>
                <a:ea typeface="+mn-ea"/>
              </a:defRPr>
            </a:lvl3pPr>
            <a:lvl4pPr marL="1619250" indent="-24606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002D46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lang="en-GB" sz="1200" kern="0" dirty="0" smtClean="0"/>
          </a:p>
          <a:p>
            <a:pPr eaLnBrk="1" hangingPunct="1"/>
            <a:r>
              <a:rPr lang="en-GB" sz="2400" kern="0" dirty="0" smtClean="0"/>
              <a:t>Draft… re-draft… start over… draft… revise… share… re-draft based on comment…       ….</a:t>
            </a:r>
          </a:p>
          <a:p>
            <a:pPr marL="0" indent="0" eaLnBrk="1" hangingPunct="1">
              <a:buFontTx/>
              <a:buNone/>
            </a:pPr>
            <a:r>
              <a:rPr lang="en-GB" sz="2400" kern="0" dirty="0" smtClean="0"/>
              <a:t>    </a:t>
            </a:r>
            <a:r>
              <a:rPr lang="en-GB" sz="2400" strike="sngStrike" kern="0" dirty="0" smtClean="0"/>
              <a:t>final</a:t>
            </a:r>
            <a:r>
              <a:rPr lang="en-GB" sz="2400" kern="0" dirty="0" smtClean="0"/>
              <a:t> version… </a:t>
            </a:r>
            <a:r>
              <a:rPr lang="en-GB" sz="2400" strike="sngStrike" kern="0" dirty="0" smtClean="0"/>
              <a:t>almost</a:t>
            </a:r>
            <a:r>
              <a:rPr lang="en-GB" sz="2400" kern="0" dirty="0" smtClean="0"/>
              <a:t> final?</a:t>
            </a:r>
          </a:p>
          <a:p>
            <a:pPr eaLnBrk="1" hangingPunct="1">
              <a:buFontTx/>
              <a:buNone/>
            </a:pPr>
            <a:endParaRPr lang="en-US" sz="2600" kern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95143" y="3881728"/>
            <a:ext cx="7772400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D46"/>
                </a:solidFill>
                <a:latin typeface="+mn-lt"/>
                <a:ea typeface="+mn-ea"/>
                <a:cs typeface="+mn-cs"/>
              </a:defRPr>
            </a:lvl1pPr>
            <a:lvl2pPr marL="763588" indent="-28575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2D46"/>
                </a:solidFill>
                <a:latin typeface="+mn-lt"/>
                <a:ea typeface="+mn-ea"/>
              </a:defRPr>
            </a:lvl2pPr>
            <a:lvl3pPr marL="11826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D46"/>
                </a:solidFill>
                <a:latin typeface="+mn-lt"/>
                <a:ea typeface="+mn-ea"/>
              </a:defRPr>
            </a:lvl3pPr>
            <a:lvl4pPr marL="1619250" indent="-24606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002D46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endParaRPr lang="en-GB" sz="2400" kern="0" dirty="0" smtClean="0"/>
          </a:p>
          <a:p>
            <a:pPr marL="0" indent="0" eaLnBrk="1" hangingPunct="1">
              <a:buFontTx/>
              <a:buNone/>
            </a:pPr>
            <a:r>
              <a:rPr lang="en-GB" sz="2400" i="1" kern="0" dirty="0" smtClean="0"/>
              <a:t>= do not under-estimate the time it takes to explain    statistical concepts!</a:t>
            </a:r>
          </a:p>
          <a:p>
            <a:pPr marL="0" indent="0" eaLnBrk="1" hangingPunct="1">
              <a:buFontTx/>
              <a:buNone/>
            </a:pPr>
            <a:endParaRPr lang="en-GB" sz="2400" kern="0" dirty="0" smtClean="0"/>
          </a:p>
          <a:p>
            <a:pPr eaLnBrk="1" hangingPunct="1"/>
            <a:r>
              <a:rPr lang="en-GB" sz="2400" kern="0" dirty="0" smtClean="0"/>
              <a:t>Work </a:t>
            </a:r>
            <a:r>
              <a:rPr lang="en-GB" sz="2400" u="sng" kern="0" dirty="0" smtClean="0"/>
              <a:t>collaboratively</a:t>
            </a:r>
            <a:r>
              <a:rPr lang="en-GB" sz="2400" kern="0" dirty="0" smtClean="0"/>
              <a:t> for better results! </a:t>
            </a:r>
          </a:p>
          <a:p>
            <a:pPr eaLnBrk="1" hangingPunct="1">
              <a:buFontTx/>
              <a:buNone/>
            </a:pPr>
            <a:endParaRPr lang="en-US" sz="2600" kern="0" dirty="0" smtClean="0"/>
          </a:p>
        </p:txBody>
      </p:sp>
    </p:spTree>
    <p:extLst>
      <p:ext uri="{BB962C8B-B14F-4D97-AF65-F5344CB8AC3E}">
        <p14:creationId xmlns:p14="http://schemas.microsoft.com/office/powerpoint/2010/main" val="1576220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20663" indent="-220663"/>
            <a:r>
              <a:rPr lang="en-GB" dirty="0" smtClean="0"/>
              <a:t>Any questions or comments?</a:t>
            </a:r>
            <a:endParaRPr lang="en-GB" dirty="0"/>
          </a:p>
        </p:txBody>
      </p:sp>
      <p:sp>
        <p:nvSpPr>
          <p:cNvPr id="6146" name="AutoShape 2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data:image/jpeg;base64,/9j/4AAQSkZJRgABAQAAAQABAAD/2wCEAAkGBxASEBQPEBQVFhUUDw8PFBQQFBAWFA8UFBQWFhQUFBQYHCggGBolHRQUITEhJSkrLi8uFx80ODMsNygtLisBCgoKDg0OGxAQGiwkHCQsLDQsLCwsLCwsLSwsLCwsLywsLCwsLCwsLCwsLCwsLCwsLCwsLCwsLCwsLCwsLCwsLP/AABEIAMkA+gMBIgACEQEDEQH/xAAcAAABBQEBAQAAAAAAAAAAAAAEAgMFBgcBAAj/xABEEAACAQMBBAgDBQYDBgcAAAABAgMABBEFEiExQQYHE1FhcYGRFCIyQoKhscEjUmJyktGisuEWJDM0Q/AIFVNjg6PD/8QAGQEAAwEBAQAAAAAAAAAAAAAAAAECAwQF/8QAJhEBAQACAgICAQMFAAAAAAAAAAECERIhAzFBURNhcbEiMlKR8P/aAAwDAQACEQMRAD8Ay8UoVwUsCvVc7wpQFcApQpk8KUBXgKWBTJ4ClAV4ClgUycApQFdApYFMEgUoClAUoLTIjFdC04FpQWgGtmu7NO7Nd2aAZ2a9s09s17ZoBjZrmzT+zXCtAMYrmKeK0krQDJFJIp4ikkUGZIpJFOmkGp0DZFIIp7YPdXuwY8qWjDmuEUULQ0oWdGqNgSK9sVJ/DivdiKOI2iwKUK4KUKk3RSgK4BS1FMnQKUBXgKWBVE8BSwK8BSwKYeApQWuhacC0yJC0sLSgtLC0EQFpQWnAtd3UwRs13ZpwDuBpxYHPAUAPs17Zo1LCQ0+mkMeOaAiSKSan49GHdT66UO6luBWNg8ga6LZzyq1DTwOVd+EA5UtwbVYWDGljTO+rI0IptkFMbQS6aO6lfBCpKR17/Qbz7Cm9lj9KMfTA/GmAPw4FcMYqRGnTNyA88mljRW+0x9N35UtwIdgBTRYct/kCasC6RGOWfOnPhlHACjYVeRXxkKfXdTHz9w/GrTLGCMVENanPrQNq2KUK4KUBWbQpRSxSQaUDTItRSwK4qnup5IGNVCcApYp6OyJ40ZDp1MtgFIpxFPIGpiHTRR8Onigtq+lu55UVHpzmrHFYijI7UVNyCtxaP30dDo47qn0hFPLHU3MaQ0WlDuopNPUcqkglIMyDmD4LvPsKnlaegy2g7qV2AoldtvojY+eAP7/hT0el3DclX3J9/wDSp5fY0jzHTUpUcSB5kCp1ejp4yOx9cD8KXYaZaMWEZRypw2wysVOM4bHA+dL8mJ8KrBkB+kM38qn8zurwtJ2+lMfzH9BRnSDpXbWd5DYtE5eUw4YbARVkkMeSc5JBB3Yq2CMYpfm+j4KWuhTH6mx/KB+uadXo4n2st/MSatUi0M5FH5bRxiFTS414KK60AHAUBrXSy2gnFqxYysUUIqni5wuWOF599Q+h9N47m4e2aNomGQokYZcrnbUjHysMcMnn3Uc+/Y4rC4FR1/exR423VcnA2iAWPcBzNUTpV0ku7fUGAcmNTG6x4UKysg2gSBnjtbzTHTy6WVLa7iOQdsA8wflIB8QQ1F8s1dfA4dz9Vvs9cgnLLE4YpjO4jj3ZG8VA2vSoPctbumxhmRTtZ2mUkYO4YzjdUdr1k9tIuoQD5WwZFHD5uZ8Gz6HBqGuohPdMYjgyIJozwO2ACQe45VqMvJlOvnf+1Y4SrFpOoym9mgkbIALIMABRkEDd4MParJsVn2lX5a+idtzEdlICMZbBX9Fq/wC3Wnhy3L+6fJjqqSsJp5LWjkhohI61mJbAx2lFx2lFIlPotPSdmI7UUXHbCloKfjFMnYoBRUcQpntlHEjy5+1PRTE/SrH0wPxqaBMaUSi03b2dw3BQvnkn9Kk7bo/I31u3kN35VnllJ7pyBtpRxIHmQKUlwp+nLfygn8eFTtp0ciXeRk+NTFvp0a8AKyvlxi5hVUihmb6Y8eLH9B/ej4NEnb6mx/KB+ZzVqjhA5U+FrG+a/C541dh6MpxfLfzEn86koNIiXgoqRrtZ3yZX5XMZDC2yjgKX2dLkbALdwJ3Ak7u4DjWe6f1uWE95FaRLLiWQRCWQKiBmB2MDJY5bC7wONSa29IrPtbWeL9+3mj/qRh+tZL/4fZz/AL3Fy/3aQDxPaK35LW2uuRWD9So7HV7q15CKdPWGdQPwLU5Qc694zHdWdwvHYlAPjE6OP89WPp105msOz2LbbSVNpZmfCbXEoVAznGDxG47ueB//ABA2o+Dt5f3brs/643P/AOYqdsdKi1LRoIp94ktIDtDikioBtr4hgfxB404RqTWVvdMkuLVmUvbTbJBIeKQIflyODA8/I1jXQ7pdLbXXaTO7xyYSbbLO2PsuMnOVJ9ialej1/No9/JZXeexdgkn7uDuSdPDHHwzzXFR3Q/Qkumu7EkbYj7SJxwDxPs5z+6dvB8D4U971oa0kOsuQJqMFwN6mKCQMN4OxIx3d+7Z96k+sPo2y41G23PHhpNnjheEo8Rjf4eVUHVbmbZS1nBDWxlj+b6lBI+Q+AIOPA+FfQGmkS20b8Q8UbeYZQf1q8dZbTetMQ1PU0up7adwMkJDMnLIfDEeBD7u70ofXrSW22rN8lNsTRMfIgkehwR3ip3pV0DuEuT8JGWjkJZQCAITzUknGN+R7cquutdGUu4UWbKuuy20uNpTgbYB7j+g7qJhbv7HKTQLo8iz2EQYbQMCoc784Gyc+xql/7OXFvfII0Zow4YMBuCE4YMeGQCfOtL0nSktoVgjzsrnG0ck5JJyfMmlzKONdHDlJv3GXLVulNvuiivcLcK2zhldgBnaZSCCN+7hvqd7Gnbm7ReftQJ1Id1bY4Sek22odacBpMVjI3E48qOg0YcW3+dUAonXvz5b/AMqejZz9KH13VLQWMa91StpAmMrj0pXLQQMFhO3cPIf3qTtuj5P1knzO72qciQUZEtZ5eSnIAs9CjXkKl4LJF5ClxCqv1lazcWtn2lvgFpFjZ+JiVgfmUd+QBnxrHLO/K5is9nqdu07WqOplRA7oN5RScDPceG7jvHeKmo1r5s6vdb+G1KOaV8LIXildzyk37TMf4wpJPjW6aZ0zsZ5jbW8ollEbSbKBsELjIDkbJO/kaw5baa0qXWb1jNbO9jaZEwAEkpG6HaUEBAeL4IOeAzzPC4dV+s/FaZBIxJdVMEhJJJeL5csTxJXZb71YH096Qx392blImi/ZrGQ7As5Un5iAPlOCBjf9NMdHrjUnzZWDz/OxlMVuzrtHAUsxUjdjZG844VFqtPqq/vooImmmcJGgyztuCjON/qRVVsutDS5ZjBHKxxFNMZGRlj2Yl2mALYYnZDHcPsmnei2j3EmjLY6gmzIbeW2cFlY7B2ljbaUkZ2SvPiK+Zbu2eKR4nGHjd42HcyEqw9waRtJ17rX1O7mMenK0UYyVEcYlndR9p8gheW5Ru7zUfo3Wzq1vJ+3cTqDho5kVWGDvAdQCreefKtp6sNIhg0u27JQDLbw3EjAb5HkQMSx54zgdwAqs9enRSOWzOoRqBNAU22A3ywsQpDd5UkEHkNqjYXnor0hg1C2W6tz8pyrKcbUTjG0jjkRkeYIPOqdD1OWXxb3TyzHNw06RxlY1iy20F2gCxweBBHAVSOoDWGjvpLMn5J4S4B/9WLeCB4oXz5DuretRv4YIzNPIkaLjLyMFUZ3DeeZNHoHGXdWC9HB8P0tlj5SXF6PSRGmX8cVrnR/ppYX0skFpL2jRKHY7LqpBOzlSwG1g43jdvFZJ0qzb9LYpOUlxYt5CREhb8mogXrrqttvR5mx/w3t5P/tVSfZzXOp2fb0iAE5KGeP2lcgexUVY+m2mvcaddQIu0720oRd3zOBlBv8AECoDql6O3djZNDdhVZrh5lVWDFFZEGyxG7OVPAnjTAfrO6Fi/t9uMYuIgWiPDbHExMe48u4+ZrMuqXS7pNQEhglEfZzRO7IyqhxnBJHHaQDAr6HkWhXQU4ms86W9XUF7cLcF2jOzsy9mq5mxjZOTwIGRnByMd1WLT7BYIUgTOzHGka7RycKABk9+BUrcSqvE1DXmqqPp31tjLfTO0uZRUfdXKLxNAXeoO3PHlUXKSa6McPtnaJu9V5KPU1EXN07cT7UtxQ71tJIkO9N069N0zTkaiuXwbsnCHDbDBTuOGxuOD40uOniuRU0mNXepTyZ7WR27wWOP6eFaZ1a3u3ahCd8btHv7vqH4Nj0rOekNr2V1KnLbLDyb5h+dH9FOkHwgmyCdpFKjkXBwAe7c34V5+GXHPt05zePTZp7+KJdqR1VRxLkAe5qNHTnTw2yZ19A5HuBisti07UNSftsFhkgM52Y08EHd5A+NCa70dubTZMyjZbcGQ5Unu7wfOry8l9ydJmE+a+g9L1GKdNuF1dTuyhBGe7dzrL+tnUbz4n4MMTDJHHIqKgy5B3gtjJIZM7u8VWugGtta3se89nK6wyDkQxwrEd6kg57s99fQqQq3zYGcYzz8s1O+UPXGvlatl6rur7Za31Q3GcoJFjjTd86kMruTv4kHA4jjWa9M9M+Gv7iHGAJS6bsDYk+dQPINj0rX+onVe0sntid9vMcD/wBuXLr/AIu09qyjSkdY3V9ZpYXNzbRBZlY3bPtOSQGLSgZOAuyzHAHIVlHQPWPhNRtrgnCiUJJk4HZyfI5PkGz90V9T3ECujRuMqysjDvVhgj2NfI2tac1tczWz5zFNJFk7shWIDeowfWgPsRRur5t67dF+H1R5VGEuUW4Hdt/RIPPK7X360TQutuwj06GS4kZrhYljkhRGMjug2S2ThcHG1nPPv3Ujr001LnTIr+IhhC6SBxwaC4AXIPdtdkaQD9S3TyA2y6ddSLHJFlYWkYKs0ZOQoY7ttScY5jGM4NT3W30stIdOnt+0R5p4jCkSMrMA+4uwH0qBk5PEjFYP0J0SK+vEs5ZGi7VZFjdVVgsoXaUMpxlTgjAIOSN9aPa9Qsu3+0vECZ39nCxcjyLYB9/WjoK/1FaU8urLOAdi2ilkY8syI0SKfE7bH7prfOlmireWU9ocftYWVSeCuN8bejBT6Ujop0ZtdOgFvbLgZ2ndiC8rYxtO3M+AwByFTVK02T9WvVddafcreT3CbQSSNoYVLK6uODSNjgQrbl4qN/feb7olYzXS300KvMiIiM5YhAjFlITOznJ4kZqepmW4UcTR3SdIptyBQdxqH7o96i7idm4mrxwtTch91qCL4+VQt5qbHhupEtByit8cJGdyoa4kJ4mgZaMkoWWt4yoKQULIKKmIHH8aGKs30j1O4f3NaQgslCnf9O/y4e9SRsx9o58OA9v715lAqthGfDH7R9B/eufDJ+6PajHpqmByUQlDx0RHU0M76xrTZmSX99Ch81Ofyb8KqtugZ1UnALKCe4E4JrSusGz27UuOMbq/p9J/zZ9KzGvP881m6vHd4vobSrZEjVVAAUBQBwAHAVHdPNME1jKoHzKnar37SfNu8wCPWnuil921tFLzaNSf5sYb8QanJEBUg91b5dsZ1XzTX010Q1H4mzhn5vEhbHJsYcf1A1846zZGC4lgP/TldRnmoPyn1GDWudSWp7dtJbE74ZdoDuSXJH+JX965sOrptl62h+vHStmaC7A3OjQMeW0h2k9SGb+mq11ddLRpty0rqzxyRmN1TZ2sggowBwCRvHEfUa3jpL0fivrdrabODhlYY2o3H0suefH0JFZxB1IuX+a7Gzn7MJ2iPIvgfjSs7EvWlv6AdZK6jdy2xjEQEYkgy2XkCkiTaPDOCpAHINvNR3Wb1Xy3tx8ZZsgkZVWVJCVDlRhXVgDvwACD3A1aeh3QOx0/54ULSkYM0pDSYPELuAQeQGeeat4qapg+hdR907g3k0cabsiDMkjd4yQFXz3+VbC3RqEacdMXa7I2z2w22LMAykA7R5gnPcMDGAMVMiulxzpbD45hkmtLkOPllt5w2D9mSF+B9Vr7A0y+SeCO4jOUlijmX+V1DD86rn+yWlrcyXnw0bzSSdqzSDbAbjlVb5VOd+QM5qZa6OMDcPCq1sbZv1k9LtTsNRiS2KSRXCIqRSqDiUNsMFYYIyGj4nGSabHW7PbkR6hZTW75xllbBxxIDAEjyzSOuTSzLamZc7ULCUEccDc2/wAjn0rQ+iOppqGnQXDhX7WEdorAMvaL8kgKn+JWp5f0lO1b03rItLnAWZcn7JOy39Lb6mo9SjbgwoLW+qvSLjJ+HELEfVans8eSb0/w1Urvqnv7fLadfkjdiK5BAA7tobQP9Iqplj9FcavjSA0xJWbz3uv2X/NWbSIDjtLb5xjvOxtY9QtOad1mWz/LITG3AiQYx6jdWk431UWVe5KEloC36RQyj5GDZ/cIP48KMRC+8sAO5d5/q/tWmtIoWdwOPtxJ8hTBgduWyP4t59qllgRfpHrzPmaakqpknSMFmo3nee9t/t3elIlFFyUJLVwgstDSURLQ0lXCDSU1TslNVcAyM0THQdu26i4zU0EapaiWF4z9pGX3GKxN1IJB3EEgjuI41uwGRiqjL0BSS4kleQhHcuEQAEbW8/Mc888q5fN47lrTXx5SexnVPfbUDwk745Nw7lfePxD1osdVzo/oMFqD2KYLY2jkktjhkmrDEaJLJJSt3dqnrfV5Fd3ZuXkZVZUDJGFBZlGM7RzjcFHDlVq6M9GLWyB+Hj2SwAZiWZmx3kn8KNiNEpIBUWRW6PjNEoaiG1BF50y+sH7P41PC0+UixiQCkSagg558qrJu2biacR6Px/Z800+ok8N1NdsTxNAo1Pq1HGQtiQa7TKtSw1SYDX7QSwsjDIKkEd4Iwap/UVqBie80mQ74ZTPHk7ypISTA5DdE33zV8m3gism1O4/8u162vc4jlbsZjwGy3yMzHwDK3/x08pvE5dVvZNJNcBrhNYNCSKh9Z6NWV1/zNvFIcEbTou2M9zj5h6GpgmkMaZMv1TqetMl7Oaa2bG7ZYug9CQ3+KoG56Na/aZMTx3SA7hnZkx4hsfma2eQ0NLWmNs9JrFP9uJ4CEvbeWE5xllOyfIkDPpmpix6YW0v0uue7OD7HfWiXVujAqwBB4ggEHzBqla90E02QFjEsZwTtQns8eOB8vuK2xzrO4woXyNwIpMjZrLdQPYz9lp1zJPg7wQrIvk+cHzAA8a0PTWfs12/q2RnzxvrbDKZIyx0dkNDSU/IaGkNbRBh6Zp1zTNUD1k+6j0NQ2mSbqlkalQMjNFRmo0TgcTSG1MDhvqNbCdR6cN4q8TVYbUHPhSVkJ40uH2e1kfWB9mmWv3bn7VEI1ERtRwkG0gj0TG1ARtRMbVNgHxtRMbUBG9EI9RYqD0enlegFlpcc5b6AW8eC+/P0zUWK2kA9eNwM4GSe5d59e71puK0J+tvuruHqeJo6FFUYUADwqLpUNJA7cTsjuG9vfgKonWv0fV7N3QfOn7UHeWOz9Qz/AClq0XbqO1uEPGwO/cRSl70dJ6ttc+M0y3mY5cR9jJnGTJF8jE478BvvVZyaxnqYvTbXt5pTHdtfERfdwrepQxn7prY9qsbNVo6TTTtXmamWanITjtQsr05I9Zp1t69e28aLbBkRyRJOuCUPAIOak7zn231cSmOlvTa1shsu23J9mKPBc54Z5KPE+mazi9uNQ1Nv2xMMBORCmfmHLbPE+vdwFd6I6JA37Zjtux2i7HJJPEjPr41eYrdVGAK6MfH/AJM7nr0g9J6PxQrhVA/XzPOpJhiiJDQshreM6ac0NIaec0NIaqEac01mlOabzVBG6fc7Io1r5jwqNU06ppGK7QniaWpodTTqmmBKGn0NCoaeQ0EMjaiEagkan0akB0bUTG9RgnGcDee5d5/0oyCGRuPyj3b+wqLAN7cDicfr5d9Pw9o30jA73/ReP5Um1tkXfjJ7zvPvR6PWdqpC7eyXi5LH+LgPIcKkYyBQSyU6slZXdXBoeliSghJSxJUaPYvtKbmbIIpjtK4ZKNDbKelshsNVtdRX6RIEk3fYOQ/qUZx6CtyjmBAIOQRkEc6yrrL03trZ8DLAba+a7/x3j1qd6q9c+J02LJy8Q+Gfv/ZgbJ9UKH3peSd7Vjel3ZqZd6Qz0NczYBJqZDtOPJQGo2ySo0cihlYFWVhkMDyIrHdO6yblLuSeXL2skpUKB/wVG5SnjjGRzOeBrV7DU4541liYMrDKsvAj/vlVY9pvTJ9e0afSZe2g2ntWbeOLQE8j4dx58DvwTZNI1pJkDKc5FXK8iV1KsAQQQQQCCDxBHMVk/SHQJdPkNza5aAnLx7yYvEfw+PLn31tjlx/b+E2cv3XR2od2qJ0fWkmQEH/TwNSLPXRGV6Ikah3NLdqYc1UBDGms0pzTeaYRamnFNMqacU0jPqadU0OppfaAcaYFKadV6Ej2m+kY8W/tRcNqOLHPnw9qAXHKTuUZ/L3o2G1J+s+i7vc8a9FgUQjUqQq3jVdwAHlRiNQCPTyPWdgSCPTySUAj08r1Nh7HrJTiyUCr04JKmxWxwkpQkoESUoSVOj2M7SvGShO0rnaUaGzerJtxkeFUTqzvfhNSuLFtySjtIweG0mWAA/lZv6BV7lbIxWYdMdq2u4L5OMci5x9oA5x6jaHrSzn9O/o8b3puJkqsdYOqdhYTuDgmIxrjiGk+QEeW1n0qWs7tZI1dTlWVWB7wRkH2rO+ty82xb2g/6s222P3U3b/V8/drOzUVPaJ6NaGr2gDDO0uSD/Fv/WgrO8uNJmJXL2zt86Z+k8NodzePPgeRq6aPGFjA8KRqlksikEA5GN/Oum+OWa+mcz7T+mavFcRrLEwZWHEcu8Ecj4Uu5UMCDWSq1xpsxlhy0RPzxknGO/w860PRtciuYhJGcg7iDxQ81YcjUY+9X2eU+fhSeknR6S0kN1Zj9nxkiH2e8r/D+XlwK0fWklUEHzB4g9xq7TYIrPeknR9oXN1aDHN4xwbvKj9PanN4dz19DfLqp9nppjUToeqCZMjluI7jUkxroxss3EWaJY03mvMaRmmEaDXe0HDn3CkJCT9R9BRUSAcKRuRxsfAe5oqGBRv59540lTTimmQlDTqtQymnVaghSNT6PQStTytSAxWp5XoJHp1XpaA5Xp1ZKBV6cV6mwD1kpYkoEPSxJS0BwkrvaUGJK72tLRjO0rnaUL2tc7WjQ2KMlVTprY9rCwHHGR5jePxFWAyUHqA2kIo18CUL1Yax2lkI2PzQsYt/7vFPwOPu1W+kE/xGsEcVgjVB3ZO8/i5H3aE6OXvweoSxscJKhbyK5YH/ADj1pPRHMssty3GSVm9yT+ZPtWGE3ZP1/hrfmr5BuUDwrzvTe1TbPXXpiHvrZXGDVKmgmsZu3t/pP1x8iPL/ALx5VeHegrqIMN9TlhMorHLQzRdejuY9tDv4Mp4oe4/3qJ6bat2cXZofnkOwuOI/eP448yKrd9ZS20nb2xwftKODDmMcx4e1N2kr3dx27jAUBVHEDv8AzPvWNyy/s+f+7XMZ7+EvoNn2cYHqfE86k2NJUYGKSxrpxmpqM7d1xjSM15jSc0wHBpammhTgpA6ppxTTK04KYPKacVqYFOCgH1anVah1pxaCEK1OK9DrTgoAlXpwPQy04KkCA9KD0yKVQDwkpXaUwKUKWgd7SvdpTVco0DhkpEjZFJNJNMKN0z05iyyICTtbPy8cH/X86mOi9kYolBG/GT5neaPveNO23ComEmVyVcrZoSXppnrzU2a0S8zU0zV1qQ1MGZ0B40PDbqnAAbyd3jvNEtTZoMljSGNdNINAJY0jNdak0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AutoShape 6" descr="data:image/jpeg;base64,/9j/4AAQSkZJRgABAQAAAQABAAD/2wCEAAkGBxQPDxAQEBQQFRQVEBQPEBQQFQ8WFRQQFBQWFhQVFBUYHCggGBolHBQUITEhJSkrLi4uFx8zODMsNygtLisBCgoKDg0OFxAQGC0mHBwtLCwsLCwwLCwsLCwsLCwsLCwsLCwsLCwsLCwsLCwsLCwsLCwrLCwsLDcsLCw3LDc3K//AABEIAMYA/wMBEQACEQEDEQH/xAAcAAABBAMBAAAAAAAAAAAAAAAAAQQFBgIHCAP/xABKEAABAwICBgYGBQgJBAMAAAABAAIDBBEFEgYHEyExUTIzYXFykTVBYoGhsRQiI3OSNEJjgqKywdEIJCU2Q1JTdMIVZISTFiZG/8QAGgEBAAMBAQEAAAAAAAAAAAAAAAEDBAUCBv/EADARAQACAQQCAQMCBQMFAAAAAAABAgMEBTFBETIhM0JxUZEjUoGh0QYi4RJDkrHB/9oADAMBAAIRAxEAPwCVAQZtCD2YEDqMIHLAg92hBmAgWyAsgLICyAsgLICyBLICyAsgLICyAsgLIEsgLIBAIBAIkIg1q8Nhm62ON3a5ov58UEPPodDxidNEfYeSPJ380DGbR2qj6uWKUcpAWO8xuQMptvF1tNMO2MCQebUEZT6UuHTaD3LHGont3L7ZWfWUrS6SxO6V296tjPWWS+25a8Jmlr439F7fNWRes9sl9PkrzCTh38F7VTEwdxtRD3a1BmGIFyIDIgMiAyIDKgMiBMiAyoDKgTKgMqBMqAyoDKgTKgMqBLICyAsgLIEsgESEQREhENH2XKfZlaQeSETEvVhI4E+5R5ev+mJ5SFLis0fRe73r1GW0dq7aPFfmqcotL5W9MBysjU2jllvtGO3rPhPUWmcTtz2lqurqq9sOTZskes+U5SY1BJ0Xt96trmpPbDk0OanNUkwh3Ag9ys8wzTWY5hls1LyNmgNmgNmgNmgNmgTZoE2aA2aBNmgTZoE2aAyIEyIEyIEyIEyIEyoEyoDKgTKgSyBLICyDRlWPs3+Erl09ofY54/h2VvR+J89SyEPc3MbXXRmlZ6fK1z5Kz8Sv0uhVWzq5GvHI7lXOnrLXj3PNXn5MZcOrIenA4jmzeqbaX9Jbce8R90PD6eG7pGvYfaaVTbT3h0Me54Lcz4OYqtjuDgqZpaOYbqZ8d+LHLDyPkvK/xEnlPiMsfQe4e8r1GS0cSqvpcV/aqYo9MJ2dKzh2q2uqvDBk2fBbj4TlHp009YwjtCvrrI7hz8uxWj0lN0ektPLweAfa3K+uopPbn5dt1FPtS0UrH72uae4hWxaJ4YrY715h67NS8DZIE2SA2SBNkgTZIE2SBNkgTZIE2aBDGgxMaBDGgxMaBDGgxLEGJYgxLECFqBMqDRdYPs3+ErlU9ofZ54/h2QOg3pGDxrqPjZ5dDRtUh3HGiCyYXFILPjYe8BBF1mgNHNxiDTzZuUTES9Re0cShKrVY3jBPIzkDvCrnDSemrHrs9OLIiq0Cr4ug6OQdu4qm2krPDdj3rNX2+UTU0FXD1tM/vZvCpto56l0Me+0n2g0/6g0Gzw5h9oEKm2nvHTfj3PT3+57x1DXdFw81VNZjlsrlx34k8gq3s3se4dxKRe0cSi2HHfmIS9HpZUx/n5h7Surqbx2xZdp09+vCdo9YB4Sx+9pV9dZ+sOdl2D+Sydo9MaaTi4tPtBX11VJc7LtGopxHlNU9ZFJ0HsPcQrovWeJc++DJT2rJxkXpUNmgTZoE2aBNmgTZoEMaBDEgxMSDExIEMSDAxIMTGgxMaDAxoMTGg0JWdW/wlcqntD7XUfTsgdBPSMHjXUfGTy6KjClB3EEQeRBA5YEHoGoFsgQsB4hAzqsHglFpIo3d7QiUBXau6KXeI8h5sJC8zWJ5e65b14lB1eq22+CokbyD94VdtPSemzHuWopxZD1Wg+IRdHZSjsOUqi2jr1Lfi37JHtHlEVNLUw9dTTDtaMw+CptpLRw6GPfMNvaPBqMQZeziWnk8EfNU2w3jp0Me4afJxY7gqrb2Pt4Sq/mGj+HeOpTFHpPUxdGRxHJ29W1z3r2y5dt0+TmqdotYUjbCWNru1u4q+usnuHNy7Bjn0t4T1Fp3TP6eZh7RceYV9dXSeXNy7HqK+vynaTFoJurljPZcX8lfXJW3Eudk0mbH7Vk9DV7Z/AyIEyIEyIEyIEMaBDGgxMaDAxoMTEgwMSDExIOeKzq3+E/JcmntD7XUfTsgdA/SMHjXVfGTy6MjUoO4kQeRIHLAg9QEC2QFkSLICyAsgLIELAeIQMazBYJhaSKN3e0IeVfrdXFFJvax0Z5xuI+C8zSs8wtpqMlPW0oSq1YOb1FS7sErQ4eaptpsc9N2Pd9TT7vKHqtCsQi4MilHsOynyKptoo6l0MW/2++qHqYJ4eup52duUuHm1UW0l4dDHventz8PCKvYTueAeR3H4qmcd68w3U1eDLxaJTNFj1RF1cz7cr3HkVNct68S85NHp8vNYT1FrBqGbpGxvH4T8FfXWXjlz8uxYLeszCfotYcDt0rJGdos4K+usrPMObl2HNX0mJT1FpFSzdCaO/JxynyKvrmpbiXNy7fqMftSUo2xFwQe5W+WSYmOS5UQTKgQtQYliDEsQYliBNmg5srOrf4SuVT2h9pqPp2QOgfpGDxrqPjJ5dGRqQ7iRB3EgwqcVhhsJJGNJNgCRe6CRYbgEIM0SEAgEAgEAgEQEAgECFoPEBBH1uBU04tLBC7xNb80TEzCv1eraifvjEsR/RPcB5HcvFsVLcw0Y9Xmx+t5Q1Vqzlb1FXfkJ2A/tNsqLaSkt+PetTTmfKHqtDsQi/wopRzhkAP4X2+aptop6l0Mf+oI++n7Iepjlh6+Coj7XxvI/E24VFtNkjpvx7xpb/d4/L1w/HXsP2E7h2MefiLrx5yU/WGma6XPH2z+yx0WntXHbMWSD227/NtlbXV5I5+WPLsmmvxEx+E/RayWHdNC9vbGQ4eRsr662Puhzcv+n7x9O/n8p+i0vo5rWma08pQWfE7lfXUY7dubl2rVY+aefx8pqKRrxdjmuHNpBHwV0TE8MNq2rPi0eGWVS8kyoEyoOZKzq3+ErlU9ofaaj6dkDoJ6Rg8a6j4yeXRcakO4kFR1j1tdDDnowMgH1yOkEQ0jQ4nNPWwume9x2zb5iefJB1lSdWzwj5IPdEhAIgIkIBAIBEBAIBAIBAIBAIAi/FBGYho7S1HXU8D+1zG38+Kjw9RMx8wgavVtRuuYjPCf0UjiB+q+4+CrthpbmGrHr9Rj9byhqrVrM3qKpjhyqIrH8bDb9lU20dJ4dDHv2or7RE/2Q9XohXxcadsg500sbv2ZMh8rqi2it1LoYt/xT70mPx8ot00tISXtqqcji57Joh+O2U+aqnBlpxH7Nkbhos8eJtH9Y/ymcN06q2AFs7ZW+2GPH4hv+KmNRlrzP7vN9r0eb5rH/jKxUWss8J4AeZidb9l381dXW/zQ5+X/AE/H/bv+8f8A2P8ACeo9O6OTi98Z5Ssd+824+Kvrqsc9+HOy7Nq6cV8/iWhazq3+ErHT2h3tR9OyD0E9IweNdR8bPLoqNSHcSByWBzS0i4IIRDmjEaYRYyWN3AVIsPeg6lpOrZ4R8kHuESEAgb4hWsp43SyEBrRckoM6WoErGyN4OAcO4oPVBg+ZoIBIBPAc0GaICAQCAQCAQITYXPegZ4TisVXHtYHZmZnMvYj6zTY2v2oHqBA8EkAi44jl3olkgEAgEETX6NUlQbzU1O53+bZtD/c8WI81ExE8vVb2pPms+PwhKrVxSu6p1TCfYkzjymDt3dZVW0+O3Tbj3TVY+Lz/AF+UPVatpgfsqmJ49Qljew+97XEH8IVFtFXqW/Hv+WPekT+Pj/LV9Z1b/CVnp7Q6ef6dkJoJ6Rg8a6j46eXRUakOokQeRoObtIR/brv9y35oOmG1DY4WveQ1oYCSe5BVanWjh8cmzMtzexI4ILXhmIx1MYlhcHNPAhA6cbC5RLQ2t/Tfbziigd9mxw2hHrN+CIbl0bnb9Ep/rN6pvrHJEpGaZrGF7iA0C5PYEGosG0wOI6Qsaw/Yxte1g9RI4lENwoBAIBAIBAIIDTvFPomHVMo6WzLI+2R/1Wge8oPbQ3C/olBSwetsTc3a8i7ifeSgmHGwJPAC5QVDVuDMysrnXvVVkj2X/wBGM7KO3ZZt/eguKJIgVAIBAIBBzLWdW/wlcuntD7HP9OyF0E9I0/jXTfHTy6JjUh1EgeRohzZpRKGY1I524CoBPcCgvOMzVuPOENIHR0zQGl5uA5BDY3qdqKeB0rJGyFozOaOPbZB7akMffDWGjeTkeDYH1OCDfOIU22ifHmLcwIuOIuiXNus/RNmG1MTGPe7afWcXcbkohfsJ1YSSQRSMrZ25mB1gTYXCC2V2ikz8NFE2odmtZ8p3uLeSDR+jWATtxd1JTTbOVhc0Sd3FBuTRvR/E4Klj6mrbLEL5m23lBA6x9ab6OR9LTRuEg3GSQWA8I9aDwxrWXLFRU0NKDLVPhD5HAF2S45D1oK7oprWq4KprK8l8bnBr8zcrmXPHuQb7fVN2RlBu3JtAR6xa6DXernWNJiVdUU0rGtaA58Bbe+VpsQ74INmIKNp4fpNbhmHjeHTfSph+ih3i/wCtZBeQEFf0+xI02G1MjemWbKLtlkORgHvcg8G4lTYHh9HHUvMbGsZACGvdd4bc3yg8igl8JxyCrp/pUEgdD9b69nAfU6W4i+6xRL2qMThjg+kSSRshytdtHkBmV1spuedx5oGlDpNRzuDIaqlkc42a1k0TnE8g0G5KCUDhci4uLEj1gHhu9x8kCNkB4EHuIQZoBEOZazq3+Erl09ofY5/p2QugnpGDxrpvj55dEsUh1EiDuNBzbpREH41I128GoAPddB0xg9IyGGNkbQ0Bo3DuQO5mZmuB9YIRLmvB2bDSMNbuAqSPcUQ6YCJaJ1+/ltL4f4hENy6OfkdP9035IlIFBofRD+9U/jkRDfKDUf8ASBw5n0WGoyjOJMmYcSD6igsmq3RuGmoIZQ0OklYHve7ed/qHYgrevTRZjqYV0TQHxkCTKLZmH1nuQWbVZXfTMGhDzchroHe7d8kEbq+1cOwyuqKl72uaQ5kIF7hrjc5vgg2Qgo2jX9bxrEKviyBraGI+q4+tIR7yEF5QU3TT+sV2F0I3gzmsmH6OAXbf9ctQeutbDxPg1YCLlke2b2GMh273AoGLa3/6u2SIAOdhzY2BtusewRgDtzFB5YHWNqNFg54D7YfJEQ6xu+NrmDj67tCCPw/R2Gi0jo2tijDXYV9n9UbqiEhrnj2sgG/jvKCcwfFM2kWIwG9vodPkvwOyJzW7jUIKjjOidIypoqrZjLLj8sEli4AtLnMa3ceAkhJ/WPNBem4s7/r7qXfkOFtlHLatnOYd+V7UDvQ6hEEEtnSOD6yqe3ave8tYJ3xsa0uJs0Njbu/mg0FWdW/wlcuntD7DP9OyF0E9IweNdN8hPLolikOokDuNEOcdIfTrv9y35oOnKTq2eEfJB7Hge5BzcP7y/wDkoOkhwQaK1+/ltL4f4oNy6OfkdP8AdN+SJSBQaI0Q/vVP45EQ3wg1jr+9Gx/ftQXDQT0ZR/ct+SDz1hU4kwusaf8ARcfLegquoJ39mPHKd1vgg2YgY47XimpZ53cI4nP8huQQOrGgMOGxPf1k7nVUl+OaUl3yIQWxEqZgH9axnEKni2BkdDF4uslt5tHuRC0YvTbanniP58T2fiaQiWuNXlRtsHw+mfxGIGBw7IXvmt5MCIY6JOLKCuoDxjxgUwH6KWoYf3c6Cd03bssWwGp4D6TNSO7dvHZo8wUDJpMWL4XU23VMmJUz3eznL4fhGEC6VkNwGGqA6upp8S3fpKoSOPlKUDrERkxehq7/AFX11TRnwOo4wB/7KZ3mUFp0d30dO48XQtlPikGc/FxQc6VfVv8ACVzKe0PsM/07IbQX0jB410nyHbolikOYkDuNEOctIfTjv9y35oOm6Pq2eEfJB7nge5Eubv8A9L/5KIdJDgiWitfv5ZS+H+KIbk0aN6On+6b8kEiUS0NokbaVTeOREN9INY6/vRsf37UFv0D9GUf3Lfkgw1hVAjwuscf9Fw8xZBA6kKMxYRG4/wCI98g7idyC/hwPC3agpWtKYvgp6FnSqqlkJH6MHM/4BBcqeERsaxvBrQ0dwFkHniNUIIZZXbgyNzz3NBKCuasqUsw5kr756h76uS/G8ri4A9wsEFrRLUurVhZi1dRG9oKupqhyG1DWM+BciHvAwxaTz02/LO+Cvt6hsoZAT+K3kgmdcX2dBDVWuaWupqoW9l+X/kEDDWC19LhGHVTb56SelmdzOZhY8e8vQWPSvDf7DqqcDoYe5rR2xRXb8WBBVsffIdHKOtaPtmT0+ItHtzTHdflae3cgtekuk0WEMo2SNJbI4wDKQMjYoic1rb94Y227pX9ViGh6vq3+ErmU9ofX5/pyh9BfSMHjXSfI9uiGKQ5iQO4yiHOOkLv7bcf+5b80HTlEfs2eEfJA4PA9yJc17Qf/ACS//dIh0q3gO5EtI/0hYCJKWT1WIRDZmr2vE+G0z2m9ow094RKxAg8LIOfKicUOlJe/c0y7yeTwiG/nVbAGkuaM1g3eN5PCyDW+v70bH9+1BMaqtIIqrDoY2OGeJgje0kXBHrQRutiuNS2HCqc5pZ5G7QN35Igd5PJBc6KjFFQtijHVQWb3tb/NBqDUzjtRNi1S2R73NkY97w4khrg7dYerjZBej/XNIR62UVPfs20v8bBBekFR1nzn6CKZnTqpo6RtuOV7hnP4QUFppIBFGyNu4MYGDuAsg9USq2AYAYMVxSrIs2cQZD6jlYc9vfZA5mwEnGIq8AZW0UlO47r5zI1zd3dnRB1pZgwr6KalNvtA3e7gC17Xf8US9NIsHbW0r6Z1g1zo3bxw2cjJB+5ZEH9TEJGPYeDmuYe5wIPzRJgMFj+hx0Rvs2RRRC1gbQ5cp/YCIeekGjkFeYDUBx2MjpGAEAEvY5hDt3DeDu9bQg54rD9m7wlcyntD67P9OURoL6Rg8a6T5Lt0QxSPeMoIvSDS2noQRK76+W4aOJQc74jiDpqt9QAd8u0HHnuRDoLQTT2OtEUGSRsmQA3BtuHNBIab6WuoBkjhkke5py5ASAe1BoJmGVz6v6U2nlz7Xaj6p43ug6A0GxypqmkVUDoi1osT+cUHnrO0UOJ0ZYy20YczL8+SJap0Yocaos1NTsc1pNvrdEdoKIbl0JwqalprVUm0lc4veeRPqCJVbWbq3OJSNqKdwbKBZ1+Dh6veiDfQ/V3VRyxS19S94iN44w4kXHC6D01/ejY/v2oIvRTVax9PT1UNTPC58bXOyHnxQbA0a0QhoC6RuaSV3TllOZ59/qQWFzbgg8DuKCB0f0QpaCaaanZlfKbvJN7b72byF0EhQYRFTyTSxts+Z2eV1yS5wFggfoMJIGuLS5rSWm7SQDlPMcigzQCJKgEAgxe4NF3EAcyQAghK7TChhJD6qAuHFsbto/8ADHcqJtEcy90x3v61mfwg6vWdTN6mKpl7crIm+/aODv2VTbUY47bce16m/wBvj8oSr1mVLuqgpouRkdLMbdw2dviqp1cdQ249jvPveP6fLWlX1bvCVTTmG/P9OUToL6Rg8a6T5Pt0O1B7xoG1Zo/T1Lw+aNr3Wtd3JEHFNozSN4QRfhCCWo8NiiN442NPNoAQPHRNdxAPeAgzbGBwA8giWSAQCAQCARDVX9ICqaKGGO4zGYED12CC16tcRjmwylDHNLmxBrmgi4I5hBakAgEAgEAgxe8NFyQB2kBBD4hpdRU+6WpgB/yhwc78LblRMxHL3WlrcQgKzWjSt6mOpmPYwRt85CPkq5z0jtqx7fqL8U/dCVms2pfcQ08EfIyvfIfe1oaPiqbauvUN2PZMs+1oj+6Eq9La+bpVTmD/AC07I4x52Lviqraq08NuPZcMe0zP9kNUjam8zpJTxvO+ST98myptmvPMt2PQ6enrSP8A2e4fhE01hBDK8erIx2XztYLzFLW4hZfPhxR/utELHQauqySxeIoh+keCfwsv8wrq6XJPPww5N409fXzP4/5WGi1Wxjr6iRx5RNYwebs1/grq6OO5YMm+Xn0pEfn5/wANL1XVu8JVNOYdDP8ATlFaC+kYPGui+T7dDNUj2jQO4igdxFEHTCg9QgzCARIQCAQCAKIa/wAX1Ww1k7pqmed93Etbm3NB9QQTOi+g1Lhry+nD8xGUlzid3cgs6DF8gbvJA7yEETX6U0dPfa1ELezMCfIJ5TFZnhX6zWhSNuImzyn2GEDzdZVzlpHMtNNHmvxWUHWa0Kh3UU0bORmeSfwt/mqraqscNuPZ81vbxCDrNMMQm6VQIxygY1vxNyqbaueobcey0j3t5Q1SXSm80k0v3sj3D8N7Kqc957bse3aen2/uxhha3cxoHY0D+CqmZlritKR8REJih0cqp+rglI5kZR5usF7rivPEKcmswY/a8LFQas6l9jK+KMd5e7yG74q6ulvPLBk3rDX1iZ/ssdBqxpmb5pJZDyBDG/Df8VdXSVjmWDJvWa3pER/dY6DRmkp7bOCIEfnObmd+J1yrq4qV4hgya3Pk9rylgLblYyhAIOVKroO8JXNpzD6zP9OUXoL6Rg8a6T5Tt0K1B7MKB1EUDuIog6YUHu1BkESVAIBAIMXyBvEgd5QRddpLSwdZPEP1hdDxMq7W60KNm6PaSn2Gm3mvE5KxzK6mmy34rKCrNacrt0FMByMrv4BVW1NIbMe1Z7cx4QlZppiE3+MyMcomi/mVVOr/AEhtx7LH32QtTLLNvmmnk8T3W8huVM6i8t2Pa9PXry8o6ZjeDR5Kub2nmWymDHT1rBzDC55sxrnHk0E/JefEy9zateZTdBofWTWywuA5vs0fFW1wXnpkybhp6c2WKg1YSusZpWN5hgLj5lXV0k9ywZN6pHpXysdBq5pI7F+0kPtusPIK6umpHLDk3fPbj4WKhweCDqoYm9oa2/nxVsUrHEMGTUZcntaZP17UhAIC6AugS6Aug5Uqug7wlc6vMPq83pKM0G9IweNdB8r26DBUj1YUDmIoHkTkQdRlB7tKBXSgcSB3lEo+t0hpoesmjH6wQV2u1m0ce5rnSH2ASvM2iO1lcN7cQgazWs926CnPYZDZVznpDVj27PfpB1mnGITcHxxD2Bc+ZVU6qOobcezW+6yGqamebrqiZ3ZmIHkFTOptLbj2nDXn5N20jBvtc8zv+aqnJae22mlxU4rD3a0DgF4+V0REHVNQySm0cb3dwKmKTPDxbNSvtKdodBquW31Awc3m3wVtdPeWPJueCnflYqDVhwM03uYP4lXV0n6yw5N6/kqsdBoJRxWJjznm8k/BXV09IYcm56i/fhP01DFELRsY3wtAVsViOIYrZb39pObr0rF0CXQLdAXQF0BdAl0BmQJmQGZBytVH6jvCVzqcw+qzT/slGaD+kIPEug+W7dAhykZCQDiQg85cahi6cjB3kIIyp1h0cXB5eeTASomYh6ilp4hFVOtQndBA48i/cq5y1jtopos1uIRFVp5Xy9EsjHZvKqtqY6bce03n2lEVNdUzdbUSnsBsFVOpt02Y9pxx7Saijbxddx9okqqctp7baaLDTir2Yxo4ALxMzLTFKxxD0bv4A+5QnzEH1Jg88vQiefcV6jHaeIVX1OKnNk/Q6AVMls+Vg7TvVtdNaWLJuuGvHysVBq1jG+aRzuxu5XV0sdyw5N5vPrCxUOiVJDa0TSebt6urhpHTDk1+e/Nk1DCxgs1rR3ABWREQyWva3MvXMpeRnQJnQGdAZ0BnQGdAZ0BnQGdAZ0CZ0CZ0CZ0CZ0HLlT0HdxXPry+ozekoTApXwVDJmsJym9ltm9YfPV0+S0/ELpUaZ1knRDGDzK8TmiGmmgyTyjZ66pl6yd/c02Vc556aabdX7pNxSA73FzvESVVOW0tdNHir0cRRNHABVzMy11pWvEPdpXldEvaNhdwBPcCo8Jm8RylKPR+ol6Mbu87l7jFaelN9ZipzKwUOr2Z9jI5rR5lWRppnliybtjj1hYaHV7Ayxkc53yV0aavbFk3bJPr8LBRaP00PQjZ3kXVsYqx0xX1eW/NkmwNbwAHcvfhnmZnlntFKBtEBtEBtEBtECbRAbRAbRAbRAm0QG0QG0QG0QG0QJtEBtEGJlQIZUCbVBzQuc+pCAuifL1ihc7otJ7gVPiUTeI5lKUej08nBhHevUYrSptrMde09Q6DuNto8DsC9xp57Zr7nEesLHh+hlOyxddx7VZGCsMt9xy24WOjw2GLoRsHuCtikQy3z5LcykmOA4WXpV5Z7VEDaoDaoDaIDaIDaoE2qA2qA2qA2qA2qBNogNogNogNqgNqgTaIDaIDaoE2iBNogTaIE2iDnygojMbAgd91hrXy+jyZYpCx0eiQO97/JWxh/Vhvr5jiExS6OQM/Nv3q2MVYZbazJbtKwUzGdFrR7gvcViGe2S08ydscpeDmN6B1G9A5Y9B6h6DPOgM6AzoDOgM6AzoDOgTOgM6AzoDOgM6BM6AzoDOgM6AzIDOgTOgMyBMyBMyAz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AutoShape 8" descr="data:image/jpeg;base64,/9j/4AAQSkZJRgABAQAAAQABAAD/2wCEAAkGBxQPDxAQEBQQFRQVEBQPEBQQFQ8WFRQQFBQWFhQVFBUYHCggGBolHBQUITEhJSkrLi4uFx8zODMsNygtLisBCgoKDg0OFxAQGC0mHBwtLCwsLCwwLCwsLCwsLCwsLCwsLCwsLCwsLCwsLCwsLCwsLCwrLCwsLDcsLCw3LDc3K//AABEIAMYA/wMBEQACEQEDEQH/xAAcAAABBAMBAAAAAAAAAAAAAAAAAQQFBgIHCAP/xABKEAABAwICBgYGBQgJBAMAAAABAAIDBBEFEgYHEyExUTIzYXFykTVBYoGhsRQiI3OSNEJjgqKywdEIJCU2Q1JTdMIVZISTFiZG/8QAGgEBAAMBAQEAAAAAAAAAAAAAAAEDBAUCBv/EADARAQACAQQCAQMCBQMFAAAAAAABAgMEBTFBETIhM0JxUZEjUoGh0QYi4RJDkrHB/9oADAMBAAIRAxEAPwCVAQZtCD2YEDqMIHLAg92hBmAgWyAsgLICyAsgLICyBLICyAsgLICyAsgLIEsgLIBAIBAIkIg1q8Nhm62ON3a5ov58UEPPodDxidNEfYeSPJ380DGbR2qj6uWKUcpAWO8xuQMptvF1tNMO2MCQebUEZT6UuHTaD3LHGont3L7ZWfWUrS6SxO6V296tjPWWS+25a8Jmlr439F7fNWRes9sl9PkrzCTh38F7VTEwdxtRD3a1BmGIFyIDIgMiAyIDKgMiBMiAyoDKgTKgMqBMqAyoDKgTKgMqBLICyAsgLIEsgESEQREhENH2XKfZlaQeSETEvVhI4E+5R5ev+mJ5SFLis0fRe73r1GW0dq7aPFfmqcotL5W9MBysjU2jllvtGO3rPhPUWmcTtz2lqurqq9sOTZskes+U5SY1BJ0Xt96trmpPbDk0OanNUkwh3Ag9ys8wzTWY5hls1LyNmgNmgNmgNmgNmgTZoE2aA2aBNmgTZoE2aAyIEyIEyIEyIEyIEyoEyoDKgTKgSyBLICyDRlWPs3+Erl09ofY54/h2VvR+J89SyEPc3MbXXRmlZ6fK1z5Kz8Sv0uhVWzq5GvHI7lXOnrLXj3PNXn5MZcOrIenA4jmzeqbaX9Jbce8R90PD6eG7pGvYfaaVTbT3h0Me54Lcz4OYqtjuDgqZpaOYbqZ8d+LHLDyPkvK/xEnlPiMsfQe4e8r1GS0cSqvpcV/aqYo9MJ2dKzh2q2uqvDBk2fBbj4TlHp009YwjtCvrrI7hz8uxWj0lN0ektPLweAfa3K+uopPbn5dt1FPtS0UrH72uae4hWxaJ4YrY715h67NS8DZIE2SA2SBNkgTZIE2SBNkgTZIE2aBDGgxMaBDGgxMaBDGgxLEGJYgxLECFqBMqDRdYPs3+ErlU9ofZ54/h2QOg3pGDxrqPjZ5dDRtUh3HGiCyYXFILPjYe8BBF1mgNHNxiDTzZuUTES9Re0cShKrVY3jBPIzkDvCrnDSemrHrs9OLIiq0Cr4ug6OQdu4qm2krPDdj3rNX2+UTU0FXD1tM/vZvCpto56l0Me+0n2g0/6g0Gzw5h9oEKm2nvHTfj3PT3+57x1DXdFw81VNZjlsrlx34k8gq3s3se4dxKRe0cSi2HHfmIS9HpZUx/n5h7Surqbx2xZdp09+vCdo9YB4Sx+9pV9dZ+sOdl2D+Sydo9MaaTi4tPtBX11VJc7LtGopxHlNU9ZFJ0HsPcQrovWeJc++DJT2rJxkXpUNmgTZoE2aBNmgTZoEMaBDEgxMSDExIEMSDAxIMTGgxMaDAxoMTGg0JWdW/wlcqntD7XUfTsgdBPSMHjXUfGTy6KjClB3EEQeRBA5YEHoGoFsgQsB4hAzqsHglFpIo3d7QiUBXau6KXeI8h5sJC8zWJ5e65b14lB1eq22+CokbyD94VdtPSemzHuWopxZD1Wg+IRdHZSjsOUqi2jr1Lfi37JHtHlEVNLUw9dTTDtaMw+CptpLRw6GPfMNvaPBqMQZeziWnk8EfNU2w3jp0Me4afJxY7gqrb2Pt4Sq/mGj+HeOpTFHpPUxdGRxHJ29W1z3r2y5dt0+TmqdotYUjbCWNru1u4q+usnuHNy7Bjn0t4T1Fp3TP6eZh7RceYV9dXSeXNy7HqK+vynaTFoJurljPZcX8lfXJW3Eudk0mbH7Vk9DV7Z/AyIEyIEyIEyIEMaBDGgxMaDAxoMTEgwMSDExIOeKzq3+E/JcmntD7XUfTsgdA/SMHjXVfGTy6MjUoO4kQeRIHLAg9QEC2QFkSLICyAsgLIELAeIQMazBYJhaSKN3e0IeVfrdXFFJvax0Z5xuI+C8zSs8wtpqMlPW0oSq1YOb1FS7sErQ4eaptpsc9N2Pd9TT7vKHqtCsQi4MilHsOynyKptoo6l0MW/2++qHqYJ4eup52duUuHm1UW0l4dDHventz8PCKvYTueAeR3H4qmcd68w3U1eDLxaJTNFj1RF1cz7cr3HkVNct68S85NHp8vNYT1FrBqGbpGxvH4T8FfXWXjlz8uxYLeszCfotYcDt0rJGdos4K+usrPMObl2HNX0mJT1FpFSzdCaO/JxynyKvrmpbiXNy7fqMftSUo2xFwQe5W+WSYmOS5UQTKgQtQYliDEsQYliBNmg5srOrf4SuVT2h9pqPp2QOgfpGDxrqPjJ5dGRqQ7iRB3EgwqcVhhsJJGNJNgCRe6CRYbgEIM0SEAgEAgEAgEQEAgECFoPEBBH1uBU04tLBC7xNb80TEzCv1eraifvjEsR/RPcB5HcvFsVLcw0Y9Xmx+t5Q1Vqzlb1FXfkJ2A/tNsqLaSkt+PetTTmfKHqtDsQi/wopRzhkAP4X2+aptop6l0Mf+oI++n7Iepjlh6+Coj7XxvI/E24VFtNkjpvx7xpb/d4/L1w/HXsP2E7h2MefiLrx5yU/WGma6XPH2z+yx0WntXHbMWSD227/NtlbXV5I5+WPLsmmvxEx+E/RayWHdNC9vbGQ4eRsr662Puhzcv+n7x9O/n8p+i0vo5rWma08pQWfE7lfXUY7dubl2rVY+aefx8pqKRrxdjmuHNpBHwV0TE8MNq2rPi0eGWVS8kyoEyoOZKzq3+ErlU9ofaaj6dkDoJ6Rg8a6j4yeXRcakO4kFR1j1tdDDnowMgH1yOkEQ0jQ4nNPWwume9x2zb5iefJB1lSdWzwj5IPdEhAIgIkIBAIBEBAIBAIBAIBAIAi/FBGYho7S1HXU8D+1zG38+Kjw9RMx8wgavVtRuuYjPCf0UjiB+q+4+CrthpbmGrHr9Rj9byhqrVrM3qKpjhyqIrH8bDb9lU20dJ4dDHv2or7RE/2Q9XohXxcadsg500sbv2ZMh8rqi2it1LoYt/xT70mPx8ot00tISXtqqcji57Joh+O2U+aqnBlpxH7Nkbhos8eJtH9Y/ymcN06q2AFs7ZW+2GPH4hv+KmNRlrzP7vN9r0eb5rH/jKxUWss8J4AeZidb9l381dXW/zQ5+X/AE/H/bv+8f8A2P8ACeo9O6OTi98Z5Ssd+824+Kvrqsc9+HOy7Nq6cV8/iWhazq3+ErHT2h3tR9OyD0E9IweNdR8bPLoqNSHcSByWBzS0i4IIRDmjEaYRYyWN3AVIsPeg6lpOrZ4R8kHuESEAgb4hWsp43SyEBrRckoM6WoErGyN4OAcO4oPVBg+ZoIBIBPAc0GaICAQCAQCAQITYXPegZ4TisVXHtYHZmZnMvYj6zTY2v2oHqBA8EkAi44jl3olkgEAgEETX6NUlQbzU1O53+bZtD/c8WI81ExE8vVb2pPms+PwhKrVxSu6p1TCfYkzjymDt3dZVW0+O3Tbj3TVY+Lz/AF+UPVatpgfsqmJ49Qljew+97XEH8IVFtFXqW/Hv+WPekT+Pj/LV9Z1b/CVnp7Q6ef6dkJoJ6Rg8a6j46eXRUakOokQeRoObtIR/brv9y35oOmG1DY4WveQ1oYCSe5BVanWjh8cmzMtzexI4ILXhmIx1MYlhcHNPAhA6cbC5RLQ2t/Tfbziigd9mxw2hHrN+CIbl0bnb9Ep/rN6pvrHJEpGaZrGF7iA0C5PYEGosG0wOI6Qsaw/Yxte1g9RI4lENwoBAIBAIBAIIDTvFPomHVMo6WzLI+2R/1Wge8oPbQ3C/olBSwetsTc3a8i7ifeSgmHGwJPAC5QVDVuDMysrnXvVVkj2X/wBGM7KO3ZZt/eguKJIgVAIBAIBBzLWdW/wlcuntD7HP9OyF0E9I0/jXTfHTy6JjUh1EgeRohzZpRKGY1I524CoBPcCgvOMzVuPOENIHR0zQGl5uA5BDY3qdqKeB0rJGyFozOaOPbZB7akMffDWGjeTkeDYH1OCDfOIU22ifHmLcwIuOIuiXNus/RNmG1MTGPe7afWcXcbkohfsJ1YSSQRSMrZ25mB1gTYXCC2V2ikz8NFE2odmtZ8p3uLeSDR+jWATtxd1JTTbOVhc0Sd3FBuTRvR/E4Klj6mrbLEL5m23lBA6x9ab6OR9LTRuEg3GSQWA8I9aDwxrWXLFRU0NKDLVPhD5HAF2S45D1oK7oprWq4KprK8l8bnBr8zcrmXPHuQb7fVN2RlBu3JtAR6xa6DXernWNJiVdUU0rGtaA58Bbe+VpsQ74INmIKNp4fpNbhmHjeHTfSph+ih3i/wCtZBeQEFf0+xI02G1MjemWbKLtlkORgHvcg8G4lTYHh9HHUvMbGsZACGvdd4bc3yg8igl8JxyCrp/pUEgdD9b69nAfU6W4i+6xRL2qMThjg+kSSRshytdtHkBmV1spuedx5oGlDpNRzuDIaqlkc42a1k0TnE8g0G5KCUDhci4uLEj1gHhu9x8kCNkB4EHuIQZoBEOZazq3+Erl09ofY5/p2QugnpGDxrpvj55dEsUh1EiDuNBzbpREH41I128GoAPddB0xg9IyGGNkbQ0Bo3DuQO5mZmuB9YIRLmvB2bDSMNbuAqSPcUQ6YCJaJ1+/ltL4f4hENy6OfkdP9035IlIFBofRD+9U/jkRDfKDUf8ASBw5n0WGoyjOJMmYcSD6igsmq3RuGmoIZQ0OklYHve7ed/qHYgrevTRZjqYV0TQHxkCTKLZmH1nuQWbVZXfTMGhDzchroHe7d8kEbq+1cOwyuqKl72uaQ5kIF7hrjc5vgg2Qgo2jX9bxrEKviyBraGI+q4+tIR7yEF5QU3TT+sV2F0I3gzmsmH6OAXbf9ctQeutbDxPg1YCLlke2b2GMh273AoGLa3/6u2SIAOdhzY2BtusewRgDtzFB5YHWNqNFg54D7YfJEQ6xu+NrmDj67tCCPw/R2Gi0jo2tijDXYV9n9UbqiEhrnj2sgG/jvKCcwfFM2kWIwG9vodPkvwOyJzW7jUIKjjOidIypoqrZjLLj8sEli4AtLnMa3ceAkhJ/WPNBem4s7/r7qXfkOFtlHLatnOYd+V7UDvQ6hEEEtnSOD6yqe3ave8tYJ3xsa0uJs0Njbu/mg0FWdW/wlcuntD7DP9OyF0E9IweNdN8hPLolikOokDuNEOcdIfTrv9y35oOnKTq2eEfJB7Hge5BzcP7y/wDkoOkhwQaK1+/ltL4f4oNy6OfkdP8AdN+SJSBQaI0Q/vVP45EQ3wg1jr+9Gx/ftQXDQT0ZR/ct+SDz1hU4kwusaf8ARcfLegquoJ39mPHKd1vgg2YgY47XimpZ53cI4nP8huQQOrGgMOGxPf1k7nVUl+OaUl3yIQWxEqZgH9axnEKni2BkdDF4uslt5tHuRC0YvTbanniP58T2fiaQiWuNXlRtsHw+mfxGIGBw7IXvmt5MCIY6JOLKCuoDxjxgUwH6KWoYf3c6Cd03bssWwGp4D6TNSO7dvHZo8wUDJpMWL4XU23VMmJUz3eznL4fhGEC6VkNwGGqA6upp8S3fpKoSOPlKUDrERkxehq7/AFX11TRnwOo4wB/7KZ3mUFp0d30dO48XQtlPikGc/FxQc6VfVv8ACVzKe0PsM/07IbQX0jB410nyHbolikOYkDuNEOctIfTjv9y35oOm6Pq2eEfJB7nge5Eubv8A9L/5KIdJDgiWitfv5ZS+H+KIbk0aN6On+6b8kEiUS0NokbaVTeOREN9INY6/vRsf37UFv0D9GUf3Lfkgw1hVAjwuscf9Fw8xZBA6kKMxYRG4/wCI98g7idyC/hwPC3agpWtKYvgp6FnSqqlkJH6MHM/4BBcqeERsaxvBrQ0dwFkHniNUIIZZXbgyNzz3NBKCuasqUsw5kr756h76uS/G8ri4A9wsEFrRLUurVhZi1dRG9oKupqhyG1DWM+BciHvAwxaTz02/LO+Cvt6hsoZAT+K3kgmdcX2dBDVWuaWupqoW9l+X/kEDDWC19LhGHVTb56SelmdzOZhY8e8vQWPSvDf7DqqcDoYe5rR2xRXb8WBBVsffIdHKOtaPtmT0+ItHtzTHdflae3cgtekuk0WEMo2SNJbI4wDKQMjYoic1rb94Y227pX9ViGh6vq3+ErmU9ofX5/pyh9BfSMHjXSfI9uiGKQ5iQO4yiHOOkLv7bcf+5b80HTlEfs2eEfJA4PA9yJc17Qf/ACS//dIh0q3gO5EtI/0hYCJKWT1WIRDZmr2vE+G0z2m9ow094RKxAg8LIOfKicUOlJe/c0y7yeTwiG/nVbAGkuaM1g3eN5PCyDW+v70bH9+1BMaqtIIqrDoY2OGeJgje0kXBHrQRutiuNS2HCqc5pZ5G7QN35Igd5PJBc6KjFFQtijHVQWb3tb/NBqDUzjtRNi1S2R73NkY97w4khrg7dYerjZBej/XNIR62UVPfs20v8bBBekFR1nzn6CKZnTqpo6RtuOV7hnP4QUFppIBFGyNu4MYGDuAsg9USq2AYAYMVxSrIs2cQZD6jlYc9vfZA5mwEnGIq8AZW0UlO47r5zI1zd3dnRB1pZgwr6KalNvtA3e7gC17Xf8US9NIsHbW0r6Z1g1zo3bxw2cjJB+5ZEH9TEJGPYeDmuYe5wIPzRJgMFj+hx0Rvs2RRRC1gbQ5cp/YCIeekGjkFeYDUBx2MjpGAEAEvY5hDt3DeDu9bQg54rD9m7wlcyntD67P9OURoL6Rg8a6T5Lt0QxSPeMoIvSDS2noQRK76+W4aOJQc74jiDpqt9QAd8u0HHnuRDoLQTT2OtEUGSRsmQA3BtuHNBIab6WuoBkjhkke5py5ASAe1BoJmGVz6v6U2nlz7Xaj6p43ug6A0GxypqmkVUDoi1osT+cUHnrO0UOJ0ZYy20YczL8+SJap0Yocaos1NTsc1pNvrdEdoKIbl0JwqalprVUm0lc4veeRPqCJVbWbq3OJSNqKdwbKBZ1+Dh6veiDfQ/V3VRyxS19S94iN44w4kXHC6D01/ejY/v2oIvRTVax9PT1UNTPC58bXOyHnxQbA0a0QhoC6RuaSV3TllOZ59/qQWFzbgg8DuKCB0f0QpaCaaanZlfKbvJN7b72byF0EhQYRFTyTSxts+Z2eV1yS5wFggfoMJIGuLS5rSWm7SQDlPMcigzQCJKgEAgxe4NF3EAcyQAghK7TChhJD6qAuHFsbto/8ADHcqJtEcy90x3v61mfwg6vWdTN6mKpl7crIm+/aODv2VTbUY47bce16m/wBvj8oSr1mVLuqgpouRkdLMbdw2dviqp1cdQ249jvPveP6fLWlX1bvCVTTmG/P9OUToL6Rg8a6T5Pt0O1B7xoG1Zo/T1Lw+aNr3Wtd3JEHFNozSN4QRfhCCWo8NiiN442NPNoAQPHRNdxAPeAgzbGBwA8giWSAQCAQCARDVX9ICqaKGGO4zGYED12CC16tcRjmwylDHNLmxBrmgi4I5hBakAgEAgEAgxe8NFyQB2kBBD4hpdRU+6WpgB/yhwc78LblRMxHL3WlrcQgKzWjSt6mOpmPYwRt85CPkq5z0jtqx7fqL8U/dCVms2pfcQ08EfIyvfIfe1oaPiqbauvUN2PZMs+1oj+6Eq9La+bpVTmD/AC07I4x52Lviqraq08NuPZcMe0zP9kNUjam8zpJTxvO+ST98myptmvPMt2PQ6enrSP8A2e4fhE01hBDK8erIx2XztYLzFLW4hZfPhxR/utELHQauqySxeIoh+keCfwsv8wrq6XJPPww5N409fXzP4/5WGi1Wxjr6iRx5RNYwebs1/grq6OO5YMm+Xn0pEfn5/wANL1XVu8JVNOYdDP8ATlFaC+kYPGui+T7dDNUj2jQO4igdxFEHTCg9QgzCARIQCAQCAKIa/wAX1Ww1k7pqmed93Etbm3NB9QQTOi+g1Lhry+nD8xGUlzid3cgs6DF8gbvJA7yEETX6U0dPfa1ELezMCfIJ5TFZnhX6zWhSNuImzyn2GEDzdZVzlpHMtNNHmvxWUHWa0Kh3UU0bORmeSfwt/mqraqscNuPZ81vbxCDrNMMQm6VQIxygY1vxNyqbaueobcey0j3t5Q1SXSm80k0v3sj3D8N7Kqc957bse3aen2/uxhha3cxoHY0D+CqmZlritKR8REJih0cqp+rglI5kZR5usF7rivPEKcmswY/a8LFQas6l9jK+KMd5e7yG74q6ulvPLBk3rDX1iZ/ssdBqxpmb5pJZDyBDG/Df8VdXSVjmWDJvWa3pER/dY6DRmkp7bOCIEfnObmd+J1yrq4qV4hgya3Pk9rylgLblYyhAIOVKroO8JXNpzD6zP9OUXoL6Rg8a6T5Tt0K1B7MKB1EUDuIog6YUHu1BkESVAIBAIMXyBvEgd5QRddpLSwdZPEP1hdDxMq7W60KNm6PaSn2Gm3mvE5KxzK6mmy34rKCrNacrt0FMByMrv4BVW1NIbMe1Z7cx4QlZppiE3+MyMcomi/mVVOr/AEhtx7LH32QtTLLNvmmnk8T3W8huVM6i8t2Pa9PXry8o6ZjeDR5Kub2nmWymDHT1rBzDC55sxrnHk0E/JefEy9zateZTdBofWTWywuA5vs0fFW1wXnpkybhp6c2WKg1YSusZpWN5hgLj5lXV0k9ywZN6pHpXysdBq5pI7F+0kPtusPIK6umpHLDk3fPbj4WKhweCDqoYm9oa2/nxVsUrHEMGTUZcntaZP17UhAIC6AugS6Aug5Uqug7wlc6vMPq83pKM0G9IweNdB8r26DBUj1YUDmIoHkTkQdRlB7tKBXSgcSB3lEo+t0hpoesmjH6wQV2u1m0ce5rnSH2ASvM2iO1lcN7cQgazWs926CnPYZDZVznpDVj27PfpB1mnGITcHxxD2Bc+ZVU6qOobcezW+6yGqamebrqiZ3ZmIHkFTOptLbj2nDXn5N20jBvtc8zv+aqnJae22mlxU4rD3a0DgF4+V0REHVNQySm0cb3dwKmKTPDxbNSvtKdodBquW31Awc3m3wVtdPeWPJueCnflYqDVhwM03uYP4lXV0n6yw5N6/kqsdBoJRxWJjznm8k/BXV09IYcm56i/fhP01DFELRsY3wtAVsViOIYrZb39pObr0rF0CXQLdAXQF0BdAl0BmQJmQGZBytVH6jvCVzqcw+qzT/slGaD+kIPEug+W7dAhykZCQDiQg85cahi6cjB3kIIyp1h0cXB5eeTASomYh6ilp4hFVOtQndBA48i/cq5y1jtopos1uIRFVp5Xy9EsjHZvKqtqY6bce03n2lEVNdUzdbUSnsBsFVOpt02Y9pxx7Saijbxddx9okqqctp7baaLDTir2Yxo4ALxMzLTFKxxD0bv4A+5QnzEH1Jg88vQiefcV6jHaeIVX1OKnNk/Q6AVMls+Vg7TvVtdNaWLJuuGvHysVBq1jG+aRzuxu5XV0sdyw5N5vPrCxUOiVJDa0TSebt6urhpHTDk1+e/Nk1DCxgs1rR3ABWREQyWva3MvXMpeRnQJnQGdAZ0BnQGdAZ0BnQGdAZ0CZ0CZ0CZ0CZ0HLlT0HdxXPry+ozekoTApXwVDJmsJym9ltm9YfPV0+S0/ELpUaZ1knRDGDzK8TmiGmmgyTyjZ66pl6yd/c02Vc556aabdX7pNxSA73FzvESVVOW0tdNHir0cRRNHABVzMy11pWvEPdpXldEvaNhdwBPcCo8Jm8RylKPR+ol6Mbu87l7jFaelN9ZipzKwUOr2Z9jI5rR5lWRppnliybtjj1hYaHV7Ayxkc53yV0aavbFk3bJPr8LBRaP00PQjZ3kXVsYqx0xX1eW/NkmwNbwAHcvfhnmZnlntFKBtEBtEBtEBtECbRAbRAbRAbRAm0QG0QG0QG0QG0QJtEBtEGJlQIZUCbVBzQuc+pCAuifL1ihc7otJ7gVPiUTeI5lKUej08nBhHevUYrSptrMde09Q6DuNto8DsC9xp57Zr7nEesLHh+hlOyxddx7VZGCsMt9xy24WOjw2GLoRsHuCtikQy3z5LcykmOA4WXpV5Z7VEDaoDaoDaIDaIDaoE2qA2qA2qA2qA2qBNogNogNogNqgNqgTaIDaIDaoE2iBNogTaIE2iDnygojMbAgd91hrXy+jyZYpCx0eiQO97/JWxh/Vhvr5jiExS6OQM/Nv3q2MVYZbazJbtKwUzGdFrR7gvcViGe2S08ydscpeDmN6B1G9A5Y9B6h6DPOgM6AzoDOgM6AzoDOgTOgM6AzoDOgM6BM6AzoDOgM6AzIDOgTOgMyBMyBMyAzIP/Z"/>
          <p:cNvSpPr>
            <a:spLocks noChangeAspect="1" noChangeArrowheads="1"/>
          </p:cNvSpPr>
          <p:nvPr/>
        </p:nvSpPr>
        <p:spPr bwMode="auto">
          <a:xfrm>
            <a:off x="155575" y="-1760538"/>
            <a:ext cx="4714875" cy="366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6" name="Picture 12" descr="https://encrypted-tbn2.gstatic.com/images?q=tbn:ANd9GcT0G_tF48mFsP4lFMCYC7XFxqjKzja7c9TtqPkPVjgmpX7XYsiP"/>
          <p:cNvPicPr>
            <a:picLocks noChangeAspect="1" noChangeArrowheads="1"/>
          </p:cNvPicPr>
          <p:nvPr/>
        </p:nvPicPr>
        <p:blipFill>
          <a:blip r:embed="rId3" cstate="print"/>
          <a:srcRect b="11533"/>
          <a:stretch>
            <a:fillRect/>
          </a:stretch>
        </p:blipFill>
        <p:spPr bwMode="auto">
          <a:xfrm>
            <a:off x="2447594" y="3183359"/>
            <a:ext cx="1044286" cy="648072"/>
          </a:xfrm>
          <a:prstGeom prst="rect">
            <a:avLst/>
          </a:prstGeom>
          <a:noFill/>
        </p:spPr>
      </p:pic>
      <p:sp>
        <p:nvSpPr>
          <p:cNvPr id="11" name="Rectangle 4"/>
          <p:cNvSpPr/>
          <p:nvPr/>
        </p:nvSpPr>
        <p:spPr>
          <a:xfrm>
            <a:off x="755576" y="4119463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CC"/>
                </a:solidFill>
                <a:hlinkClick r:id="rId4"/>
              </a:rPr>
              <a:t>silvia.manclossi@wales.gsi.gov.uk</a:t>
            </a:r>
            <a:endParaRPr lang="en-GB" dirty="0" smtClean="0">
              <a:solidFill>
                <a:srgbClr val="0000CC"/>
              </a:solidFill>
            </a:endParaRPr>
          </a:p>
          <a:p>
            <a:pPr algn="ctr"/>
            <a:endParaRPr lang="en-GB" dirty="0">
              <a:solidFill>
                <a:srgbClr val="0000CC"/>
              </a:solidFill>
            </a:endParaRPr>
          </a:p>
          <a:p>
            <a:pPr algn="ctr"/>
            <a:r>
              <a:rPr lang="en-GB" dirty="0" smtClean="0">
                <a:solidFill>
                  <a:srgbClr val="0000CC"/>
                </a:solidFill>
                <a:hlinkClick r:id="rId5"/>
              </a:rPr>
              <a:t>victoria.ayodele@ons.gov.uk</a:t>
            </a:r>
            <a:endParaRPr lang="en-GB" dirty="0">
              <a:solidFill>
                <a:srgbClr val="0000CC"/>
              </a:solidFill>
            </a:endParaRPr>
          </a:p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  <p:pic>
        <p:nvPicPr>
          <p:cNvPr id="12" name="Picture 2" descr="http://www.math.unipd.it/~derobbio/matopac/omin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56176" y="2145085"/>
            <a:ext cx="1296144" cy="265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16013" y="2780928"/>
            <a:ext cx="6696075" cy="10081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718048"/>
            <a:ext cx="7772400" cy="1143000"/>
          </a:xfrm>
        </p:spPr>
        <p:txBody>
          <a:bodyPr/>
          <a:lstStyle/>
          <a:p>
            <a:pPr algn="ctr"/>
            <a:r>
              <a:rPr lang="en-GB" dirty="0" smtClean="0"/>
              <a:t>1. Background</a:t>
            </a:r>
            <a:endParaRPr lang="en-GB" dirty="0"/>
          </a:p>
        </p:txBody>
      </p:sp>
      <p:pic>
        <p:nvPicPr>
          <p:cNvPr id="7" name="Picture 6" descr="\\TS003\MANCLS\Desktop\9173963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98" y="4725144"/>
            <a:ext cx="1368152" cy="1062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23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Code of Practice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307976"/>
            <a:ext cx="7772400" cy="2841104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Code of Practice </a:t>
            </a:r>
            <a:r>
              <a:rPr lang="en-GB" sz="2400" dirty="0" smtClean="0"/>
              <a:t>for Official Statistics </a:t>
            </a:r>
            <a:r>
              <a:rPr lang="en-GB" sz="2400" dirty="0"/>
              <a:t>indicates that users must be informed about the quality of statistical outputs against the </a:t>
            </a:r>
            <a:r>
              <a:rPr lang="en-GB" sz="2400" b="1" dirty="0"/>
              <a:t>European Statistical </a:t>
            </a:r>
            <a:r>
              <a:rPr lang="en-GB" sz="2400" b="1" dirty="0" smtClean="0"/>
              <a:t>System</a:t>
            </a:r>
            <a:r>
              <a:rPr lang="en-GB" sz="2400" dirty="0" smtClean="0"/>
              <a:t> (ESS) </a:t>
            </a:r>
            <a:r>
              <a:rPr lang="en-GB" sz="2400" b="1" dirty="0"/>
              <a:t>dimensions of </a:t>
            </a:r>
            <a:r>
              <a:rPr lang="en-GB" sz="2400" b="1" dirty="0" smtClean="0"/>
              <a:t>quality</a:t>
            </a:r>
            <a:endParaRPr lang="en-GB" sz="2400" b="1" dirty="0"/>
          </a:p>
          <a:p>
            <a:endParaRPr lang="en-GB" sz="2600" dirty="0"/>
          </a:p>
          <a:p>
            <a:r>
              <a:rPr lang="en-GB" sz="2400" dirty="0" smtClean="0"/>
              <a:t>Typical </a:t>
            </a:r>
            <a:r>
              <a:rPr lang="en-GB" sz="2400" b="1" dirty="0"/>
              <a:t>measures of </a:t>
            </a:r>
            <a:r>
              <a:rPr lang="en-GB" sz="2400" b="1" dirty="0" smtClean="0"/>
              <a:t>uncertainty </a:t>
            </a:r>
            <a:r>
              <a:rPr lang="en-GB" sz="2400" dirty="0" smtClean="0"/>
              <a:t>that </a:t>
            </a:r>
            <a:r>
              <a:rPr lang="en-GB" sz="2400" dirty="0"/>
              <a:t>are recorded </a:t>
            </a:r>
            <a:r>
              <a:rPr lang="en-GB" sz="2400" dirty="0" smtClean="0"/>
              <a:t>are:</a:t>
            </a:r>
          </a:p>
          <a:p>
            <a:pPr marL="820738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Standard Errors (SEs)</a:t>
            </a:r>
          </a:p>
          <a:p>
            <a:pPr marL="820738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Coefficients </a:t>
            </a:r>
            <a:r>
              <a:rPr lang="en-GB" dirty="0"/>
              <a:t>of </a:t>
            </a:r>
            <a:r>
              <a:rPr lang="en-GB" dirty="0" smtClean="0"/>
              <a:t>Variation (CVs)</a:t>
            </a:r>
          </a:p>
          <a:p>
            <a:pPr marL="820738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Confidence Intervals</a:t>
            </a:r>
            <a:r>
              <a:rPr lang="en-GB" dirty="0"/>
              <a:t> </a:t>
            </a:r>
            <a:r>
              <a:rPr lang="en-GB" dirty="0" smtClean="0"/>
              <a:t>(CIs)</a:t>
            </a:r>
          </a:p>
          <a:p>
            <a:pPr marL="820738" lvl="1" indent="-342900">
              <a:buFont typeface="Wingdings" panose="05000000000000000000" pitchFamily="2" charset="2"/>
              <a:buChar char="Ø"/>
            </a:pPr>
            <a:r>
              <a:rPr lang="en-GB" dirty="0" smtClean="0"/>
              <a:t>Statistical Significance</a:t>
            </a:r>
            <a:endParaRPr lang="en-GB" dirty="0"/>
          </a:p>
          <a:p>
            <a:pPr lvl="1" eaLnBrk="1" hangingPunct="1">
              <a:buFontTx/>
              <a:buChar char="-"/>
            </a:pPr>
            <a:endParaRPr lang="en-US" sz="2600" dirty="0" smtClean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8" name="Picture 7" descr="\\TS003\MANCLS\Desktop\9173963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300" y="183316"/>
            <a:ext cx="1030164" cy="800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Why this project work?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GB" sz="2400" dirty="0" smtClean="0"/>
              <a:t>Motivated </a:t>
            </a:r>
            <a:r>
              <a:rPr lang="en-GB" sz="2400" dirty="0"/>
              <a:t>by a review of </a:t>
            </a:r>
            <a:r>
              <a:rPr lang="en-GB" sz="2400" b="1" dirty="0"/>
              <a:t>current practices</a:t>
            </a:r>
            <a:r>
              <a:rPr lang="en-GB" sz="2400" dirty="0"/>
              <a:t> for </a:t>
            </a:r>
            <a:r>
              <a:rPr lang="en-GB" sz="2400" dirty="0" smtClean="0"/>
              <a:t>the Office for National Statistics </a:t>
            </a:r>
            <a:r>
              <a:rPr lang="en-GB" sz="2400" b="1" dirty="0" smtClean="0"/>
              <a:t>(ONS) </a:t>
            </a:r>
            <a:r>
              <a:rPr lang="en-GB" sz="2400" dirty="0"/>
              <a:t>statistical outputs and through exploring the approach used by other National Statistical </a:t>
            </a:r>
            <a:r>
              <a:rPr lang="en-GB" sz="2400" dirty="0" smtClean="0"/>
              <a:t>Institutes </a:t>
            </a:r>
            <a:r>
              <a:rPr lang="en-GB" sz="2400" b="1" dirty="0" smtClean="0"/>
              <a:t>(NIs)</a:t>
            </a:r>
            <a:endParaRPr lang="en-GB" sz="2400" dirty="0"/>
          </a:p>
          <a:p>
            <a:pPr marL="4000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sz="2400" dirty="0" smtClean="0"/>
              <a:t>Interested </a:t>
            </a:r>
            <a:r>
              <a:rPr lang="en-GB" sz="2400" dirty="0"/>
              <a:t>in understanding </a:t>
            </a:r>
            <a:r>
              <a:rPr lang="en-GB" sz="2400" b="1" dirty="0"/>
              <a:t>how the data are used based on the quality information </a:t>
            </a:r>
            <a:r>
              <a:rPr lang="en-GB" sz="2400" dirty="0"/>
              <a:t>that is provided and whether providing information in a different way would improve users’ understanding of the </a:t>
            </a:r>
            <a:r>
              <a:rPr lang="en-GB" sz="2400" dirty="0" smtClean="0"/>
              <a:t>data</a:t>
            </a:r>
            <a:endParaRPr lang="en-GB" sz="2400" dirty="0"/>
          </a:p>
          <a:p>
            <a:pPr lvl="1" eaLnBrk="1" hangingPunct="1">
              <a:buFontTx/>
              <a:buChar char="-"/>
            </a:pPr>
            <a:endParaRPr lang="en-US" sz="2600" dirty="0" smtClean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8" name="Picture 7" descr="\\TS003\MANCLS\Desktop\9173963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300" y="183316"/>
            <a:ext cx="1030164" cy="800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3" y="2780928"/>
            <a:ext cx="6696075" cy="10081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7388" y="2205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/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>2. Aims</a:t>
            </a:r>
          </a:p>
        </p:txBody>
      </p:sp>
      <p:pic>
        <p:nvPicPr>
          <p:cNvPr id="6" name="Picture 4" descr="http://microdot.net/nlp/grafix/tar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1599336" cy="15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297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ONS aims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b="1" dirty="0" smtClean="0"/>
              <a:t>Standardise the definitions </a:t>
            </a:r>
            <a:r>
              <a:rPr lang="en-GB" sz="2400" dirty="0" smtClean="0"/>
              <a:t>of uncertainty measures</a:t>
            </a:r>
          </a:p>
          <a:p>
            <a:endParaRPr lang="en-GB" sz="2400" dirty="0" smtClean="0"/>
          </a:p>
          <a:p>
            <a:r>
              <a:rPr lang="en-GB" sz="2400" dirty="0" smtClean="0"/>
              <a:t>Investigate </a:t>
            </a:r>
            <a:r>
              <a:rPr lang="en-GB" sz="2400" b="1" dirty="0"/>
              <a:t>users' understanding and use </a:t>
            </a:r>
            <a:r>
              <a:rPr lang="en-GB" sz="2400" dirty="0"/>
              <a:t>of uncertainty </a:t>
            </a:r>
            <a:r>
              <a:rPr lang="en-GB" sz="2400" dirty="0" smtClean="0"/>
              <a:t>measures</a:t>
            </a:r>
          </a:p>
          <a:p>
            <a:endParaRPr lang="en-GB" sz="2400" dirty="0"/>
          </a:p>
          <a:p>
            <a:r>
              <a:rPr lang="en-GB" sz="2400" dirty="0"/>
              <a:t>Examine the exact boundaries, terminology and </a:t>
            </a:r>
            <a:r>
              <a:rPr lang="en-GB" sz="2400" b="1" dirty="0"/>
              <a:t>presentation</a:t>
            </a:r>
            <a:r>
              <a:rPr lang="en-GB" sz="2400" dirty="0"/>
              <a:t> for uncertainty measures, in particular </a:t>
            </a:r>
            <a:r>
              <a:rPr lang="en-GB" sz="2400" dirty="0" smtClean="0"/>
              <a:t>CVs</a:t>
            </a:r>
            <a:endParaRPr lang="en-GB" sz="2400" dirty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5" name="Picture 4" descr="http://microdot.net/nlp/grafix/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1008112" cy="9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GSS aims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96008"/>
            <a:ext cx="7772400" cy="2841104"/>
          </a:xfrm>
        </p:spPr>
        <p:txBody>
          <a:bodyPr/>
          <a:lstStyle/>
          <a:p>
            <a:r>
              <a:rPr lang="en-GB" sz="2400" dirty="0" smtClean="0"/>
              <a:t>Make </a:t>
            </a:r>
            <a:r>
              <a:rPr lang="en-GB" sz="2400" b="1" dirty="0"/>
              <a:t>recommendations for good practice </a:t>
            </a:r>
            <a:r>
              <a:rPr lang="en-GB" sz="2400" dirty="0" smtClean="0"/>
              <a:t>which the Quality Centre at ONS proposes </a:t>
            </a:r>
            <a:r>
              <a:rPr lang="en-GB" sz="2400" dirty="0"/>
              <a:t>are included in the </a:t>
            </a:r>
            <a:r>
              <a:rPr lang="en-GB" sz="2400" dirty="0" smtClean="0"/>
              <a:t>GSS Communicating </a:t>
            </a:r>
            <a:r>
              <a:rPr lang="en-GB" sz="2400" dirty="0"/>
              <a:t>Uncertainty </a:t>
            </a:r>
            <a:r>
              <a:rPr lang="en-GB" sz="2400" dirty="0" smtClean="0"/>
              <a:t>Guidance</a:t>
            </a:r>
          </a:p>
          <a:p>
            <a:endParaRPr lang="en-GB" sz="2400" dirty="0" smtClean="0"/>
          </a:p>
          <a:p>
            <a:r>
              <a:rPr lang="en-GB" sz="2400" b="1" dirty="0" smtClean="0"/>
              <a:t>Increase consistency </a:t>
            </a:r>
            <a:r>
              <a:rPr lang="en-GB" sz="2400" dirty="0" smtClean="0"/>
              <a:t>in explaining statistical terms across the GSS</a:t>
            </a:r>
            <a:endParaRPr lang="en-GB" sz="2400" dirty="0"/>
          </a:p>
          <a:p>
            <a:pPr lvl="1" eaLnBrk="1" hangingPunct="1">
              <a:buFontTx/>
              <a:buChar char="-"/>
            </a:pPr>
            <a:endParaRPr lang="en-US" sz="2600" dirty="0" smtClean="0"/>
          </a:p>
          <a:p>
            <a:pPr eaLnBrk="1" hangingPunct="1">
              <a:buNone/>
            </a:pPr>
            <a:endParaRPr lang="en-US" sz="2600" dirty="0" smtClean="0"/>
          </a:p>
        </p:txBody>
      </p:sp>
      <p:pic>
        <p:nvPicPr>
          <p:cNvPr id="5" name="Picture 4" descr="http://microdot.net/nlp/grafix/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1008112" cy="9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618-7FFF-41E6-A53E-5143549AC7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3" y="2780928"/>
            <a:ext cx="6696075" cy="10081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7388" y="2205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D46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/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>Methodology</a:t>
            </a:r>
          </a:p>
        </p:txBody>
      </p:sp>
      <p:pic>
        <p:nvPicPr>
          <p:cNvPr id="6" name="Picture 4" descr="http://www.verba-manent.eu/images/omi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01166"/>
            <a:ext cx="1879600" cy="14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104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_eng">
  <a:themeElements>
    <a:clrScheme name="white_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_en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white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NS PP template_White">
  <a:themeElements>
    <a:clrScheme name="ONS PP template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S PP template_Whi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NS PP 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 PP 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 PP 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 PP 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 PP 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 PP 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 PP 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~7242566">
  <a:themeElements>
    <a:clrScheme name="~724256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724256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~72425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24256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24256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24256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24256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724256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724256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Wayne HD:Users:waynebryant:Desktop:white_eng.pot</Template>
  <TotalTime>2858</TotalTime>
  <Words>780</Words>
  <Application>Microsoft Office PowerPoint</Application>
  <PresentationFormat>On-screen Show (4:3)</PresentationFormat>
  <Paragraphs>181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white_eng</vt:lpstr>
      <vt:lpstr>ONS PP template_White</vt:lpstr>
      <vt:lpstr>~7242566</vt:lpstr>
      <vt:lpstr>The 21st GSS Methodology Symposium   Users’ understanding  and use of uncertainty measures  to describe data quality  London, 6th July 2016  </vt:lpstr>
      <vt:lpstr>Contents</vt:lpstr>
      <vt:lpstr>1. Background</vt:lpstr>
      <vt:lpstr>The Code of Practice </vt:lpstr>
      <vt:lpstr>Why this project work?</vt:lpstr>
      <vt:lpstr>PowerPoint Presentation</vt:lpstr>
      <vt:lpstr>ONS aims</vt:lpstr>
      <vt:lpstr>GSS aims</vt:lpstr>
      <vt:lpstr>PowerPoint Presentation</vt:lpstr>
      <vt:lpstr>Concepts under investigation</vt:lpstr>
      <vt:lpstr>Stakeholders</vt:lpstr>
      <vt:lpstr>Research steps</vt:lpstr>
      <vt:lpstr>PowerPoint Presentation</vt:lpstr>
      <vt:lpstr>1. Desk research</vt:lpstr>
      <vt:lpstr>2. Definitions</vt:lpstr>
      <vt:lpstr>2.a Introduction </vt:lpstr>
      <vt:lpstr>2.b Sampling</vt:lpstr>
      <vt:lpstr>2.c Sampling and uncertainty measures</vt:lpstr>
      <vt:lpstr>2.d Example (1): Definition of CV  1/2</vt:lpstr>
      <vt:lpstr>2.d Example (1): Definition of CV  2/2</vt:lpstr>
      <vt:lpstr>2.d Example (2): Definition of CI   1/2</vt:lpstr>
      <vt:lpstr>2.d Example (2): Definition of CI   2/2</vt:lpstr>
      <vt:lpstr>3.a Testing with users: research  questions</vt:lpstr>
      <vt:lpstr>3.b Testing with users: methods</vt:lpstr>
      <vt:lpstr>3.cTesting with users: issues</vt:lpstr>
      <vt:lpstr>PowerPoint Presentation</vt:lpstr>
      <vt:lpstr>Work done so far and next steps</vt:lpstr>
      <vt:lpstr>Lessons learnt so far…</vt:lpstr>
      <vt:lpstr>Any questions or comments?</vt:lpstr>
    </vt:vector>
  </TitlesOfParts>
  <Company>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Bryant</dc:creator>
  <cp:lastModifiedBy>Manclossi, Silvia (KAS)</cp:lastModifiedBy>
  <cp:revision>247</cp:revision>
  <cp:lastPrinted>2016-06-09T13:55:35Z</cp:lastPrinted>
  <dcterms:created xsi:type="dcterms:W3CDTF">2008-03-18T16:41:34Z</dcterms:created>
  <dcterms:modified xsi:type="dcterms:W3CDTF">2016-06-16T15:23:48Z</dcterms:modified>
</cp:coreProperties>
</file>