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62" r:id="rId2"/>
    <p:sldId id="268" r:id="rId3"/>
    <p:sldId id="263" r:id="rId4"/>
    <p:sldId id="266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5">
          <p15:clr>
            <a:srgbClr val="A4A3A4"/>
          </p15:clr>
        </p15:guide>
        <p15:guide id="2" pos="5493">
          <p15:clr>
            <a:srgbClr val="A4A3A4"/>
          </p15:clr>
        </p15:guide>
        <p15:guide id="3" pos="41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4E8"/>
    <a:srgbClr val="EAE4E8"/>
    <a:srgbClr val="FF781D"/>
    <a:srgbClr val="FF6600"/>
    <a:srgbClr val="4D4D4D"/>
    <a:srgbClr val="FF9933"/>
    <a:srgbClr val="333399"/>
    <a:srgbClr val="0033CC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8" autoAdjust="0"/>
  </p:normalViewPr>
  <p:slideViewPr>
    <p:cSldViewPr snapToGrid="0" showGuides="1">
      <p:cViewPr varScale="1">
        <p:scale>
          <a:sx n="108" d="100"/>
          <a:sy n="108" d="100"/>
        </p:scale>
        <p:origin x="-78" y="-114"/>
      </p:cViewPr>
      <p:guideLst>
        <p:guide orient="horz" pos="4135"/>
        <p:guide pos="5493"/>
        <p:guide pos="41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36779E-D130-4B38-B088-209E9775DF3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761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C076A-EB52-4DED-910C-458BEBA4BF6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815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Modifier le style des sous-titres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43013"/>
            <a:ext cx="3968750" cy="456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243013"/>
            <a:ext cx="3968750" cy="456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-14288"/>
            <a:ext cx="8078788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nl-N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43013"/>
            <a:ext cx="808990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575175" y="6572250"/>
            <a:ext cx="422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nl-NL" sz="1200">
                <a:solidFill>
                  <a:srgbClr val="4D4D4D"/>
                </a:solidFill>
              </a:rPr>
              <a:t>Presentation</a:t>
            </a:r>
          </a:p>
        </p:txBody>
      </p:sp>
      <p:pic>
        <p:nvPicPr>
          <p:cNvPr id="20499" name="Picture 19" descr="arche-10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27975" y="6032500"/>
            <a:ext cx="796925" cy="56991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0" y="6592888"/>
            <a:ext cx="9144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0" y="6592888"/>
            <a:ext cx="793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fld id="{D31D73D9-511E-49C1-B210-C3003A8C23FD}" type="slidenum">
              <a:rPr lang="en-GB" sz="1200" b="1">
                <a:solidFill>
                  <a:srgbClr val="4D4D4D"/>
                </a:solidFill>
              </a:rPr>
              <a:pPr algn="r"/>
              <a:t>‹#›</a:t>
            </a:fld>
            <a:r>
              <a:rPr lang="en-GB" sz="1200" b="1">
                <a:solidFill>
                  <a:srgbClr val="4D4D4D"/>
                </a:solidFill>
              </a:rPr>
              <a:t> / 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9pPr>
    </p:titleStyle>
    <p:bodyStyle>
      <a:lvl1pPr marL="452438" indent="-452438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SzPct val="90000"/>
        <a:buFont typeface="Arial" charset="0"/>
        <a:buChar char="►"/>
        <a:defRPr sz="2800">
          <a:solidFill>
            <a:srgbClr val="4D4D4D"/>
          </a:solidFill>
          <a:latin typeface="+mn-lt"/>
          <a:ea typeface="+mn-ea"/>
          <a:cs typeface="+mn-cs"/>
        </a:defRPr>
      </a:lvl1pPr>
      <a:lvl2pPr marL="982663" indent="-350838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SzPct val="105000"/>
        <a:buFont typeface="Arial" charset="0"/>
        <a:buChar char="●"/>
        <a:defRPr sz="2400">
          <a:solidFill>
            <a:srgbClr val="4D4D4D"/>
          </a:solidFill>
          <a:latin typeface="+mn-lt"/>
        </a:defRPr>
      </a:lvl2pPr>
      <a:lvl3pPr marL="1390650" indent="-228600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SzPct val="65000"/>
        <a:buFont typeface="Wingdings" pitchFamily="2" charset="2"/>
        <a:buChar char="n"/>
        <a:defRPr sz="2000">
          <a:solidFill>
            <a:srgbClr val="4D4D4D"/>
          </a:solidFill>
          <a:latin typeface="+mn-lt"/>
        </a:defRPr>
      </a:lvl3pPr>
      <a:lvl4pPr marL="1878013" indent="-307975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w"/>
        <a:defRPr>
          <a:solidFill>
            <a:srgbClr val="4D4D4D"/>
          </a:solidFill>
          <a:latin typeface="+mn-lt"/>
        </a:defRPr>
      </a:lvl4pPr>
      <a:lvl5pPr marL="2286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»"/>
        <a:defRPr sz="2000">
          <a:solidFill>
            <a:srgbClr val="B2B2B2"/>
          </a:solidFill>
          <a:latin typeface="+mn-lt"/>
        </a:defRPr>
      </a:lvl5pPr>
      <a:lvl6pPr marL="27432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»"/>
        <a:defRPr sz="2000">
          <a:solidFill>
            <a:srgbClr val="B2B2B2"/>
          </a:solidFill>
          <a:latin typeface="+mn-lt"/>
        </a:defRPr>
      </a:lvl6pPr>
      <a:lvl7pPr marL="32004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»"/>
        <a:defRPr sz="2000">
          <a:solidFill>
            <a:srgbClr val="B2B2B2"/>
          </a:solidFill>
          <a:latin typeface="+mn-lt"/>
        </a:defRPr>
      </a:lvl7pPr>
      <a:lvl8pPr marL="36576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»"/>
        <a:defRPr sz="2000">
          <a:solidFill>
            <a:srgbClr val="B2B2B2"/>
          </a:solidFill>
          <a:latin typeface="+mn-lt"/>
        </a:defRPr>
      </a:lvl8pPr>
      <a:lvl9pPr marL="41148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»"/>
        <a:defRPr sz="2000">
          <a:solidFill>
            <a:srgbClr val="B2B2B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r>
              <a:rPr lang="fr-BE" dirty="0"/>
              <a:t> of time </a:t>
            </a:r>
            <a:r>
              <a:rPr lang="fr-BE" dirty="0" err="1"/>
              <a:t>series</a:t>
            </a:r>
            <a:r>
              <a:rPr lang="fr-BE" dirty="0"/>
              <a:t> issues at NBB.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BE" dirty="0"/>
              <a:t>Jean.palate@nbb.be</a:t>
            </a:r>
          </a:p>
          <a:p>
            <a:pPr algn="r"/>
            <a:r>
              <a:rPr lang="fr-BE" dirty="0"/>
              <a:t>RSS 2017</a:t>
            </a:r>
          </a:p>
        </p:txBody>
      </p:sp>
    </p:spTree>
    <p:extLst>
      <p:ext uri="{BB962C8B-B14F-4D97-AF65-F5344CB8AC3E}">
        <p14:creationId xmlns:p14="http://schemas.microsoft.com/office/powerpoint/2010/main" val="157028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Outline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JDemetra+</a:t>
            </a:r>
          </a:p>
          <a:p>
            <a:r>
              <a:rPr lang="en-GB" dirty="0" smtClean="0"/>
              <a:t>2. Special topics</a:t>
            </a:r>
          </a:p>
          <a:p>
            <a:pPr lvl="1"/>
            <a:r>
              <a:rPr lang="en-GB" dirty="0" smtClean="0"/>
              <a:t>Outliers detection</a:t>
            </a:r>
          </a:p>
          <a:p>
            <a:pPr lvl="1"/>
            <a:r>
              <a:rPr lang="en-GB" dirty="0" err="1" smtClean="0"/>
              <a:t>Nowcasting</a:t>
            </a:r>
            <a:endParaRPr lang="en-GB" dirty="0" smtClean="0"/>
          </a:p>
          <a:p>
            <a:pPr lvl="1"/>
            <a:r>
              <a:rPr lang="en-GB" dirty="0" smtClean="0"/>
              <a:t>Temporal disaggregation / benchmarking</a:t>
            </a:r>
          </a:p>
          <a:p>
            <a:pPr lvl="1"/>
            <a:r>
              <a:rPr lang="en-GB" dirty="0" smtClean="0"/>
              <a:t>Revisions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80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JDemetra+ 3.0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3792" y="1243013"/>
            <a:ext cx="8089900" cy="4562475"/>
          </a:xfrm>
        </p:spPr>
        <p:txBody>
          <a:bodyPr/>
          <a:lstStyle/>
          <a:p>
            <a:r>
              <a:rPr lang="en-GB" sz="2400" dirty="0" smtClean="0"/>
              <a:t>Statistical aspects</a:t>
            </a:r>
          </a:p>
          <a:p>
            <a:pPr lvl="1"/>
            <a:r>
              <a:rPr lang="en-GB" sz="2000" dirty="0" smtClean="0"/>
              <a:t>High frequency</a:t>
            </a:r>
          </a:p>
          <a:p>
            <a:pPr lvl="1"/>
            <a:r>
              <a:rPr lang="en-GB" sz="2000" dirty="0" smtClean="0"/>
              <a:t>Robust modelling</a:t>
            </a:r>
          </a:p>
          <a:p>
            <a:pPr lvl="2"/>
            <a:r>
              <a:rPr lang="en-GB" sz="1800" dirty="0" smtClean="0"/>
              <a:t>REGARIMA, others…</a:t>
            </a:r>
          </a:p>
          <a:p>
            <a:pPr lvl="1"/>
            <a:r>
              <a:rPr lang="en-GB" sz="2000" dirty="0" smtClean="0"/>
              <a:t>Multi-variate approach</a:t>
            </a:r>
          </a:p>
          <a:p>
            <a:pPr lvl="2"/>
            <a:r>
              <a:rPr lang="en-GB" sz="1800" dirty="0" err="1" smtClean="0"/>
              <a:t>Nowcasting</a:t>
            </a:r>
            <a:r>
              <a:rPr lang="en-GB" sz="1800" dirty="0" smtClean="0"/>
              <a:t>, benchmarking, temporal disaggregation…</a:t>
            </a:r>
          </a:p>
          <a:p>
            <a:endParaRPr lang="en-GB" sz="2400" dirty="0" smtClean="0"/>
          </a:p>
          <a:p>
            <a:r>
              <a:rPr lang="en-GB" sz="2400" dirty="0" smtClean="0"/>
              <a:t>IT aspects </a:t>
            </a:r>
          </a:p>
          <a:p>
            <a:pPr lvl="1"/>
            <a:r>
              <a:rPr lang="en-GB" sz="2000" dirty="0" smtClean="0"/>
              <a:t>Refactoring (→maintenance)</a:t>
            </a:r>
          </a:p>
          <a:p>
            <a:pPr lvl="1"/>
            <a:r>
              <a:rPr lang="en-GB" sz="2000" dirty="0" smtClean="0"/>
              <a:t>Java 8, 9</a:t>
            </a:r>
          </a:p>
          <a:p>
            <a:pPr lvl="1"/>
            <a:r>
              <a:rPr lang="en-GB" sz="2000" dirty="0" smtClean="0"/>
              <a:t>Interaction with other systems</a:t>
            </a:r>
          </a:p>
          <a:p>
            <a:pPr lvl="2"/>
            <a:r>
              <a:rPr lang="en-GB" sz="1800" dirty="0" smtClean="0"/>
              <a:t>WEB services, R, command line tools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7801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2.1 </a:t>
            </a:r>
            <a:r>
              <a:rPr lang="fr-BE" dirty="0" err="1" smtClean="0"/>
              <a:t>Outliers</a:t>
            </a:r>
            <a:r>
              <a:rPr lang="fr-BE" dirty="0" smtClean="0"/>
              <a:t> </a:t>
            </a:r>
            <a:r>
              <a:rPr lang="fr-BE" dirty="0" err="1"/>
              <a:t>detection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Systematic use of outliers detection at the different stages of the production processes</a:t>
            </a:r>
          </a:p>
          <a:p>
            <a:pPr lvl="1"/>
            <a:r>
              <a:rPr lang="en-GB" sz="2000" dirty="0" smtClean="0"/>
              <a:t>Different approaches</a:t>
            </a:r>
          </a:p>
          <a:p>
            <a:pPr lvl="2"/>
            <a:r>
              <a:rPr lang="en-GB" sz="1800" dirty="0" smtClean="0"/>
              <a:t>Time series </a:t>
            </a:r>
          </a:p>
          <a:p>
            <a:pPr lvl="2"/>
            <a:r>
              <a:rPr lang="en-GB" sz="1800" dirty="0" smtClean="0"/>
              <a:t>Population</a:t>
            </a:r>
          </a:p>
          <a:p>
            <a:pPr lvl="2"/>
            <a:r>
              <a:rPr lang="en-GB" sz="1800" dirty="0" smtClean="0"/>
              <a:t>…</a:t>
            </a:r>
          </a:p>
          <a:p>
            <a:r>
              <a:rPr lang="en-GB" sz="2400" dirty="0" smtClean="0"/>
              <a:t>Main challenges</a:t>
            </a:r>
          </a:p>
          <a:p>
            <a:pPr lvl="1"/>
            <a:r>
              <a:rPr lang="en-GB" sz="2000" dirty="0" smtClean="0"/>
              <a:t>Fast processing (high number of series)</a:t>
            </a:r>
          </a:p>
          <a:p>
            <a:pPr lvl="1"/>
            <a:r>
              <a:rPr lang="en-GB" sz="2000" dirty="0" smtClean="0"/>
              <a:t>Handling of heterogeneous data (from production to financial data)</a:t>
            </a:r>
          </a:p>
          <a:p>
            <a:r>
              <a:rPr lang="en-GB" sz="2400" dirty="0" smtClean="0"/>
              <a:t>Examples</a:t>
            </a:r>
          </a:p>
          <a:p>
            <a:pPr lvl="1"/>
            <a:r>
              <a:rPr lang="en-GB" sz="2000" dirty="0" smtClean="0"/>
              <a:t>QNA, external trade, BOP</a:t>
            </a:r>
          </a:p>
          <a:p>
            <a:pPr lvl="1"/>
            <a:endParaRPr lang="fr-BE" dirty="0"/>
          </a:p>
          <a:p>
            <a:pPr lvl="1"/>
            <a:endParaRPr lang="fr-B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94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2.2 </a:t>
            </a:r>
            <a:r>
              <a:rPr lang="fr-BE" dirty="0" err="1" smtClean="0"/>
              <a:t>Nowcasting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Dynamic factor models</a:t>
            </a:r>
          </a:p>
          <a:p>
            <a:pPr lvl="1"/>
            <a:r>
              <a:rPr lang="en-GB" dirty="0" smtClean="0"/>
              <a:t>See for instance </a:t>
            </a:r>
            <a:r>
              <a:rPr lang="en-GB" dirty="0" err="1" smtClean="0"/>
              <a:t>Giannone</a:t>
            </a:r>
            <a:r>
              <a:rPr lang="en-GB" dirty="0" smtClean="0"/>
              <a:t>, </a:t>
            </a:r>
            <a:r>
              <a:rPr lang="en-GB" dirty="0" err="1" smtClean="0"/>
              <a:t>Modugno</a:t>
            </a:r>
            <a:r>
              <a:rPr lang="en-GB" dirty="0" smtClean="0"/>
              <a:t>, </a:t>
            </a:r>
            <a:r>
              <a:rPr lang="en-GB" dirty="0" err="1" smtClean="0"/>
              <a:t>Reichlin</a:t>
            </a:r>
            <a:r>
              <a:rPr lang="en-GB" dirty="0" smtClean="0"/>
              <a:t>, </a:t>
            </a:r>
            <a:r>
              <a:rPr lang="en-GB" dirty="0" err="1" smtClean="0"/>
              <a:t>Banbura</a:t>
            </a:r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Applications</a:t>
            </a:r>
          </a:p>
          <a:p>
            <a:pPr lvl="2"/>
            <a:r>
              <a:rPr lang="en-GB" dirty="0" smtClean="0"/>
              <a:t>Flash estimates</a:t>
            </a:r>
          </a:p>
          <a:p>
            <a:pPr lvl="2"/>
            <a:r>
              <a:rPr lang="en-GB" dirty="0" smtClean="0"/>
              <a:t>Short-term inflation </a:t>
            </a:r>
          </a:p>
          <a:p>
            <a:pPr lvl="2"/>
            <a:r>
              <a:rPr lang="en-GB" dirty="0" smtClean="0"/>
              <a:t>…</a:t>
            </a:r>
          </a:p>
          <a:p>
            <a:r>
              <a:rPr lang="en-GB" i="1" dirty="0" smtClean="0"/>
              <a:t>Bayesian VAR</a:t>
            </a:r>
          </a:p>
          <a:p>
            <a:r>
              <a:rPr lang="en-GB" i="1" dirty="0" smtClean="0"/>
              <a:t>…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3338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2.3 Temporal </a:t>
            </a:r>
            <a:r>
              <a:rPr lang="fr-BE" dirty="0" err="1" smtClean="0"/>
              <a:t>disaggregation</a:t>
            </a:r>
            <a:r>
              <a:rPr lang="fr-BE" dirty="0" smtClean="0"/>
              <a:t> / </a:t>
            </a:r>
            <a:r>
              <a:rPr lang="fr-BE" dirty="0" err="1" smtClean="0"/>
              <a:t>benchmarking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Temporal disaggregation</a:t>
            </a:r>
          </a:p>
          <a:p>
            <a:pPr lvl="1"/>
            <a:r>
              <a:rPr lang="en-GB" dirty="0" smtClean="0"/>
              <a:t>Limits of legacy methods</a:t>
            </a:r>
          </a:p>
          <a:p>
            <a:pPr lvl="2"/>
            <a:r>
              <a:rPr lang="en-GB" dirty="0" smtClean="0"/>
              <a:t>Chow-Lin, Fernandez…</a:t>
            </a:r>
          </a:p>
          <a:p>
            <a:pPr lvl="1"/>
            <a:r>
              <a:rPr lang="en-GB" dirty="0" smtClean="0"/>
              <a:t>Need for multi-variate approaches</a:t>
            </a:r>
          </a:p>
          <a:p>
            <a:pPr lvl="1"/>
            <a:r>
              <a:rPr lang="en-GB" dirty="0" smtClean="0"/>
              <a:t>Reflection in the context of the revision of </a:t>
            </a:r>
            <a:r>
              <a:rPr lang="en-GB" dirty="0" err="1" smtClean="0"/>
              <a:t>JEcotrim</a:t>
            </a:r>
            <a:endParaRPr lang="en-GB" dirty="0" smtClean="0"/>
          </a:p>
          <a:p>
            <a:r>
              <a:rPr lang="en-GB" dirty="0" smtClean="0"/>
              <a:t>Benchmarking</a:t>
            </a:r>
          </a:p>
          <a:p>
            <a:pPr lvl="1"/>
            <a:r>
              <a:rPr lang="en-GB" dirty="0" smtClean="0"/>
              <a:t>Balancing of QSUT</a:t>
            </a:r>
          </a:p>
          <a:p>
            <a:pPr lvl="2"/>
            <a:r>
              <a:rPr lang="en-GB" dirty="0" smtClean="0"/>
              <a:t>Coherent handling of different axes:</a:t>
            </a:r>
          </a:p>
          <a:p>
            <a:pPr lvl="3"/>
            <a:r>
              <a:rPr lang="en-GB" dirty="0" smtClean="0"/>
              <a:t>Supply/Use</a:t>
            </a:r>
          </a:p>
          <a:p>
            <a:pPr lvl="3"/>
            <a:r>
              <a:rPr lang="en-GB" dirty="0" smtClean="0"/>
              <a:t>Time</a:t>
            </a:r>
          </a:p>
          <a:p>
            <a:pPr lvl="3"/>
            <a:r>
              <a:rPr lang="en-GB" dirty="0" smtClean="0"/>
              <a:t>Values/volumes/prices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91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2.4 </a:t>
            </a:r>
            <a:r>
              <a:rPr lang="fr-BE" dirty="0" err="1" smtClean="0"/>
              <a:t>Revisions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deal with revisions when some statistical methods are applied?</a:t>
            </a:r>
          </a:p>
          <a:p>
            <a:pPr lvl="1"/>
            <a:r>
              <a:rPr lang="en-GB" dirty="0" smtClean="0"/>
              <a:t>Examples</a:t>
            </a:r>
          </a:p>
          <a:p>
            <a:pPr lvl="2"/>
            <a:r>
              <a:rPr lang="en-GB" dirty="0" smtClean="0"/>
              <a:t>Temporal disaggregation</a:t>
            </a:r>
          </a:p>
          <a:p>
            <a:pPr lvl="2"/>
            <a:r>
              <a:rPr lang="en-GB" dirty="0" smtClean="0"/>
              <a:t>Seasonal adjustment</a:t>
            </a:r>
          </a:p>
          <a:p>
            <a:pPr lvl="2"/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829311"/>
      </p:ext>
    </p:extLst>
  </p:cSld>
  <p:clrMapOvr>
    <a:masterClrMapping/>
  </p:clrMapOvr>
</p:sld>
</file>

<file path=ppt/theme/theme1.xml><?xml version="1.0" encoding="utf-8"?>
<a:theme xmlns:a="http://schemas.openxmlformats.org/drawingml/2006/main" name="R&amp;D 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Sevilla</Template>
  <TotalTime>102</TotalTime>
  <Words>211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R&amp;D Presentation</vt:lpstr>
      <vt:lpstr>Overview of time series issues at NBB.  </vt:lpstr>
      <vt:lpstr>Outline</vt:lpstr>
      <vt:lpstr>1. JDemetra+ 3.0</vt:lpstr>
      <vt:lpstr>2.1 Outliers detection</vt:lpstr>
      <vt:lpstr>2.2 Nowcasting</vt:lpstr>
      <vt:lpstr>2.3 Temporal disaggregation / benchmarking</vt:lpstr>
      <vt:lpstr>2.4 Revisions</vt:lpstr>
    </vt:vector>
  </TitlesOfParts>
  <Company>National Bank of Belgium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Palate</dc:creator>
  <cp:lastModifiedBy>Palate Jean</cp:lastModifiedBy>
  <cp:revision>14</cp:revision>
  <dcterms:created xsi:type="dcterms:W3CDTF">2017-02-22T09:42:31Z</dcterms:created>
  <dcterms:modified xsi:type="dcterms:W3CDTF">2017-02-24T15:16:49Z</dcterms:modified>
</cp:coreProperties>
</file>