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6" r:id="rId3"/>
    <p:sldId id="298" r:id="rId4"/>
    <p:sldId id="292" r:id="rId5"/>
    <p:sldId id="271" r:id="rId6"/>
    <p:sldId id="290" r:id="rId7"/>
    <p:sldId id="282" r:id="rId8"/>
    <p:sldId id="291" r:id="rId9"/>
    <p:sldId id="288" r:id="rId10"/>
    <p:sldId id="267" r:id="rId11"/>
    <p:sldId id="264" r:id="rId12"/>
    <p:sldId id="259" r:id="rId13"/>
    <p:sldId id="295" r:id="rId14"/>
    <p:sldId id="299" r:id="rId15"/>
    <p:sldId id="260" r:id="rId16"/>
    <p:sldId id="300" r:id="rId17"/>
    <p:sldId id="273" r:id="rId18"/>
    <p:sldId id="294" r:id="rId19"/>
    <p:sldId id="286" r:id="rId20"/>
    <p:sldId id="269" r:id="rId21"/>
    <p:sldId id="293"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73" autoAdjust="0"/>
    <p:restoredTop sz="94717" autoAdjust="0"/>
  </p:normalViewPr>
  <p:slideViewPr>
    <p:cSldViewPr>
      <p:cViewPr varScale="1">
        <p:scale>
          <a:sx n="69" d="100"/>
          <a:sy n="69" d="100"/>
        </p:scale>
        <p:origin x="-582" y="-102"/>
      </p:cViewPr>
      <p:guideLst>
        <p:guide orient="horz" pos="2160"/>
        <p:guide pos="2880"/>
      </p:guideLst>
    </p:cSldViewPr>
  </p:slideViewPr>
  <p:outlineViewPr>
    <p:cViewPr>
      <p:scale>
        <a:sx n="33" d="100"/>
        <a:sy n="33" d="100"/>
      </p:scale>
      <p:origin x="0" y="166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tgeorge\giresearch\Workplace_Zones\Eng_Wal_Research\Pop%20Counts\WZ_pop_cou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dirty="0"/>
              <a:t>Number of </a:t>
            </a:r>
            <a:r>
              <a:rPr lang="en-US" dirty="0" smtClean="0"/>
              <a:t>WZs by</a:t>
            </a:r>
            <a:r>
              <a:rPr lang="en-US" baseline="0" dirty="0" smtClean="0"/>
              <a:t> working population</a:t>
            </a:r>
            <a:endParaRPr lang="en-US" dirty="0"/>
          </a:p>
        </c:rich>
      </c:tx>
      <c:layout/>
    </c:title>
    <c:plotArea>
      <c:layout>
        <c:manualLayout>
          <c:layoutTarget val="inner"/>
          <c:xMode val="edge"/>
          <c:yMode val="edge"/>
          <c:x val="0.12302316886648203"/>
          <c:y val="0.13818574402337638"/>
          <c:w val="0.84295383220982611"/>
          <c:h val="0.71057729852733931"/>
        </c:manualLayout>
      </c:layout>
      <c:barChart>
        <c:barDir val="col"/>
        <c:grouping val="clustered"/>
        <c:ser>
          <c:idx val="0"/>
          <c:order val="0"/>
          <c:tx>
            <c:strRef>
              <c:f>WZ_pop_counts!$E$53580</c:f>
              <c:strCache>
                <c:ptCount val="1"/>
                <c:pt idx="0">
                  <c:v>Number of WZs</c:v>
                </c:pt>
              </c:strCache>
            </c:strRef>
          </c:tx>
          <c:spPr>
            <a:solidFill>
              <a:srgbClr val="0070C0"/>
            </a:solidFill>
          </c:spPr>
          <c:cat>
            <c:strRef>
              <c:f>WZ_pop_counts!$D$53581:$D$53587</c:f>
              <c:strCache>
                <c:ptCount val="7"/>
                <c:pt idx="0">
                  <c:v>0-100</c:v>
                </c:pt>
                <c:pt idx="1">
                  <c:v>100-199</c:v>
                </c:pt>
                <c:pt idx="2">
                  <c:v>200-299</c:v>
                </c:pt>
                <c:pt idx="3">
                  <c:v>300-399</c:v>
                </c:pt>
                <c:pt idx="4">
                  <c:v>400-499</c:v>
                </c:pt>
                <c:pt idx="5">
                  <c:v>500-599</c:v>
                </c:pt>
                <c:pt idx="6">
                  <c:v>600 and over</c:v>
                </c:pt>
              </c:strCache>
            </c:strRef>
          </c:cat>
          <c:val>
            <c:numRef>
              <c:f>WZ_pop_counts!$E$53581:$E$53587</c:f>
              <c:numCache>
                <c:formatCode>General</c:formatCode>
                <c:ptCount val="7"/>
                <c:pt idx="0">
                  <c:v>0</c:v>
                </c:pt>
                <c:pt idx="1">
                  <c:v>331</c:v>
                </c:pt>
                <c:pt idx="2">
                  <c:v>13664</c:v>
                </c:pt>
                <c:pt idx="3">
                  <c:v>15402</c:v>
                </c:pt>
                <c:pt idx="4">
                  <c:v>8770</c:v>
                </c:pt>
                <c:pt idx="5">
                  <c:v>5173</c:v>
                </c:pt>
                <c:pt idx="6">
                  <c:v>10238</c:v>
                </c:pt>
              </c:numCache>
            </c:numRef>
          </c:val>
        </c:ser>
        <c:axId val="68985984"/>
        <c:axId val="68987904"/>
      </c:barChart>
      <c:catAx>
        <c:axId val="68985984"/>
        <c:scaling>
          <c:orientation val="minMax"/>
        </c:scaling>
        <c:axPos val="b"/>
        <c:tickLblPos val="nextTo"/>
        <c:crossAx val="68987904"/>
        <c:crosses val="autoZero"/>
        <c:auto val="1"/>
        <c:lblAlgn val="ctr"/>
        <c:lblOffset val="100"/>
      </c:catAx>
      <c:valAx>
        <c:axId val="68987904"/>
        <c:scaling>
          <c:orientation val="minMax"/>
        </c:scaling>
        <c:axPos val="l"/>
        <c:majorGridlines/>
        <c:numFmt formatCode="General" sourceLinked="1"/>
        <c:tickLblPos val="nextTo"/>
        <c:crossAx val="68985984"/>
        <c:crosses val="autoZero"/>
        <c:crossBetween val="between"/>
      </c:valAx>
    </c:plotArea>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0.20115</cdr:x>
      <cdr:y>0.09572</cdr:y>
    </cdr:to>
    <cdr:sp macro="" textlink="">
      <cdr:nvSpPr>
        <cdr:cNvPr id="2" name="TextBox 1"/>
        <cdr:cNvSpPr txBox="1"/>
      </cdr:nvSpPr>
      <cdr:spPr>
        <a:xfrm xmlns:a="http://schemas.openxmlformats.org/drawingml/2006/main">
          <a:off x="0" y="0"/>
          <a:ext cx="1331595" cy="37015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GB" sz="800"/>
        </a:p>
      </cdr:txBody>
    </cdr:sp>
  </cdr:relSizeAnchor>
  <cdr:relSizeAnchor xmlns:cdr="http://schemas.openxmlformats.org/drawingml/2006/chartDrawing">
    <cdr:from>
      <cdr:x>0.42077</cdr:x>
      <cdr:y>0.90308</cdr:y>
    </cdr:from>
    <cdr:to>
      <cdr:x>0.54739</cdr:x>
      <cdr:y>0.96219</cdr:y>
    </cdr:to>
    <cdr:sp macro="" textlink="">
      <cdr:nvSpPr>
        <cdr:cNvPr id="3" name="TextBox 2"/>
        <cdr:cNvSpPr txBox="1"/>
      </cdr:nvSpPr>
      <cdr:spPr>
        <a:xfrm xmlns:a="http://schemas.openxmlformats.org/drawingml/2006/main">
          <a:off x="3635896" y="5112568"/>
          <a:ext cx="1094118" cy="3346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200" b="1" dirty="0"/>
            <a:t>Number of workers</a:t>
          </a:r>
        </a:p>
      </cdr:txBody>
    </cdr:sp>
  </cdr:relSizeAnchor>
  <cdr:relSizeAnchor xmlns:cdr="http://schemas.openxmlformats.org/drawingml/2006/chartDrawing">
    <cdr:from>
      <cdr:x>0.02077</cdr:x>
      <cdr:y>0.35614</cdr:y>
    </cdr:from>
    <cdr:to>
      <cdr:x>0.05621</cdr:x>
      <cdr:y>0.61852</cdr:y>
    </cdr:to>
    <cdr:sp macro="" textlink="">
      <cdr:nvSpPr>
        <cdr:cNvPr id="4" name="TextBox 3"/>
        <cdr:cNvSpPr txBox="1"/>
      </cdr:nvSpPr>
      <cdr:spPr>
        <a:xfrm xmlns:a="http://schemas.openxmlformats.org/drawingml/2006/main" rot="16200000">
          <a:off x="-410076" y="2605812"/>
          <a:ext cx="1485373" cy="3061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200" b="1" dirty="0" smtClean="0"/>
            <a:t>Number of WZs</a:t>
          </a:r>
          <a:endParaRPr lang="en-GB"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AC4654-FFC9-4DDE-B7F8-E34A2BA8AA2F}" type="datetimeFigureOut">
              <a:rPr lang="en-GB" smtClean="0"/>
              <a:pPr/>
              <a:t>21/06/2017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F221C2-02CB-4EA4-A60E-7CDD7194FB7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Spatial methodology is hugely important in making sure</a:t>
            </a:r>
            <a:r>
              <a:rPr lang="en-GB" baseline="0" dirty="0" smtClean="0"/>
              <a:t> we get the right funding to </a:t>
            </a:r>
            <a:r>
              <a:rPr lang="en-GB" baseline="0" dirty="0" err="1" smtClean="0"/>
              <a:t>thr</a:t>
            </a:r>
            <a:r>
              <a:rPr lang="en-GB" baseline="0" dirty="0" smtClean="0"/>
              <a:t> right people in the right places.</a:t>
            </a:r>
            <a:endParaRPr lang="en-GB" dirty="0"/>
          </a:p>
        </p:txBody>
      </p:sp>
      <p:sp>
        <p:nvSpPr>
          <p:cNvPr id="4" name="Slide Number Placeholder 3"/>
          <p:cNvSpPr>
            <a:spLocks noGrp="1"/>
          </p:cNvSpPr>
          <p:nvPr>
            <p:ph type="sldNum" sz="quarter" idx="10"/>
          </p:nvPr>
        </p:nvSpPr>
        <p:spPr/>
        <p:txBody>
          <a:bodyPr/>
          <a:lstStyle/>
          <a:p>
            <a:fld id="{78F221C2-02CB-4EA4-A60E-7CDD7194FB79}"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OAs – not suitable for publishing workplace statistics as based on residential population</a:t>
            </a:r>
          </a:p>
          <a:p>
            <a:endParaRPr lang="en-GB" dirty="0" smtClean="0"/>
          </a:p>
          <a:p>
            <a:r>
              <a:rPr lang="en-GB" dirty="0" smtClean="0"/>
              <a:t>Disclosure – only 3 tables released for workplace statistics at OA level (2001 Census)</a:t>
            </a:r>
          </a:p>
          <a:p>
            <a:endParaRPr lang="en-GB" dirty="0" smtClean="0"/>
          </a:p>
          <a:p>
            <a:r>
              <a:rPr lang="en-GB" dirty="0" smtClean="0"/>
              <a:t>New geography created 2011 Census for England and Wales based on working population</a:t>
            </a:r>
          </a:p>
          <a:p>
            <a:endParaRPr lang="en-GB" dirty="0" smtClean="0"/>
          </a:p>
          <a:p>
            <a:r>
              <a:rPr lang="en-GB" dirty="0" smtClean="0"/>
              <a:t>Disclosure thresholds different for Census and non-Census</a:t>
            </a:r>
          </a:p>
          <a:p>
            <a:endParaRPr lang="en-GB" dirty="0" smtClean="0"/>
          </a:p>
          <a:p>
            <a:r>
              <a:rPr lang="en-GB" dirty="0" smtClean="0"/>
              <a:t>OAs reflect the residential population not working population</a:t>
            </a:r>
          </a:p>
          <a:p>
            <a:endParaRPr lang="en-GB" dirty="0" smtClean="0"/>
          </a:p>
          <a:p>
            <a:r>
              <a:rPr lang="en-GB" dirty="0" smtClean="0"/>
              <a:t>Inter-departmental business register</a:t>
            </a:r>
          </a:p>
          <a:p>
            <a:endParaRPr lang="en-GB" dirty="0" smtClean="0"/>
          </a:p>
          <a:p>
            <a:endParaRPr lang="en-GB" dirty="0" smtClean="0"/>
          </a:p>
          <a:p>
            <a:r>
              <a:rPr lang="en-GB" dirty="0" smtClean="0"/>
              <a:t>Output</a:t>
            </a:r>
            <a:r>
              <a:rPr lang="en-GB" baseline="0" dirty="0" smtClean="0"/>
              <a:t> Areas were as the building blocks to create workplace zones but as we can see from the graph they are not fit for purpose. The most important point to draw to your attention is that 75% of OAs have a working population less than the minimum threshold for releasing workplace statistics.   </a:t>
            </a:r>
            <a:endParaRPr lang="en-GB" dirty="0"/>
          </a:p>
        </p:txBody>
      </p:sp>
      <p:sp>
        <p:nvSpPr>
          <p:cNvPr id="4" name="Slide Number Placeholder 3"/>
          <p:cNvSpPr>
            <a:spLocks noGrp="1"/>
          </p:cNvSpPr>
          <p:nvPr>
            <p:ph type="sldNum" sz="quarter" idx="10"/>
          </p:nvPr>
        </p:nvSpPr>
        <p:spPr/>
        <p:txBody>
          <a:bodyPr/>
          <a:lstStyle/>
          <a:p>
            <a:fld id="{982226D8-0BA8-42C3-A5AA-9E98B95216A3}"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This</a:t>
            </a:r>
            <a:r>
              <a:rPr lang="en-GB" baseline="0" dirty="0" smtClean="0"/>
              <a:t> graph shows that there are no workplace zones with fewer than 100 workers and it illustrates that Workplace Zones are effective geography for publishing workplace statistics. </a:t>
            </a:r>
            <a:endParaRPr lang="en-GB" dirty="0"/>
          </a:p>
        </p:txBody>
      </p:sp>
      <p:sp>
        <p:nvSpPr>
          <p:cNvPr id="4" name="Slide Number Placeholder 3"/>
          <p:cNvSpPr>
            <a:spLocks noGrp="1"/>
          </p:cNvSpPr>
          <p:nvPr>
            <p:ph type="sldNum" sz="quarter" idx="10"/>
          </p:nvPr>
        </p:nvSpPr>
        <p:spPr/>
        <p:txBody>
          <a:bodyPr/>
          <a:lstStyle/>
          <a:p>
            <a:fld id="{D30BD7CD-784F-4B61-A2BA-4D3CD376E54B}" type="slidenum">
              <a:rPr lang="en-GB" smtClean="0"/>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smtClean="0"/>
              <a:t>2021 – How</a:t>
            </a:r>
            <a:r>
              <a:rPr lang="en-GB" baseline="0" dirty="0" smtClean="0"/>
              <a:t> existing </a:t>
            </a:r>
            <a:r>
              <a:rPr lang="en-GB" baseline="0" dirty="0" err="1" smtClean="0"/>
              <a:t>workplacez</a:t>
            </a:r>
            <a:r>
              <a:rPr lang="en-GB" baseline="0" dirty="0" smtClean="0"/>
              <a:t> has been used. </a:t>
            </a:r>
            <a:endParaRPr lang="en-GB" dirty="0"/>
          </a:p>
        </p:txBody>
      </p:sp>
      <p:sp>
        <p:nvSpPr>
          <p:cNvPr id="4" name="Slide Number Placeholder 3"/>
          <p:cNvSpPr>
            <a:spLocks noGrp="1"/>
          </p:cNvSpPr>
          <p:nvPr>
            <p:ph type="sldNum" sz="quarter" idx="10"/>
          </p:nvPr>
        </p:nvSpPr>
        <p:spPr/>
        <p:txBody>
          <a:bodyPr/>
          <a:lstStyle/>
          <a:p>
            <a:fld id="{78F221C2-02CB-4EA4-A60E-7CDD7194FB79}" type="slidenum">
              <a:rPr lang="en-GB" smtClean="0"/>
              <a:pPr/>
              <a:t>15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a:t>
            </a:r>
            <a:r>
              <a:rPr lang="en-GB" baseline="0" dirty="0" smtClean="0"/>
              <a:t> you have</a:t>
            </a:r>
            <a:endParaRPr lang="en-GB" dirty="0"/>
          </a:p>
        </p:txBody>
      </p:sp>
      <p:sp>
        <p:nvSpPr>
          <p:cNvPr id="4" name="Slide Number Placeholder 3"/>
          <p:cNvSpPr>
            <a:spLocks noGrp="1"/>
          </p:cNvSpPr>
          <p:nvPr>
            <p:ph type="sldNum" sz="quarter" idx="10"/>
          </p:nvPr>
        </p:nvSpPr>
        <p:spPr/>
        <p:txBody>
          <a:bodyPr/>
          <a:lstStyle/>
          <a:p>
            <a:fld id="{78F221C2-02CB-4EA4-A60E-7CDD7194FB79}" type="slidenum">
              <a:rPr lang="en-GB" smtClean="0"/>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DA3806F-05E5-4909-B63A-A9552B89C1A2}" type="datetimeFigureOut">
              <a:rPr lang="en-GB" smtClean="0"/>
              <a:pPr/>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9A32AD-5E6C-4FE6-84F1-3825636C198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A3806F-05E5-4909-B63A-A9552B89C1A2}" type="datetimeFigureOut">
              <a:rPr lang="en-GB" smtClean="0"/>
              <a:pPr/>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9A32AD-5E6C-4FE6-84F1-3825636C198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A3806F-05E5-4909-B63A-A9552B89C1A2}" type="datetimeFigureOut">
              <a:rPr lang="en-GB" smtClean="0"/>
              <a:pPr/>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9A32AD-5E6C-4FE6-84F1-3825636C198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DA3806F-05E5-4909-B63A-A9552B89C1A2}" type="datetimeFigureOut">
              <a:rPr lang="en-GB" smtClean="0"/>
              <a:pPr/>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9A32AD-5E6C-4FE6-84F1-3825636C198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A3806F-05E5-4909-B63A-A9552B89C1A2}" type="datetimeFigureOut">
              <a:rPr lang="en-GB" smtClean="0"/>
              <a:pPr/>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9A32AD-5E6C-4FE6-84F1-3825636C198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DA3806F-05E5-4909-B63A-A9552B89C1A2}" type="datetimeFigureOut">
              <a:rPr lang="en-GB" smtClean="0"/>
              <a:pPr/>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9A32AD-5E6C-4FE6-84F1-3825636C198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DA3806F-05E5-4909-B63A-A9552B89C1A2}" type="datetimeFigureOut">
              <a:rPr lang="en-GB" smtClean="0"/>
              <a:pPr/>
              <a:t>21/06/2017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9A32AD-5E6C-4FE6-84F1-3825636C198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A3806F-05E5-4909-B63A-A9552B89C1A2}" type="datetimeFigureOut">
              <a:rPr lang="en-GB" smtClean="0"/>
              <a:pPr/>
              <a:t>21/06/2017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9A32AD-5E6C-4FE6-84F1-3825636C198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3806F-05E5-4909-B63A-A9552B89C1A2}" type="datetimeFigureOut">
              <a:rPr lang="en-GB" smtClean="0"/>
              <a:pPr/>
              <a:t>21/06/2017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9A32AD-5E6C-4FE6-84F1-3825636C198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3806F-05E5-4909-B63A-A9552B89C1A2}" type="datetimeFigureOut">
              <a:rPr lang="en-GB" smtClean="0"/>
              <a:pPr/>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9A32AD-5E6C-4FE6-84F1-3825636C198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3806F-05E5-4909-B63A-A9552B89C1A2}" type="datetimeFigureOut">
              <a:rPr lang="en-GB" smtClean="0"/>
              <a:pPr/>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9A32AD-5E6C-4FE6-84F1-3825636C198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3806F-05E5-4909-B63A-A9552B89C1A2}" type="datetimeFigureOut">
              <a:rPr lang="en-GB" smtClean="0"/>
              <a:pPr/>
              <a:t>21/06/2017</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A32AD-5E6C-4FE6-84F1-3825636C198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ns.geography@ons.gov.uk"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aps.cdrc.ac.uk/"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maps.cdrc.ac.uk/" TargetMode="Externa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mark.baines@ons.gov.uk"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How </a:t>
            </a:r>
            <a:r>
              <a:rPr lang="en-GB" dirty="0" smtClean="0"/>
              <a:t>can geospatial methodology impact policy and decision making?</a:t>
            </a:r>
            <a:endParaRPr lang="en-GB" dirty="0"/>
          </a:p>
        </p:txBody>
      </p:sp>
      <p:sp>
        <p:nvSpPr>
          <p:cNvPr id="3" name="Subtitle 2"/>
          <p:cNvSpPr>
            <a:spLocks noGrp="1"/>
          </p:cNvSpPr>
          <p:nvPr>
            <p:ph type="subTitle" idx="1"/>
          </p:nvPr>
        </p:nvSpPr>
        <p:spPr/>
        <p:txBody>
          <a:bodyPr/>
          <a:lstStyle/>
          <a:p>
            <a:r>
              <a:rPr lang="en-GB" dirty="0" smtClean="0"/>
              <a:t>Mark </a:t>
            </a:r>
            <a:r>
              <a:rPr lang="en-GB" dirty="0" smtClean="0"/>
              <a:t>Baines (ONS Geography)</a:t>
            </a:r>
          </a:p>
          <a:p>
            <a:r>
              <a:rPr lang="en-GB" dirty="0" smtClean="0"/>
              <a:t>July 2017</a:t>
            </a:r>
          </a:p>
          <a:p>
            <a:endParaRPr lang="en-GB" dirty="0"/>
          </a:p>
        </p:txBody>
      </p:sp>
      <p:pic>
        <p:nvPicPr>
          <p:cNvPr id="4" name="Picture 3" descr="GSS_RGB.jpg"/>
          <p:cNvPicPr>
            <a:picLocks noChangeAspect="1"/>
          </p:cNvPicPr>
          <p:nvPr/>
        </p:nvPicPr>
        <p:blipFill>
          <a:blip r:embed="rId2" cstate="print"/>
          <a:stretch>
            <a:fillRect/>
          </a:stretch>
        </p:blipFill>
        <p:spPr>
          <a:xfrm>
            <a:off x="0" y="0"/>
            <a:ext cx="1835696" cy="548680"/>
          </a:xfrm>
          <a:prstGeom prst="rect">
            <a:avLst/>
          </a:prstGeom>
        </p:spPr>
      </p:pic>
      <p:sp>
        <p:nvSpPr>
          <p:cNvPr id="5" name="TextBox 4"/>
          <p:cNvSpPr txBox="1"/>
          <p:nvPr/>
        </p:nvSpPr>
        <p:spPr>
          <a:xfrm>
            <a:off x="6385168" y="6211669"/>
            <a:ext cx="2758832" cy="923330"/>
          </a:xfrm>
          <a:prstGeom prst="rect">
            <a:avLst/>
          </a:prstGeom>
          <a:noFill/>
        </p:spPr>
        <p:txBody>
          <a:bodyPr wrap="none" rtlCol="0">
            <a:spAutoFit/>
          </a:bodyPr>
          <a:lstStyle/>
          <a:p>
            <a:r>
              <a:rPr lang="en-GB" dirty="0" smtClean="0">
                <a:hlinkClick r:id="rId3"/>
              </a:rPr>
              <a:t>ons.geography@ons.gov.uk</a:t>
            </a:r>
            <a:endParaRPr lang="en-GB" dirty="0" smtClean="0"/>
          </a:p>
          <a:p>
            <a:r>
              <a:rPr lang="en-GB" dirty="0" smtClean="0"/>
              <a:t>@</a:t>
            </a:r>
            <a:r>
              <a:rPr lang="en-GB" dirty="0" err="1" smtClean="0"/>
              <a:t>onsgeography</a:t>
            </a:r>
            <a:endParaRPr lang="en-GB" dirty="0" smtClean="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Going Forward</a:t>
            </a:r>
            <a:endParaRPr lang="en-GB" sz="3200" b="1" dirty="0"/>
          </a:p>
        </p:txBody>
      </p:sp>
      <p:sp>
        <p:nvSpPr>
          <p:cNvPr id="3" name="Content Placeholder 2"/>
          <p:cNvSpPr>
            <a:spLocks noGrp="1"/>
          </p:cNvSpPr>
          <p:nvPr>
            <p:ph idx="1"/>
          </p:nvPr>
        </p:nvSpPr>
        <p:spPr/>
        <p:txBody>
          <a:bodyPr>
            <a:normAutofit fontScale="55000" lnSpcReduction="20000"/>
          </a:bodyPr>
          <a:lstStyle/>
          <a:p>
            <a:r>
              <a:rPr lang="en-GB" sz="3600" dirty="0" smtClean="0"/>
              <a:t>Understand user requirements for 2021 Census</a:t>
            </a:r>
          </a:p>
          <a:p>
            <a:pPr>
              <a:buNone/>
            </a:pPr>
            <a:endParaRPr lang="en-GB" sz="3600" dirty="0" smtClean="0"/>
          </a:p>
          <a:p>
            <a:r>
              <a:rPr lang="en-GB" sz="3600" dirty="0" smtClean="0"/>
              <a:t>Statistical trends are away from Census enumeration to use of alternative datasets.</a:t>
            </a:r>
          </a:p>
          <a:p>
            <a:pPr>
              <a:buNone/>
            </a:pPr>
            <a:endParaRPr lang="en-GB" sz="3600" dirty="0" smtClean="0"/>
          </a:p>
          <a:p>
            <a:r>
              <a:rPr lang="en-GB" sz="3600" dirty="0" smtClean="0"/>
              <a:t>Business and Employment Survey data not released by WZ:</a:t>
            </a:r>
          </a:p>
          <a:p>
            <a:pPr lvl="1"/>
            <a:r>
              <a:rPr lang="en-GB" sz="3600" dirty="0" smtClean="0"/>
              <a:t>Design based on 5 addresses</a:t>
            </a:r>
          </a:p>
          <a:p>
            <a:pPr lvl="1"/>
            <a:r>
              <a:rPr lang="en-GB" sz="3600" dirty="0" smtClean="0"/>
              <a:t>WZs design based on 3 postcodes</a:t>
            </a:r>
          </a:p>
          <a:p>
            <a:pPr>
              <a:buNone/>
            </a:pPr>
            <a:endParaRPr lang="en-GB" sz="3600" dirty="0" smtClean="0"/>
          </a:p>
          <a:p>
            <a:r>
              <a:rPr lang="en-GB" sz="3600" dirty="0" smtClean="0"/>
              <a:t>However, WZ – cannot become </a:t>
            </a:r>
            <a:r>
              <a:rPr lang="en-GB" sz="3600" dirty="0" smtClean="0"/>
              <a:t>a building block for official statistics</a:t>
            </a:r>
            <a:r>
              <a:rPr lang="en-GB" sz="3600" dirty="0" smtClean="0"/>
              <a:t> </a:t>
            </a:r>
            <a:r>
              <a:rPr lang="en-GB" sz="3600" dirty="0" smtClean="0"/>
              <a:t>without non Census data attached</a:t>
            </a:r>
            <a:r>
              <a:rPr lang="en-GB" sz="3600" dirty="0" smtClean="0"/>
              <a:t>.</a:t>
            </a:r>
          </a:p>
          <a:p>
            <a:endParaRPr lang="en-GB" sz="3600" dirty="0" smtClean="0"/>
          </a:p>
          <a:p>
            <a:r>
              <a:rPr lang="en-GB" sz="3600" dirty="0" smtClean="0"/>
              <a:t>Iden</a:t>
            </a:r>
            <a:r>
              <a:rPr lang="en-GB" sz="3600" dirty="0" smtClean="0"/>
              <a:t>tify use cases on building houses close to work, helping people get from those houses to where they work and providing those people with the services that they need – work/life balance</a:t>
            </a:r>
            <a:endParaRPr lang="en-GB" sz="3600" dirty="0" smtClean="0"/>
          </a:p>
          <a:p>
            <a:pPr lvl="1"/>
            <a:endParaRPr lang="en-GB" dirty="0" smtClean="0"/>
          </a:p>
          <a:p>
            <a:endParaRPr lang="en-GB" dirty="0" smtClean="0"/>
          </a:p>
          <a:p>
            <a:pPr lvl="1"/>
            <a:endParaRPr lang="en-GB" dirty="0" smtClean="0"/>
          </a:p>
          <a:p>
            <a:endParaRPr lang="en-GB" dirty="0" smtClean="0"/>
          </a:p>
          <a:p>
            <a:pPr lvl="1"/>
            <a:endParaRPr lang="en-GB" dirty="0" smtClean="0"/>
          </a:p>
          <a:p>
            <a:endParaRPr lang="en-GB" dirty="0"/>
          </a:p>
        </p:txBody>
      </p:sp>
      <p:pic>
        <p:nvPicPr>
          <p:cNvPr id="4" name="Picture 3" descr="GSS_RGB.jpg"/>
          <p:cNvPicPr>
            <a:picLocks noChangeAspect="1"/>
          </p:cNvPicPr>
          <p:nvPr/>
        </p:nvPicPr>
        <p:blipFill>
          <a:blip r:embed="rId2" cstate="print"/>
          <a:stretch>
            <a:fillRect/>
          </a:stretch>
        </p:blipFill>
        <p:spPr>
          <a:xfrm>
            <a:off x="0" y="0"/>
            <a:ext cx="1835696" cy="54868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normAutofit/>
          </a:bodyPr>
          <a:lstStyle/>
          <a:p>
            <a:r>
              <a:rPr lang="en-GB" sz="3200" b="1" dirty="0" smtClean="0"/>
              <a:t>Impact</a:t>
            </a:r>
            <a:endParaRPr lang="en-GB" sz="3200" b="1" dirty="0"/>
          </a:p>
        </p:txBody>
      </p:sp>
      <p:pic>
        <p:nvPicPr>
          <p:cNvPr id="8" name="Content Placeholder 7" descr="P1010608.JPG"/>
          <p:cNvPicPr>
            <a:picLocks noGrp="1" noChangeAspect="1"/>
          </p:cNvPicPr>
          <p:nvPr>
            <p:ph idx="1"/>
          </p:nvPr>
        </p:nvPicPr>
        <p:blipFill>
          <a:blip r:embed="rId2" cstate="print"/>
          <a:stretch>
            <a:fillRect/>
          </a:stretch>
        </p:blipFill>
        <p:spPr>
          <a:xfrm>
            <a:off x="251520" y="1052736"/>
            <a:ext cx="8746348" cy="5289451"/>
          </a:xfrm>
        </p:spPr>
      </p:pic>
      <p:pic>
        <p:nvPicPr>
          <p:cNvPr id="4" name="Picture 3" descr="GSS_RGB.jpg"/>
          <p:cNvPicPr>
            <a:picLocks noChangeAspect="1"/>
          </p:cNvPicPr>
          <p:nvPr/>
        </p:nvPicPr>
        <p:blipFill>
          <a:blip r:embed="rId3" cstate="print"/>
          <a:stretch>
            <a:fillRect/>
          </a:stretch>
        </p:blipFill>
        <p:spPr>
          <a:xfrm>
            <a:off x="0" y="0"/>
            <a:ext cx="1835696" cy="54868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Impact </a:t>
            </a:r>
            <a:r>
              <a:rPr lang="en-GB" sz="3200" b="1" dirty="0" smtClean="0"/>
              <a:t>– </a:t>
            </a:r>
            <a:r>
              <a:rPr lang="en-GB" sz="3200" b="1" dirty="0" smtClean="0"/>
              <a:t>Housing </a:t>
            </a:r>
            <a:endParaRPr lang="en-GB" sz="3200" b="1" dirty="0"/>
          </a:p>
        </p:txBody>
      </p:sp>
      <p:sp>
        <p:nvSpPr>
          <p:cNvPr id="3" name="Content Placeholder 2"/>
          <p:cNvSpPr>
            <a:spLocks noGrp="1"/>
          </p:cNvSpPr>
          <p:nvPr>
            <p:ph idx="1"/>
          </p:nvPr>
        </p:nvSpPr>
        <p:spPr/>
        <p:txBody>
          <a:bodyPr>
            <a:normAutofit fontScale="92500" lnSpcReduction="20000"/>
          </a:bodyPr>
          <a:lstStyle/>
          <a:p>
            <a:r>
              <a:rPr lang="en-GB" sz="2800" dirty="0" smtClean="0"/>
              <a:t>Workplace Zone data on density </a:t>
            </a:r>
            <a:r>
              <a:rPr lang="en-GB" sz="2800" dirty="0" smtClean="0"/>
              <a:t>of workers used to identify priority areas for affordable housing</a:t>
            </a:r>
          </a:p>
          <a:p>
            <a:pPr>
              <a:buNone/>
            </a:pPr>
            <a:endParaRPr lang="en-GB" sz="2800" dirty="0"/>
          </a:p>
          <a:p>
            <a:r>
              <a:rPr lang="en-GB" sz="2800" dirty="0" smtClean="0"/>
              <a:t>Coordinate housing development in Oxfordshire</a:t>
            </a:r>
          </a:p>
          <a:p>
            <a:pPr lvl="1"/>
            <a:r>
              <a:rPr lang="en-GB" dirty="0" smtClean="0"/>
              <a:t>Lack of affordable housing</a:t>
            </a:r>
          </a:p>
          <a:p>
            <a:pPr lvl="1"/>
            <a:r>
              <a:rPr lang="en-GB" dirty="0" smtClean="0"/>
              <a:t>Impact on environment and greenbelt</a:t>
            </a:r>
          </a:p>
          <a:p>
            <a:pPr lvl="1">
              <a:buNone/>
            </a:pPr>
            <a:endParaRPr lang="en-GB" dirty="0" smtClean="0"/>
          </a:p>
          <a:p>
            <a:r>
              <a:rPr lang="en-GB" sz="2800" dirty="0" smtClean="0"/>
              <a:t>Feeds into corporate plans along with other data every 4 years</a:t>
            </a:r>
          </a:p>
          <a:p>
            <a:pPr>
              <a:buNone/>
            </a:pPr>
            <a:r>
              <a:rPr lang="en-GB" sz="2800" dirty="0" smtClean="0"/>
              <a:t>      – to measure amount of business and employment </a:t>
            </a:r>
          </a:p>
          <a:p>
            <a:pPr lvl="1"/>
            <a:r>
              <a:rPr lang="en-GB" dirty="0" smtClean="0"/>
              <a:t>Right infrastructure &amp; support for economic growth</a:t>
            </a:r>
          </a:p>
          <a:p>
            <a:pPr lvl="1"/>
            <a:endParaRPr lang="en-GB" dirty="0"/>
          </a:p>
          <a:p>
            <a:pPr lvl="1"/>
            <a:endParaRPr lang="en-GB" dirty="0" smtClean="0"/>
          </a:p>
          <a:p>
            <a:endParaRPr lang="en-GB" sz="2400" dirty="0" smtClean="0"/>
          </a:p>
          <a:p>
            <a:endParaRPr lang="en-GB" sz="2400" dirty="0"/>
          </a:p>
          <a:p>
            <a:endParaRPr lang="en-GB" sz="2400" dirty="0" smtClean="0"/>
          </a:p>
          <a:p>
            <a:endParaRPr lang="en-GB" sz="2400"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4" name="Picture 3" descr="GSS_RGB.jpg"/>
          <p:cNvPicPr>
            <a:picLocks noChangeAspect="1"/>
          </p:cNvPicPr>
          <p:nvPr/>
        </p:nvPicPr>
        <p:blipFill>
          <a:blip r:embed="rId2" cstate="print"/>
          <a:stretch>
            <a:fillRect/>
          </a:stretch>
        </p:blipFill>
        <p:spPr>
          <a:xfrm>
            <a:off x="0" y="0"/>
            <a:ext cx="1835696" cy="54868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3200" b="1" dirty="0" smtClean="0"/>
              <a:t>Workplace Population Density - Chichester</a:t>
            </a:r>
            <a:endParaRPr lang="en-GB" sz="3200" b="1" dirty="0"/>
          </a:p>
        </p:txBody>
      </p:sp>
      <p:pic>
        <p:nvPicPr>
          <p:cNvPr id="4" name="Content Placeholder 3" descr="Chichester.PNG"/>
          <p:cNvPicPr>
            <a:picLocks noGrp="1" noChangeAspect="1"/>
          </p:cNvPicPr>
          <p:nvPr>
            <p:ph idx="1"/>
          </p:nvPr>
        </p:nvPicPr>
        <p:blipFill>
          <a:blip r:embed="rId2" cstate="print"/>
          <a:stretch>
            <a:fillRect/>
          </a:stretch>
        </p:blipFill>
        <p:spPr>
          <a:xfrm>
            <a:off x="971600" y="866199"/>
            <a:ext cx="6552728" cy="5585381"/>
          </a:xfrm>
        </p:spPr>
      </p:pic>
      <p:sp>
        <p:nvSpPr>
          <p:cNvPr id="5" name="TextBox 4"/>
          <p:cNvSpPr txBox="1"/>
          <p:nvPr/>
        </p:nvSpPr>
        <p:spPr>
          <a:xfrm>
            <a:off x="4860032" y="6642556"/>
            <a:ext cx="4147289" cy="215444"/>
          </a:xfrm>
          <a:prstGeom prst="rect">
            <a:avLst/>
          </a:prstGeom>
          <a:noFill/>
        </p:spPr>
        <p:txBody>
          <a:bodyPr wrap="none" rtlCol="0">
            <a:spAutoFit/>
          </a:bodyPr>
          <a:lstStyle/>
          <a:p>
            <a:r>
              <a:rPr lang="en-GB" sz="800" dirty="0" smtClean="0"/>
              <a:t>Contains National Statistics &amp; Ordnance Survey data © Crown copyright &amp; database right 2017.</a:t>
            </a:r>
            <a:endParaRPr lang="en-GB" sz="800" dirty="0"/>
          </a:p>
        </p:txBody>
      </p:sp>
      <p:sp>
        <p:nvSpPr>
          <p:cNvPr id="6" name="Rectangle 5"/>
          <p:cNvSpPr/>
          <p:nvPr/>
        </p:nvSpPr>
        <p:spPr>
          <a:xfrm>
            <a:off x="899592" y="6488668"/>
            <a:ext cx="3893502" cy="369332"/>
          </a:xfrm>
          <a:prstGeom prst="rect">
            <a:avLst/>
          </a:prstGeom>
        </p:spPr>
        <p:txBody>
          <a:bodyPr wrap="none">
            <a:spAutoFit/>
          </a:bodyPr>
          <a:lstStyle/>
          <a:p>
            <a:r>
              <a:rPr lang="en-GB" dirty="0" smtClean="0">
                <a:hlinkClick r:id="rId3"/>
              </a:rPr>
              <a:t>Link to Consumer Data Research Centre</a:t>
            </a:r>
            <a:endParaRPr lang="en-GB"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9938" name="AutoShape 2" descr="http://i.telegraph.co.uk/multimedia/archive/02195/carExhaust_2195976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9940" name="AutoShape 4" descr="http://i.telegraph.co.uk/multimedia/archive/02195/carExhaust_2195976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9942" name="AutoShape 6" descr="http://i.telegraph.co.uk/multimedia/archive/02195/carExhaust_2195976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 name="Content Placeholder 8" descr="Car_exahust.PNG"/>
          <p:cNvPicPr>
            <a:picLocks noGrp="1" noChangeAspect="1"/>
          </p:cNvPicPr>
          <p:nvPr>
            <p:ph idx="1"/>
          </p:nvPr>
        </p:nvPicPr>
        <p:blipFill>
          <a:blip r:embed="rId2" cstate="print"/>
          <a:stretch>
            <a:fillRect/>
          </a:stretch>
        </p:blipFill>
        <p:spPr bwMode="auto">
          <a:xfrm>
            <a:off x="-1" y="0"/>
            <a:ext cx="10916817"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Impact – </a:t>
            </a:r>
            <a:r>
              <a:rPr lang="en-GB" sz="3200" b="1" dirty="0" smtClean="0"/>
              <a:t>Transport</a:t>
            </a:r>
            <a:endParaRPr lang="en-GB" sz="3200" b="1" dirty="0"/>
          </a:p>
        </p:txBody>
      </p:sp>
      <p:sp>
        <p:nvSpPr>
          <p:cNvPr id="3" name="Content Placeholder 2"/>
          <p:cNvSpPr>
            <a:spLocks noGrp="1"/>
          </p:cNvSpPr>
          <p:nvPr>
            <p:ph idx="1"/>
          </p:nvPr>
        </p:nvSpPr>
        <p:spPr/>
        <p:txBody>
          <a:bodyPr/>
          <a:lstStyle/>
          <a:p>
            <a:r>
              <a:rPr lang="en-GB" sz="2800" dirty="0" smtClean="0"/>
              <a:t>Use method of travel to </a:t>
            </a:r>
            <a:r>
              <a:rPr lang="en-GB" sz="2800" dirty="0" smtClean="0"/>
              <a:t>work data on Workplace Zones </a:t>
            </a:r>
            <a:r>
              <a:rPr lang="en-GB" sz="2800" dirty="0" smtClean="0"/>
              <a:t>from 2011 Census –  assess commuting patterns and travel behaviour</a:t>
            </a:r>
          </a:p>
          <a:p>
            <a:endParaRPr lang="en-GB" sz="2800" dirty="0"/>
          </a:p>
          <a:p>
            <a:r>
              <a:rPr lang="en-GB" sz="2800" dirty="0" smtClean="0"/>
              <a:t>Encourage methods of sustainable transport</a:t>
            </a:r>
          </a:p>
          <a:p>
            <a:endParaRPr lang="en-GB" sz="2800" dirty="0" smtClean="0"/>
          </a:p>
          <a:p>
            <a:r>
              <a:rPr lang="en-GB" sz="2800" dirty="0" smtClean="0"/>
              <a:t>Environmental benefits - reduces traffic congestion/pollution </a:t>
            </a:r>
          </a:p>
          <a:p>
            <a:endParaRPr lang="en-GB" dirty="0" smtClean="0"/>
          </a:p>
          <a:p>
            <a:endParaRPr lang="en-GB" dirty="0"/>
          </a:p>
          <a:p>
            <a:endParaRPr lang="en-GB" dirty="0"/>
          </a:p>
        </p:txBody>
      </p:sp>
      <p:pic>
        <p:nvPicPr>
          <p:cNvPr id="4" name="Picture 3" descr="GSS_RGB.jpg"/>
          <p:cNvPicPr>
            <a:picLocks noChangeAspect="1"/>
          </p:cNvPicPr>
          <p:nvPr/>
        </p:nvPicPr>
        <p:blipFill>
          <a:blip r:embed="rId3" cstate="print"/>
          <a:stretch>
            <a:fillRect/>
          </a:stretch>
        </p:blipFill>
        <p:spPr>
          <a:xfrm>
            <a:off x="0" y="0"/>
            <a:ext cx="1835696" cy="54868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1986" name="Picture 2" descr="http://citywireukinsights.co.uk/wp-content/uploads/2016/05/high-street-816x426.jpg"/>
          <p:cNvPicPr>
            <a:picLocks noChangeAspect="1" noChangeArrowheads="1"/>
          </p:cNvPicPr>
          <p:nvPr/>
        </p:nvPicPr>
        <p:blipFill>
          <a:blip r:embed="rId2" cstate="print"/>
          <a:srcRect/>
          <a:stretch>
            <a:fillRect/>
          </a:stretch>
        </p:blipFill>
        <p:spPr bwMode="auto">
          <a:xfrm>
            <a:off x="-2844824" y="0"/>
            <a:ext cx="13068945"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Impact - Commercial</a:t>
            </a:r>
            <a:endParaRPr lang="en-GB" sz="3200" b="1" dirty="0"/>
          </a:p>
        </p:txBody>
      </p:sp>
      <p:sp>
        <p:nvSpPr>
          <p:cNvPr id="7" name="Content Placeholder 6"/>
          <p:cNvSpPr>
            <a:spLocks noGrp="1"/>
          </p:cNvSpPr>
          <p:nvPr>
            <p:ph idx="1"/>
          </p:nvPr>
        </p:nvSpPr>
        <p:spPr>
          <a:xfrm>
            <a:off x="467544" y="1628800"/>
            <a:ext cx="8229600" cy="4525963"/>
          </a:xfrm>
        </p:spPr>
        <p:txBody>
          <a:bodyPr>
            <a:normAutofit fontScale="70000" lnSpcReduction="20000"/>
          </a:bodyPr>
          <a:lstStyle/>
          <a:p>
            <a:r>
              <a:rPr lang="en-GB" sz="3600" dirty="0" smtClean="0"/>
              <a:t>Where people buy goods or services influence location of new </a:t>
            </a:r>
            <a:r>
              <a:rPr lang="en-GB" sz="3600" dirty="0" smtClean="0"/>
              <a:t>stores – people shopping/banking in their lunch break</a:t>
            </a:r>
            <a:endParaRPr lang="en-GB" sz="3600" dirty="0" smtClean="0"/>
          </a:p>
          <a:p>
            <a:pPr>
              <a:buNone/>
            </a:pPr>
            <a:endParaRPr lang="en-GB" sz="3600" dirty="0" smtClean="0"/>
          </a:p>
          <a:p>
            <a:r>
              <a:rPr lang="en-GB" sz="3600" dirty="0" smtClean="0"/>
              <a:t>Two case studies:</a:t>
            </a:r>
          </a:p>
          <a:p>
            <a:pPr lvl="1"/>
            <a:r>
              <a:rPr lang="en-GB" sz="3600" dirty="0" smtClean="0"/>
              <a:t>University of Leeds and Co-Op</a:t>
            </a:r>
          </a:p>
          <a:p>
            <a:pPr lvl="1"/>
            <a:r>
              <a:rPr lang="en-GB" sz="3600" dirty="0" smtClean="0"/>
              <a:t>Knight Frank Ltd</a:t>
            </a:r>
          </a:p>
          <a:p>
            <a:pPr lvl="1"/>
            <a:endParaRPr lang="en-GB" sz="3600" dirty="0" smtClean="0"/>
          </a:p>
          <a:p>
            <a:r>
              <a:rPr lang="en-GB" sz="3600" dirty="0" smtClean="0"/>
              <a:t>Lack of available information on how commercial sector are using workplace statistics</a:t>
            </a:r>
          </a:p>
          <a:p>
            <a:endParaRPr lang="en-GB" sz="3600" dirty="0" smtClean="0"/>
          </a:p>
          <a:p>
            <a:r>
              <a:rPr lang="en-GB" sz="3600" dirty="0" smtClean="0"/>
              <a:t>Classification of Workplace Zones (COWZ) – area classifications &amp; adds value to statistics</a:t>
            </a:r>
          </a:p>
          <a:p>
            <a:endParaRPr lang="en-GB" dirty="0"/>
          </a:p>
        </p:txBody>
      </p:sp>
      <p:pic>
        <p:nvPicPr>
          <p:cNvPr id="5" name="Picture 4" descr="GSS_RGB.jpg"/>
          <p:cNvPicPr>
            <a:picLocks noChangeAspect="1"/>
          </p:cNvPicPr>
          <p:nvPr/>
        </p:nvPicPr>
        <p:blipFill>
          <a:blip r:embed="rId3" cstate="print"/>
          <a:stretch>
            <a:fillRect/>
          </a:stretch>
        </p:blipFill>
        <p:spPr>
          <a:xfrm>
            <a:off x="0" y="0"/>
            <a:ext cx="1835696" cy="5486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Nearest Co-Op Stores to SW1 0ET </a:t>
            </a:r>
            <a:endParaRPr lang="en-GB" sz="2400" dirty="0"/>
          </a:p>
        </p:txBody>
      </p:sp>
      <p:pic>
        <p:nvPicPr>
          <p:cNvPr id="9" name="Content Placeholder 8" descr="Co-Op Locations.PNG"/>
          <p:cNvPicPr>
            <a:picLocks noGrp="1" noChangeAspect="1"/>
          </p:cNvPicPr>
          <p:nvPr>
            <p:ph idx="1"/>
          </p:nvPr>
        </p:nvPicPr>
        <p:blipFill>
          <a:blip r:embed="rId2" cstate="print"/>
          <a:stretch>
            <a:fillRect/>
          </a:stretch>
        </p:blipFill>
        <p:spPr>
          <a:xfrm>
            <a:off x="683568" y="566184"/>
            <a:ext cx="7344816" cy="5643088"/>
          </a:xfrm>
        </p:spPr>
      </p:pic>
      <p:sp>
        <p:nvSpPr>
          <p:cNvPr id="10" name="Oval 9"/>
          <p:cNvSpPr/>
          <p:nvPr/>
        </p:nvSpPr>
        <p:spPr>
          <a:xfrm>
            <a:off x="2699792" y="2708920"/>
            <a:ext cx="180000" cy="180000"/>
          </a:xfrm>
          <a:prstGeom prst="ellipse">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211960" y="4509120"/>
            <a:ext cx="180000" cy="180000"/>
          </a:xfrm>
          <a:prstGeom prst="ellipse">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436096" y="1844824"/>
            <a:ext cx="180000" cy="180000"/>
          </a:xfrm>
          <a:prstGeom prst="ellipse">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868144" y="3501008"/>
            <a:ext cx="180000" cy="180000"/>
          </a:xfrm>
          <a:prstGeom prst="ellipse">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940152" y="4653136"/>
            <a:ext cx="180000" cy="180000"/>
          </a:xfrm>
          <a:prstGeom prst="ellipse">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211960" y="548680"/>
            <a:ext cx="180000" cy="180000"/>
          </a:xfrm>
          <a:prstGeom prst="ellipse">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339752" y="1268760"/>
            <a:ext cx="180000" cy="180000"/>
          </a:xfrm>
          <a:prstGeom prst="ellipse">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228184" y="2132856"/>
            <a:ext cx="180000" cy="180000"/>
          </a:xfrm>
          <a:prstGeom prst="ellipse">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195736" y="4941168"/>
            <a:ext cx="216000" cy="21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979712" y="0"/>
            <a:ext cx="6202275" cy="523220"/>
          </a:xfrm>
          <a:prstGeom prst="rect">
            <a:avLst/>
          </a:prstGeom>
          <a:noFill/>
        </p:spPr>
        <p:txBody>
          <a:bodyPr wrap="none" rtlCol="0">
            <a:spAutoFit/>
          </a:bodyPr>
          <a:lstStyle/>
          <a:p>
            <a:r>
              <a:rPr lang="en-GB" sz="2800" b="1" dirty="0" smtClean="0"/>
              <a:t>Co-Op Stores near BIS conference centre</a:t>
            </a:r>
            <a:endParaRPr lang="en-GB" sz="2800" b="1" dirty="0"/>
          </a:p>
        </p:txBody>
      </p:sp>
      <p:pic>
        <p:nvPicPr>
          <p:cNvPr id="21" name="Picture 20" descr="Legend.PNG"/>
          <p:cNvPicPr>
            <a:picLocks noChangeAspect="1"/>
          </p:cNvPicPr>
          <p:nvPr/>
        </p:nvPicPr>
        <p:blipFill>
          <a:blip r:embed="rId3" cstate="print"/>
          <a:stretch>
            <a:fillRect/>
          </a:stretch>
        </p:blipFill>
        <p:spPr>
          <a:xfrm>
            <a:off x="6588225" y="3717033"/>
            <a:ext cx="1349722" cy="2304256"/>
          </a:xfrm>
          <a:prstGeom prst="rect">
            <a:avLst/>
          </a:prstGeom>
        </p:spPr>
      </p:pic>
      <p:pic>
        <p:nvPicPr>
          <p:cNvPr id="18" name="Picture 17" descr="GSS_RGB.jpg"/>
          <p:cNvPicPr>
            <a:picLocks noChangeAspect="1"/>
          </p:cNvPicPr>
          <p:nvPr/>
        </p:nvPicPr>
        <p:blipFill>
          <a:blip r:embed="rId4" cstate="print"/>
          <a:stretch>
            <a:fillRect/>
          </a:stretch>
        </p:blipFill>
        <p:spPr>
          <a:xfrm>
            <a:off x="0" y="0"/>
            <a:ext cx="1835696" cy="548680"/>
          </a:xfrm>
          <a:prstGeom prst="rect">
            <a:avLst/>
          </a:prstGeom>
        </p:spPr>
      </p:pic>
      <p:sp>
        <p:nvSpPr>
          <p:cNvPr id="22" name="Rectangle 21"/>
          <p:cNvSpPr/>
          <p:nvPr/>
        </p:nvSpPr>
        <p:spPr>
          <a:xfrm>
            <a:off x="4572000" y="6642556"/>
            <a:ext cx="4572000" cy="215444"/>
          </a:xfrm>
          <a:prstGeom prst="rect">
            <a:avLst/>
          </a:prstGeom>
        </p:spPr>
        <p:txBody>
          <a:bodyPr>
            <a:spAutoFit/>
          </a:bodyPr>
          <a:lstStyle/>
          <a:p>
            <a:r>
              <a:rPr lang="en-GB" sz="800" dirty="0" smtClean="0"/>
              <a:t>Contains National Statistics &amp; Ordnance Survey data © Crown copyright &amp; database right 2014-5.</a:t>
            </a:r>
            <a:endParaRPr lang="en-GB" sz="800" dirty="0"/>
          </a:p>
        </p:txBody>
      </p:sp>
      <p:sp>
        <p:nvSpPr>
          <p:cNvPr id="23" name="TextBox 22"/>
          <p:cNvSpPr txBox="1"/>
          <p:nvPr/>
        </p:nvSpPr>
        <p:spPr>
          <a:xfrm>
            <a:off x="683568" y="6237312"/>
            <a:ext cx="4303166" cy="400110"/>
          </a:xfrm>
          <a:prstGeom prst="rect">
            <a:avLst/>
          </a:prstGeom>
          <a:noFill/>
        </p:spPr>
        <p:txBody>
          <a:bodyPr wrap="none" rtlCol="0">
            <a:spAutoFit/>
          </a:bodyPr>
          <a:lstStyle/>
          <a:p>
            <a:r>
              <a:rPr lang="en-GB" sz="2000" dirty="0" smtClean="0">
                <a:hlinkClick r:id="rId5"/>
              </a:rPr>
              <a:t>Link to Consumer Data Research Centre</a:t>
            </a:r>
            <a:endParaRPr lang="en-GB"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15416"/>
            <a:ext cx="8229600" cy="1143000"/>
          </a:xfrm>
        </p:spPr>
        <p:txBody>
          <a:bodyPr>
            <a:noAutofit/>
          </a:bodyPr>
          <a:lstStyle/>
          <a:p>
            <a:r>
              <a:rPr lang="en-GB" sz="2800" b="1" dirty="0" smtClean="0"/>
              <a:t>Classification of Workplace Zones (COWZ</a:t>
            </a:r>
            <a:r>
              <a:rPr lang="en-GB" sz="2800" dirty="0" smtClean="0"/>
              <a:t>)</a:t>
            </a:r>
            <a:r>
              <a:rPr lang="en-GB" sz="3600" dirty="0" smtClean="0"/>
              <a:t>		</a:t>
            </a:r>
            <a:endParaRPr lang="en-GB" sz="3600" dirty="0"/>
          </a:p>
        </p:txBody>
      </p:sp>
      <p:pic>
        <p:nvPicPr>
          <p:cNvPr id="5" name="Content Placeholder 5" descr="EN36389_NewportWorkplace Zones_180dpi_forPPTX.png"/>
          <p:cNvPicPr>
            <a:picLocks noChangeAspect="1"/>
          </p:cNvPicPr>
          <p:nvPr/>
        </p:nvPicPr>
        <p:blipFill>
          <a:blip r:embed="rId2" cstate="print"/>
          <a:stretch>
            <a:fillRect/>
          </a:stretch>
        </p:blipFill>
        <p:spPr>
          <a:xfrm>
            <a:off x="1403648" y="692696"/>
            <a:ext cx="6408712" cy="5969605"/>
          </a:xfrm>
          <a:prstGeom prst="rect">
            <a:avLst/>
          </a:prstGeom>
        </p:spPr>
      </p:pic>
      <p:pic>
        <p:nvPicPr>
          <p:cNvPr id="4" name="Picture 3" descr="GSS_RGB.jpg"/>
          <p:cNvPicPr>
            <a:picLocks noChangeAspect="1"/>
          </p:cNvPicPr>
          <p:nvPr/>
        </p:nvPicPr>
        <p:blipFill>
          <a:blip r:embed="rId3" cstate="print"/>
          <a:stretch>
            <a:fillRect/>
          </a:stretch>
        </p:blipFill>
        <p:spPr>
          <a:xfrm>
            <a:off x="0" y="0"/>
            <a:ext cx="1835696" cy="54868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Drivers for geospatial methodology</a:t>
            </a:r>
          </a:p>
          <a:p>
            <a:endParaRPr lang="en-GB" dirty="0" smtClean="0"/>
          </a:p>
          <a:p>
            <a:r>
              <a:rPr lang="en-GB" dirty="0" smtClean="0"/>
              <a:t>Creating geographies for workplace</a:t>
            </a:r>
          </a:p>
          <a:p>
            <a:endParaRPr lang="en-GB" dirty="0" smtClean="0"/>
          </a:p>
          <a:p>
            <a:r>
              <a:rPr lang="en-GB" dirty="0" smtClean="0"/>
              <a:t>Impact of the Workplace Zone geography on data and analysis</a:t>
            </a:r>
          </a:p>
          <a:p>
            <a:endParaRPr lang="en-GB" dirty="0" smtClean="0"/>
          </a:p>
          <a:p>
            <a:r>
              <a:rPr lang="en-GB" dirty="0" smtClean="0"/>
              <a:t>Case studies of Workplace Zone use in decision making and policy</a:t>
            </a:r>
          </a:p>
          <a:p>
            <a:endParaRPr lang="en-GB" dirty="0" smtClean="0"/>
          </a:p>
          <a:p>
            <a:r>
              <a:rPr lang="en-GB" dirty="0" smtClean="0"/>
              <a:t>Will not cover the methodology of Workplace Zones</a:t>
            </a:r>
          </a:p>
          <a:p>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en-GB" sz="3200" b="1" dirty="0" smtClean="0"/>
              <a:t>Challenges</a:t>
            </a:r>
            <a:endParaRPr lang="en-GB" sz="3200" b="1" dirty="0"/>
          </a:p>
        </p:txBody>
      </p:sp>
      <p:sp>
        <p:nvSpPr>
          <p:cNvPr id="3" name="Content Placeholder 2"/>
          <p:cNvSpPr>
            <a:spLocks noGrp="1"/>
          </p:cNvSpPr>
          <p:nvPr>
            <p:ph idx="1"/>
          </p:nvPr>
        </p:nvSpPr>
        <p:spPr>
          <a:xfrm>
            <a:off x="467544" y="1196752"/>
            <a:ext cx="8229600" cy="5256584"/>
          </a:xfrm>
        </p:spPr>
        <p:txBody>
          <a:bodyPr>
            <a:noAutofit/>
          </a:bodyPr>
          <a:lstStyle/>
          <a:p>
            <a:r>
              <a:rPr lang="en-GB" sz="2400" dirty="0" smtClean="0"/>
              <a:t>Getting value of WZs for Central Government</a:t>
            </a:r>
          </a:p>
          <a:p>
            <a:endParaRPr lang="en-GB" sz="2400" dirty="0" smtClean="0"/>
          </a:p>
          <a:p>
            <a:r>
              <a:rPr lang="en-GB" sz="2400" dirty="0" smtClean="0"/>
              <a:t>Updating WZs – as small area geography based using administrative data</a:t>
            </a:r>
          </a:p>
          <a:p>
            <a:endParaRPr lang="en-GB" sz="2400" dirty="0" smtClean="0"/>
          </a:p>
          <a:p>
            <a:r>
              <a:rPr lang="en-GB" sz="2400" dirty="0" smtClean="0"/>
              <a:t>Unclear how to do this - research previously focused solely on </a:t>
            </a:r>
            <a:r>
              <a:rPr lang="en-GB" sz="2400" dirty="0" smtClean="0"/>
              <a:t>OAs</a:t>
            </a:r>
            <a:endParaRPr lang="en-GB" sz="2400" dirty="0" smtClean="0"/>
          </a:p>
          <a:p>
            <a:endParaRPr lang="en-GB" sz="2400" dirty="0" smtClean="0"/>
          </a:p>
          <a:p>
            <a:r>
              <a:rPr lang="en-GB" sz="2400" dirty="0" smtClean="0"/>
              <a:t>Business and Employment Survey data onto WZs – more useful</a:t>
            </a:r>
          </a:p>
          <a:p>
            <a:endParaRPr lang="en-GB" sz="2400" dirty="0" smtClean="0"/>
          </a:p>
          <a:p>
            <a:r>
              <a:rPr lang="en-GB" sz="2400" dirty="0" smtClean="0"/>
              <a:t>Lack of comparable datasets at the UK level</a:t>
            </a:r>
          </a:p>
          <a:p>
            <a:pPr lvl="1"/>
            <a:endParaRPr lang="en-GB" dirty="0" smtClean="0"/>
          </a:p>
          <a:p>
            <a:endParaRPr lang="en-GB" sz="2800" dirty="0"/>
          </a:p>
        </p:txBody>
      </p:sp>
      <p:pic>
        <p:nvPicPr>
          <p:cNvPr id="4" name="Picture 3" descr="GSS_RGB.jpg"/>
          <p:cNvPicPr>
            <a:picLocks noChangeAspect="1"/>
          </p:cNvPicPr>
          <p:nvPr/>
        </p:nvPicPr>
        <p:blipFill>
          <a:blip r:embed="rId2" cstate="print"/>
          <a:stretch>
            <a:fillRect/>
          </a:stretch>
        </p:blipFill>
        <p:spPr>
          <a:xfrm>
            <a:off x="0" y="0"/>
            <a:ext cx="1835696" cy="54868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3200" b="1" dirty="0" smtClean="0"/>
              <a:t>Summary</a:t>
            </a:r>
            <a:endParaRPr lang="en-GB" sz="3200" b="1" dirty="0"/>
          </a:p>
        </p:txBody>
      </p:sp>
      <p:sp>
        <p:nvSpPr>
          <p:cNvPr id="3" name="Content Placeholder 2"/>
          <p:cNvSpPr>
            <a:spLocks noGrp="1"/>
          </p:cNvSpPr>
          <p:nvPr>
            <p:ph idx="1"/>
          </p:nvPr>
        </p:nvSpPr>
        <p:spPr>
          <a:xfrm>
            <a:off x="467544" y="980728"/>
            <a:ext cx="8229600" cy="4525963"/>
          </a:xfrm>
        </p:spPr>
        <p:txBody>
          <a:bodyPr>
            <a:noAutofit/>
          </a:bodyPr>
          <a:lstStyle/>
          <a:p>
            <a:r>
              <a:rPr lang="en-GB" sz="2400" dirty="0" smtClean="0"/>
              <a:t>OAs – </a:t>
            </a:r>
            <a:r>
              <a:rPr lang="en-GB" sz="2400" dirty="0" err="1" smtClean="0"/>
              <a:t>disclosive</a:t>
            </a:r>
            <a:r>
              <a:rPr lang="en-GB" sz="2400" dirty="0" smtClean="0"/>
              <a:t> not suitable for releasing workplace statistics based on residential pop</a:t>
            </a:r>
          </a:p>
          <a:p>
            <a:endParaRPr lang="en-GB" sz="2400" dirty="0" smtClean="0"/>
          </a:p>
          <a:p>
            <a:r>
              <a:rPr lang="en-GB" sz="2400" dirty="0" smtClean="0"/>
              <a:t>Workplace Zones – solves disclosure issues based on working population and allows release of workplace statistics</a:t>
            </a:r>
          </a:p>
          <a:p>
            <a:endParaRPr lang="en-GB" sz="2400" dirty="0" smtClean="0"/>
          </a:p>
          <a:p>
            <a:r>
              <a:rPr lang="en-GB" sz="2400" dirty="0" smtClean="0"/>
              <a:t>Requirements to update </a:t>
            </a:r>
            <a:r>
              <a:rPr lang="en-GB" sz="2400" dirty="0" smtClean="0"/>
              <a:t>Workplace </a:t>
            </a:r>
            <a:r>
              <a:rPr lang="en-GB" sz="2400" dirty="0" smtClean="0"/>
              <a:t>Z</a:t>
            </a:r>
            <a:r>
              <a:rPr lang="en-GB" sz="2400" dirty="0" smtClean="0"/>
              <a:t>ones </a:t>
            </a:r>
            <a:r>
              <a:rPr lang="en-GB" sz="2400" dirty="0" smtClean="0"/>
              <a:t>unclear and move towards admin data</a:t>
            </a:r>
          </a:p>
          <a:p>
            <a:endParaRPr lang="en-GB" sz="2400" dirty="0" smtClean="0"/>
          </a:p>
          <a:p>
            <a:r>
              <a:rPr lang="en-GB" sz="2400" dirty="0" smtClean="0"/>
              <a:t>More useful if </a:t>
            </a:r>
            <a:r>
              <a:rPr lang="en-GB" sz="2400" dirty="0" smtClean="0"/>
              <a:t>non-Census data is published at </a:t>
            </a:r>
            <a:r>
              <a:rPr lang="en-GB" sz="2400" dirty="0" smtClean="0"/>
              <a:t>Workplace Zone level.</a:t>
            </a:r>
          </a:p>
          <a:p>
            <a:endParaRPr lang="en-GB" sz="2400" dirty="0" smtClean="0"/>
          </a:p>
          <a:p>
            <a:r>
              <a:rPr lang="en-GB" sz="2400" dirty="0" smtClean="0"/>
              <a:t>Lack of available information from commercial </a:t>
            </a:r>
            <a:r>
              <a:rPr lang="en-GB" sz="2400" dirty="0" smtClean="0"/>
              <a:t>sector on what impact on decision making</a:t>
            </a:r>
            <a:endParaRPr lang="en-GB" sz="2400" dirty="0" smtClean="0"/>
          </a:p>
          <a:p>
            <a:endParaRPr lang="en-GB" sz="2400" dirty="0" smtClean="0"/>
          </a:p>
          <a:p>
            <a:endParaRPr lang="en-GB" sz="2400" dirty="0"/>
          </a:p>
        </p:txBody>
      </p:sp>
      <p:pic>
        <p:nvPicPr>
          <p:cNvPr id="4" name="Picture 3" descr="GSS_RGB.jpg"/>
          <p:cNvPicPr>
            <a:picLocks noChangeAspect="1"/>
          </p:cNvPicPr>
          <p:nvPr/>
        </p:nvPicPr>
        <p:blipFill>
          <a:blip r:embed="rId2" cstate="print"/>
          <a:stretch>
            <a:fillRect/>
          </a:stretch>
        </p:blipFill>
        <p:spPr>
          <a:xfrm>
            <a:off x="0" y="0"/>
            <a:ext cx="1835696" cy="54868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t>Questions?</a:t>
            </a:r>
            <a:endParaRPr lang="en-GB" sz="5400" b="1" dirty="0"/>
          </a:p>
        </p:txBody>
      </p:sp>
      <p:sp>
        <p:nvSpPr>
          <p:cNvPr id="3" name="Content Placeholder 2"/>
          <p:cNvSpPr>
            <a:spLocks noGrp="1"/>
          </p:cNvSpPr>
          <p:nvPr>
            <p:ph idx="1"/>
          </p:nvPr>
        </p:nvSpPr>
        <p:spPr>
          <a:xfrm>
            <a:off x="457200" y="1600201"/>
            <a:ext cx="8229600" cy="5257799"/>
          </a:xfrm>
        </p:spPr>
        <p:txBody>
          <a:bodyPr>
            <a:normAutofit/>
          </a:bodyPr>
          <a:lstStyle/>
          <a:p>
            <a:endParaRPr lang="en-GB" dirty="0" smtClean="0"/>
          </a:p>
          <a:p>
            <a:endParaRPr lang="en-GB" dirty="0" smtClean="0"/>
          </a:p>
          <a:p>
            <a:endParaRPr lang="en-GB" dirty="0" smtClean="0"/>
          </a:p>
          <a:p>
            <a:endParaRPr lang="en-GB" dirty="0" smtClean="0"/>
          </a:p>
          <a:p>
            <a:r>
              <a:rPr lang="en-GB" dirty="0" smtClean="0"/>
              <a:t>Come </a:t>
            </a:r>
            <a:r>
              <a:rPr lang="en-GB" dirty="0" smtClean="0"/>
              <a:t>and talk us about whether or not you are using </a:t>
            </a:r>
            <a:r>
              <a:rPr lang="en-GB" dirty="0" smtClean="0"/>
              <a:t>Workplace </a:t>
            </a:r>
            <a:r>
              <a:rPr lang="en-GB" dirty="0" smtClean="0"/>
              <a:t>Z</a:t>
            </a:r>
            <a:r>
              <a:rPr lang="en-GB" dirty="0" smtClean="0"/>
              <a:t>ones</a:t>
            </a:r>
            <a:r>
              <a:rPr lang="en-GB" dirty="0" smtClean="0"/>
              <a:t>. We would like to hear from you.</a:t>
            </a:r>
          </a:p>
          <a:p>
            <a:endParaRPr lang="en-GB" dirty="0" smtClean="0"/>
          </a:p>
          <a:p>
            <a:pPr algn="ctr">
              <a:buNone/>
            </a:pPr>
            <a:r>
              <a:rPr lang="en-GB" sz="2400" dirty="0" smtClean="0"/>
              <a:t>Mark </a:t>
            </a:r>
            <a:r>
              <a:rPr lang="en-GB" sz="2400" dirty="0" smtClean="0"/>
              <a:t>Baines – 01329 </a:t>
            </a:r>
            <a:r>
              <a:rPr lang="en-GB" sz="2400" dirty="0" smtClean="0"/>
              <a:t>444193 </a:t>
            </a:r>
            <a:r>
              <a:rPr lang="en-GB" sz="2400" dirty="0" smtClean="0"/>
              <a:t>or </a:t>
            </a:r>
            <a:r>
              <a:rPr lang="en-GB" sz="2400" dirty="0" smtClean="0">
                <a:hlinkClick r:id="rId2"/>
              </a:rPr>
              <a:t>mark.baines@ons.gov.uk</a:t>
            </a:r>
            <a:r>
              <a:rPr lang="en-GB" sz="2400" dirty="0" smtClean="0"/>
              <a:t> </a:t>
            </a:r>
            <a:endParaRPr lang="en-GB" sz="2400" dirty="0"/>
          </a:p>
        </p:txBody>
      </p:sp>
      <p:pic>
        <p:nvPicPr>
          <p:cNvPr id="4" name="Picture 3" descr="GSS_RGB.jpg"/>
          <p:cNvPicPr>
            <a:picLocks noChangeAspect="1"/>
          </p:cNvPicPr>
          <p:nvPr/>
        </p:nvPicPr>
        <p:blipFill>
          <a:blip r:embed="rId3" cstate="print"/>
          <a:stretch>
            <a:fillRect/>
          </a:stretch>
        </p:blipFill>
        <p:spPr>
          <a:xfrm>
            <a:off x="0" y="0"/>
            <a:ext cx="1835696" cy="548680"/>
          </a:xfrm>
          <a:prstGeom prst="rect">
            <a:avLst/>
          </a:prstGeom>
        </p:spPr>
      </p:pic>
      <p:pic>
        <p:nvPicPr>
          <p:cNvPr id="4098" name="Picture 2" descr="Image result for workers"/>
          <p:cNvPicPr>
            <a:picLocks noChangeAspect="1" noChangeArrowheads="1"/>
          </p:cNvPicPr>
          <p:nvPr/>
        </p:nvPicPr>
        <p:blipFill>
          <a:blip r:embed="rId4" cstate="print"/>
          <a:srcRect/>
          <a:stretch>
            <a:fillRect/>
          </a:stretch>
        </p:blipFill>
        <p:spPr bwMode="auto">
          <a:xfrm>
            <a:off x="1403648" y="1556792"/>
            <a:ext cx="6444208" cy="237626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None/>
            </a:pPr>
            <a:endParaRPr lang="en-GB" dirty="0"/>
          </a:p>
        </p:txBody>
      </p:sp>
      <p:pic>
        <p:nvPicPr>
          <p:cNvPr id="1026" name="Picture 2" descr="http://www.building.co.uk/Pictures/web/v/l/c/1963_630.jpg"/>
          <p:cNvPicPr>
            <a:picLocks noChangeAspect="1" noChangeArrowheads="1"/>
          </p:cNvPicPr>
          <p:nvPr/>
        </p:nvPicPr>
        <p:blipFill>
          <a:blip r:embed="rId3" cstate="print"/>
          <a:srcRect/>
          <a:stretch>
            <a:fillRect/>
          </a:stretch>
        </p:blipFill>
        <p:spPr bwMode="auto">
          <a:xfrm>
            <a:off x="0" y="0"/>
            <a:ext cx="9144000" cy="737325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Background	</a:t>
            </a:r>
            <a:endParaRPr lang="en-GB" sz="3200" b="1" dirty="0"/>
          </a:p>
        </p:txBody>
      </p:sp>
      <p:sp>
        <p:nvSpPr>
          <p:cNvPr id="3" name="Content Placeholder 2"/>
          <p:cNvSpPr>
            <a:spLocks noGrp="1"/>
          </p:cNvSpPr>
          <p:nvPr>
            <p:ph idx="1"/>
          </p:nvPr>
        </p:nvSpPr>
        <p:spPr/>
        <p:txBody>
          <a:bodyPr>
            <a:noAutofit/>
          </a:bodyPr>
          <a:lstStyle/>
          <a:p>
            <a:r>
              <a:rPr lang="en-GB" sz="2000" dirty="0" smtClean="0"/>
              <a:t>Previously statistics were mainly released on administrative or electoral geographies</a:t>
            </a:r>
          </a:p>
          <a:p>
            <a:endParaRPr lang="en-GB" sz="2000" dirty="0" smtClean="0"/>
          </a:p>
          <a:p>
            <a:r>
              <a:rPr lang="en-GB" sz="2000" dirty="0" smtClean="0"/>
              <a:t>Inconsistent geographic and population sizes make it hard to compare statistics for these areas.</a:t>
            </a:r>
          </a:p>
          <a:p>
            <a:endParaRPr lang="en-GB" sz="2000" dirty="0" smtClean="0"/>
          </a:p>
          <a:p>
            <a:r>
              <a:rPr lang="en-GB" sz="2000" dirty="0" smtClean="0"/>
              <a:t>More geographic change in the UK than the rest of Europe put together</a:t>
            </a:r>
          </a:p>
          <a:p>
            <a:endParaRPr lang="en-GB" sz="2000" dirty="0" smtClean="0"/>
          </a:p>
          <a:p>
            <a:r>
              <a:rPr lang="en-GB" sz="2000" dirty="0" smtClean="0"/>
              <a:t>Output </a:t>
            </a:r>
            <a:r>
              <a:rPr lang="en-GB" sz="2000" dirty="0" smtClean="0"/>
              <a:t>Areas:</a:t>
            </a:r>
          </a:p>
          <a:p>
            <a:pPr lvl="1"/>
            <a:r>
              <a:rPr lang="en-GB" sz="2000" dirty="0" smtClean="0"/>
              <a:t> created as a small area geography to allow release of census statistics</a:t>
            </a:r>
          </a:p>
          <a:p>
            <a:pPr lvl="1"/>
            <a:r>
              <a:rPr lang="en-GB" sz="2000" dirty="0" smtClean="0"/>
              <a:t>Developed for 2001 Census in England and Wales</a:t>
            </a:r>
          </a:p>
          <a:p>
            <a:pPr lvl="1"/>
            <a:r>
              <a:rPr lang="en-GB" sz="2000" dirty="0" smtClean="0"/>
              <a:t>Based on </a:t>
            </a:r>
            <a:r>
              <a:rPr lang="en-GB" sz="2000" dirty="0" smtClean="0"/>
              <a:t>consistent residential populations</a:t>
            </a:r>
            <a:endParaRPr lang="en-GB" sz="2000" dirty="0" smtClean="0"/>
          </a:p>
          <a:p>
            <a:pPr lvl="1"/>
            <a:endParaRPr lang="en-GB" sz="2000" dirty="0" smtClean="0"/>
          </a:p>
          <a:p>
            <a:endParaRPr lang="en-GB" sz="2000" dirty="0" smtClean="0"/>
          </a:p>
          <a:p>
            <a:endParaRPr lang="en-GB" sz="2000" dirty="0" smtClean="0"/>
          </a:p>
          <a:p>
            <a:pPr>
              <a:buNone/>
            </a:pPr>
            <a:r>
              <a:rPr lang="en-GB" sz="2000" dirty="0" smtClean="0"/>
              <a:t>	</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229600" cy="1143000"/>
          </a:xfrm>
        </p:spPr>
        <p:txBody>
          <a:bodyPr>
            <a:normAutofit/>
          </a:bodyPr>
          <a:lstStyle/>
          <a:p>
            <a:r>
              <a:rPr lang="en-GB" sz="3200" b="1" dirty="0" smtClean="0"/>
              <a:t>Problems with Workplace Statistics</a:t>
            </a:r>
            <a:endParaRPr lang="en-GB" sz="3200" b="1" dirty="0"/>
          </a:p>
        </p:txBody>
      </p:sp>
      <p:pic>
        <p:nvPicPr>
          <p:cNvPr id="1026" name="Picture 2"/>
          <p:cNvPicPr>
            <a:picLocks noChangeAspect="1" noChangeArrowheads="1"/>
          </p:cNvPicPr>
          <p:nvPr/>
        </p:nvPicPr>
        <p:blipFill>
          <a:blip r:embed="rId3" cstate="print"/>
          <a:srcRect/>
          <a:stretch>
            <a:fillRect/>
          </a:stretch>
        </p:blipFill>
        <p:spPr bwMode="auto">
          <a:xfrm>
            <a:off x="467545" y="908721"/>
            <a:ext cx="8208911" cy="5184575"/>
          </a:xfrm>
          <a:prstGeom prst="rect">
            <a:avLst/>
          </a:prstGeom>
          <a:noFill/>
          <a:ln w="9525">
            <a:noFill/>
            <a:miter lim="800000"/>
            <a:headEnd/>
            <a:tailEnd/>
          </a:ln>
        </p:spPr>
      </p:pic>
      <p:sp>
        <p:nvSpPr>
          <p:cNvPr id="5" name="TextBox 4"/>
          <p:cNvSpPr txBox="1"/>
          <p:nvPr/>
        </p:nvSpPr>
        <p:spPr>
          <a:xfrm rot="16200000">
            <a:off x="-1580036" y="2858454"/>
            <a:ext cx="3744416" cy="276999"/>
          </a:xfrm>
          <a:prstGeom prst="rect">
            <a:avLst/>
          </a:prstGeom>
          <a:noFill/>
        </p:spPr>
        <p:txBody>
          <a:bodyPr wrap="square" rtlCol="0">
            <a:spAutoFit/>
          </a:bodyPr>
          <a:lstStyle/>
          <a:p>
            <a:r>
              <a:rPr lang="en-GB" sz="1200" dirty="0" smtClean="0"/>
              <a:t>Number of OAs</a:t>
            </a:r>
            <a:endParaRPr lang="en-GB" sz="1200" dirty="0"/>
          </a:p>
        </p:txBody>
      </p:sp>
      <p:sp>
        <p:nvSpPr>
          <p:cNvPr id="8" name="TextBox 7"/>
          <p:cNvSpPr txBox="1"/>
          <p:nvPr/>
        </p:nvSpPr>
        <p:spPr>
          <a:xfrm>
            <a:off x="2987824" y="6093297"/>
            <a:ext cx="3600400" cy="276999"/>
          </a:xfrm>
          <a:prstGeom prst="rect">
            <a:avLst/>
          </a:prstGeom>
          <a:noFill/>
        </p:spPr>
        <p:txBody>
          <a:bodyPr wrap="square" rtlCol="0">
            <a:spAutoFit/>
          </a:bodyPr>
          <a:lstStyle/>
          <a:p>
            <a:r>
              <a:rPr lang="en-GB" sz="1200" dirty="0" smtClean="0"/>
              <a:t>Number of workers</a:t>
            </a:r>
            <a:endParaRPr lang="en-GB" sz="1200" dirty="0"/>
          </a:p>
        </p:txBody>
      </p:sp>
      <p:pic>
        <p:nvPicPr>
          <p:cNvPr id="9" name="Picture 8" descr="GSS_RGB.jpg"/>
          <p:cNvPicPr>
            <a:picLocks noChangeAspect="1"/>
          </p:cNvPicPr>
          <p:nvPr/>
        </p:nvPicPr>
        <p:blipFill>
          <a:blip r:embed="rId4" cstate="print"/>
          <a:stretch>
            <a:fillRect/>
          </a:stretch>
        </p:blipFill>
        <p:spPr>
          <a:xfrm>
            <a:off x="0" y="0"/>
            <a:ext cx="1835696" cy="548680"/>
          </a:xfrm>
          <a:prstGeom prst="rect">
            <a:avLst/>
          </a:prstGeom>
        </p:spPr>
      </p:pic>
      <p:sp>
        <p:nvSpPr>
          <p:cNvPr id="35" name="TextBox 34"/>
          <p:cNvSpPr txBox="1"/>
          <p:nvPr/>
        </p:nvSpPr>
        <p:spPr>
          <a:xfrm>
            <a:off x="1979712" y="2204865"/>
            <a:ext cx="3744416" cy="646331"/>
          </a:xfrm>
          <a:prstGeom prst="rect">
            <a:avLst/>
          </a:prstGeom>
          <a:noFill/>
        </p:spPr>
        <p:txBody>
          <a:bodyPr wrap="square" rtlCol="0">
            <a:spAutoFit/>
          </a:bodyPr>
          <a:lstStyle/>
          <a:p>
            <a:pPr algn="l"/>
            <a:r>
              <a:rPr lang="en-GB" sz="1200" dirty="0"/>
              <a:t>Over 75% of OAs have less than 100 </a:t>
            </a:r>
            <a:r>
              <a:rPr lang="en-GB" sz="1200" dirty="0" smtClean="0"/>
              <a:t>workers, </a:t>
            </a:r>
          </a:p>
          <a:p>
            <a:pPr algn="l"/>
            <a:r>
              <a:rPr lang="en-GB" sz="1200" dirty="0" smtClean="0"/>
              <a:t>126  OAs </a:t>
            </a:r>
            <a:r>
              <a:rPr lang="en-GB" sz="1200" dirty="0"/>
              <a:t>have </a:t>
            </a:r>
            <a:r>
              <a:rPr lang="en-GB" sz="1200" dirty="0" smtClean="0"/>
              <a:t>no </a:t>
            </a:r>
            <a:r>
              <a:rPr lang="en-GB" sz="1200" dirty="0"/>
              <a:t>workers</a:t>
            </a:r>
          </a:p>
          <a:p>
            <a:pPr algn="l"/>
            <a:endParaRPr lang="en-GB" sz="1200" dirty="0" smtClean="0"/>
          </a:p>
        </p:txBody>
      </p:sp>
      <p:sp>
        <p:nvSpPr>
          <p:cNvPr id="10" name="TextBox 9"/>
          <p:cNvSpPr txBox="1"/>
          <p:nvPr/>
        </p:nvSpPr>
        <p:spPr>
          <a:xfrm>
            <a:off x="5292080" y="4581129"/>
            <a:ext cx="3312368" cy="646331"/>
          </a:xfrm>
          <a:prstGeom prst="rect">
            <a:avLst/>
          </a:prstGeom>
          <a:noFill/>
        </p:spPr>
        <p:txBody>
          <a:bodyPr wrap="square" rtlCol="0">
            <a:spAutoFit/>
          </a:bodyPr>
          <a:lstStyle/>
          <a:p>
            <a:r>
              <a:rPr lang="en-GB" sz="1200" dirty="0" smtClean="0"/>
              <a:t>4% (7,256) of OAs have more than, 625 workers,  1 OA has 128,751 workers</a:t>
            </a:r>
          </a:p>
          <a:p>
            <a:endParaRPr lang="en-GB" sz="1200" dirty="0"/>
          </a:p>
        </p:txBody>
      </p:sp>
      <p:sp>
        <p:nvSpPr>
          <p:cNvPr id="12" name="TextBox 11"/>
          <p:cNvSpPr txBox="1"/>
          <p:nvPr/>
        </p:nvSpPr>
        <p:spPr>
          <a:xfrm>
            <a:off x="251520" y="1052737"/>
            <a:ext cx="8712968" cy="369332"/>
          </a:xfrm>
          <a:prstGeom prst="rect">
            <a:avLst/>
          </a:prstGeom>
          <a:solidFill>
            <a:schemeClr val="bg1"/>
          </a:solidFill>
        </p:spPr>
        <p:txBody>
          <a:bodyPr wrap="square" rtlCol="0">
            <a:spAutoFit/>
          </a:bodyPr>
          <a:lstStyle/>
          <a:p>
            <a:r>
              <a:rPr lang="en-GB" dirty="0" smtClean="0"/>
              <a:t>    </a:t>
            </a:r>
            <a:endParaRPr lang="en-GB" dirty="0"/>
          </a:p>
        </p:txBody>
      </p:sp>
      <p:sp>
        <p:nvSpPr>
          <p:cNvPr id="11" name="TextBox 10"/>
          <p:cNvSpPr txBox="1"/>
          <p:nvPr/>
        </p:nvSpPr>
        <p:spPr>
          <a:xfrm>
            <a:off x="1763688" y="1124744"/>
            <a:ext cx="5904656" cy="369332"/>
          </a:xfrm>
          <a:prstGeom prst="rect">
            <a:avLst/>
          </a:prstGeom>
          <a:solidFill>
            <a:schemeClr val="bg1"/>
          </a:solidFill>
        </p:spPr>
        <p:txBody>
          <a:bodyPr wrap="square" rtlCol="0">
            <a:spAutoFit/>
          </a:bodyPr>
          <a:lstStyle/>
          <a:p>
            <a:r>
              <a:rPr lang="en-GB" sz="1800" dirty="0" smtClean="0">
                <a:solidFill>
                  <a:schemeClr val="tx1"/>
                </a:solidFill>
              </a:rPr>
              <a:t>Number of workers by Output Area</a:t>
            </a:r>
            <a:endParaRPr lang="en-GB" sz="18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A_WZ_Boundaries.png"/>
          <p:cNvPicPr>
            <a:picLocks noGrp="1" noChangeAspect="1"/>
          </p:cNvPicPr>
          <p:nvPr>
            <p:ph idx="1"/>
          </p:nvPr>
        </p:nvPicPr>
        <p:blipFill>
          <a:blip r:embed="rId2" cstate="print"/>
          <a:stretch>
            <a:fillRect/>
          </a:stretch>
        </p:blipFill>
        <p:spPr>
          <a:xfrm>
            <a:off x="251520" y="620688"/>
            <a:ext cx="8604448" cy="6024571"/>
          </a:xfrm>
        </p:spPr>
      </p:pic>
      <p:pic>
        <p:nvPicPr>
          <p:cNvPr id="5" name="Picture 4" descr="GSS_RGB.jpg"/>
          <p:cNvPicPr>
            <a:picLocks noChangeAspect="1"/>
          </p:cNvPicPr>
          <p:nvPr/>
        </p:nvPicPr>
        <p:blipFill>
          <a:blip r:embed="rId3" cstate="print"/>
          <a:stretch>
            <a:fillRect/>
          </a:stretch>
        </p:blipFill>
        <p:spPr>
          <a:xfrm>
            <a:off x="0" y="0"/>
            <a:ext cx="1835696" cy="54868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0" y="1196752"/>
          <a:ext cx="8640960" cy="56612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67744" y="404664"/>
            <a:ext cx="8280920" cy="584775"/>
          </a:xfrm>
          <a:prstGeom prst="rect">
            <a:avLst/>
          </a:prstGeom>
          <a:noFill/>
        </p:spPr>
        <p:txBody>
          <a:bodyPr wrap="square" rtlCol="0">
            <a:spAutoFit/>
          </a:bodyPr>
          <a:lstStyle/>
          <a:p>
            <a:r>
              <a:rPr lang="en-GB" sz="3200" b="1" dirty="0" smtClean="0"/>
              <a:t>Workplace Zone Results</a:t>
            </a:r>
            <a:endParaRPr lang="en-GB" sz="3200" b="1" dirty="0"/>
          </a:p>
        </p:txBody>
      </p:sp>
      <p:pic>
        <p:nvPicPr>
          <p:cNvPr id="7" name="Picture 6" descr="GSS_RGB.jpg"/>
          <p:cNvPicPr>
            <a:picLocks noChangeAspect="1"/>
          </p:cNvPicPr>
          <p:nvPr/>
        </p:nvPicPr>
        <p:blipFill>
          <a:blip r:embed="rId4" cstate="print"/>
          <a:stretch>
            <a:fillRect/>
          </a:stretch>
        </p:blipFill>
        <p:spPr>
          <a:xfrm>
            <a:off x="0" y="0"/>
            <a:ext cx="1835696" cy="5486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pulation_Born_in_Southern_and_Eastern_Africa_OA.png"/>
          <p:cNvPicPr>
            <a:picLocks noGrp="1" noChangeAspect="1"/>
          </p:cNvPicPr>
          <p:nvPr>
            <p:ph idx="1"/>
          </p:nvPr>
        </p:nvPicPr>
        <p:blipFill>
          <a:blip r:embed="rId2" cstate="print"/>
          <a:stretch>
            <a:fillRect/>
          </a:stretch>
        </p:blipFill>
        <p:spPr>
          <a:xfrm>
            <a:off x="251520" y="548680"/>
            <a:ext cx="8615801" cy="6032519"/>
          </a:xfrm>
        </p:spPr>
      </p:pic>
      <p:pic>
        <p:nvPicPr>
          <p:cNvPr id="5" name="Picture 4" descr="GSS_RGB.jpg"/>
          <p:cNvPicPr>
            <a:picLocks noChangeAspect="1"/>
          </p:cNvPicPr>
          <p:nvPr/>
        </p:nvPicPr>
        <p:blipFill>
          <a:blip r:embed="rId3" cstate="print"/>
          <a:stretch>
            <a:fillRect/>
          </a:stretch>
        </p:blipFill>
        <p:spPr>
          <a:xfrm>
            <a:off x="0" y="0"/>
            <a:ext cx="1835696" cy="548680"/>
          </a:xfrm>
          <a:prstGeom prst="rect">
            <a:avLst/>
          </a:prstGeom>
        </p:spPr>
      </p:pic>
      <p:sp>
        <p:nvSpPr>
          <p:cNvPr id="6" name="Rectangle 5"/>
          <p:cNvSpPr/>
          <p:nvPr/>
        </p:nvSpPr>
        <p:spPr>
          <a:xfrm>
            <a:off x="323528" y="6237312"/>
            <a:ext cx="4572000" cy="215444"/>
          </a:xfrm>
          <a:prstGeom prst="rect">
            <a:avLst/>
          </a:prstGeom>
        </p:spPr>
        <p:txBody>
          <a:bodyPr>
            <a:spAutoFit/>
          </a:bodyPr>
          <a:lstStyle/>
          <a:p>
            <a:r>
              <a:rPr lang="en-GB" sz="800" dirty="0" smtClean="0"/>
              <a:t>Source: Office for National Statistics licensed under the Open Government Licence v.3.0.</a:t>
            </a:r>
            <a:endParaRPr lang="en-GB" sz="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pulation_Born_in_Southern_and_Eastern_Africa_WZ.png"/>
          <p:cNvPicPr>
            <a:picLocks noGrp="1" noChangeAspect="1"/>
          </p:cNvPicPr>
          <p:nvPr>
            <p:ph idx="1"/>
          </p:nvPr>
        </p:nvPicPr>
        <p:blipFill>
          <a:blip r:embed="rId2" cstate="print"/>
          <a:stretch>
            <a:fillRect/>
          </a:stretch>
        </p:blipFill>
        <p:spPr>
          <a:xfrm>
            <a:off x="107504" y="620688"/>
            <a:ext cx="8712968" cy="6100553"/>
          </a:xfrm>
        </p:spPr>
      </p:pic>
      <p:pic>
        <p:nvPicPr>
          <p:cNvPr id="5" name="Picture 4" descr="GSS_RGB.jpg"/>
          <p:cNvPicPr>
            <a:picLocks noChangeAspect="1"/>
          </p:cNvPicPr>
          <p:nvPr/>
        </p:nvPicPr>
        <p:blipFill>
          <a:blip r:embed="rId3" cstate="print"/>
          <a:stretch>
            <a:fillRect/>
          </a:stretch>
        </p:blipFill>
        <p:spPr>
          <a:xfrm>
            <a:off x="0" y="0"/>
            <a:ext cx="1835696" cy="548680"/>
          </a:xfrm>
          <a:prstGeom prst="rect">
            <a:avLst/>
          </a:prstGeom>
        </p:spPr>
      </p:pic>
      <p:sp>
        <p:nvSpPr>
          <p:cNvPr id="6" name="Rectangle 5"/>
          <p:cNvSpPr/>
          <p:nvPr/>
        </p:nvSpPr>
        <p:spPr>
          <a:xfrm>
            <a:off x="179512" y="6453336"/>
            <a:ext cx="4572000" cy="215444"/>
          </a:xfrm>
          <a:prstGeom prst="rect">
            <a:avLst/>
          </a:prstGeom>
        </p:spPr>
        <p:txBody>
          <a:bodyPr>
            <a:spAutoFit/>
          </a:bodyPr>
          <a:lstStyle/>
          <a:p>
            <a:r>
              <a:rPr lang="en-GB" sz="800" dirty="0" smtClean="0"/>
              <a:t>Source: Office for National Statistics licensed under the Open Government Licence v.3.0.</a:t>
            </a:r>
            <a:endParaRPr lang="en-GB" sz="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1908</TotalTime>
  <Words>863</Words>
  <Application>Microsoft Office PowerPoint</Application>
  <PresentationFormat>On-screen Show (4:3)</PresentationFormat>
  <Paragraphs>163</Paragraphs>
  <Slides>22</Slides>
  <Notes>5</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How can geospatial methodology impact policy and decision making?</vt:lpstr>
      <vt:lpstr>Contents</vt:lpstr>
      <vt:lpstr>Slide 3</vt:lpstr>
      <vt:lpstr>Background </vt:lpstr>
      <vt:lpstr>Problems with Workplace Statistics</vt:lpstr>
      <vt:lpstr>Slide 6</vt:lpstr>
      <vt:lpstr>Slide 7</vt:lpstr>
      <vt:lpstr>Slide 8</vt:lpstr>
      <vt:lpstr>Slide 9</vt:lpstr>
      <vt:lpstr>Going Forward</vt:lpstr>
      <vt:lpstr>Impact</vt:lpstr>
      <vt:lpstr>Impact – Housing </vt:lpstr>
      <vt:lpstr>Workplace Population Density - Chichester</vt:lpstr>
      <vt:lpstr>Slide 14</vt:lpstr>
      <vt:lpstr>Impact – Transport</vt:lpstr>
      <vt:lpstr>Slide 16</vt:lpstr>
      <vt:lpstr>Impact - Commercial</vt:lpstr>
      <vt:lpstr>Nearest Co-Op Stores to SW1 0ET </vt:lpstr>
      <vt:lpstr>Classification of Workplace Zones (COWZ)  </vt:lpstr>
      <vt:lpstr>Challenges</vt:lpstr>
      <vt:lpstr>Summary</vt:lpstr>
      <vt:lpstr>Questions?</vt:lpstr>
    </vt:vector>
  </TitlesOfParts>
  <Company>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Baines, Mark</dc:creator>
  <cp:lastModifiedBy>Baines, Mark</cp:lastModifiedBy>
  <cp:revision>160</cp:revision>
  <dcterms:created xsi:type="dcterms:W3CDTF">2017-06-12T11:04:14Z</dcterms:created>
  <dcterms:modified xsi:type="dcterms:W3CDTF">2017-06-21T16:19:36Z</dcterms:modified>
</cp:coreProperties>
</file>