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4" r:id="rId10"/>
    <p:sldId id="273" r:id="rId11"/>
    <p:sldId id="272" r:id="rId12"/>
    <p:sldId id="270" r:id="rId13"/>
    <p:sldId id="266" r:id="rId14"/>
    <p:sldId id="267" r:id="rId15"/>
    <p:sldId id="268" r:id="rId1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2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t172oafs-oa05\Home_H\hutch319\Holiday%20Effects\dailydata_0803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'4441_easter_NEW MCC'!$G$1</c:f>
          <c:strCache>
            <c:ptCount val="1"/>
            <c:pt idx="0">
              <c:v>How does Easter Sunday compare to other Sundays in 44411?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'4441_easter_NEW MCC'!$E$1</c:f>
              <c:strCache>
                <c:ptCount val="1"/>
                <c:pt idx="0">
                  <c:v>data44411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5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B29-4834-A675-CECA1370240C}"/>
              </c:ext>
            </c:extLst>
          </c:dPt>
          <c:dPt>
            <c:idx val="80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B29-4834-A675-CECA1370240C}"/>
              </c:ext>
            </c:extLst>
          </c:dPt>
          <c:dPt>
            <c:idx val="130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B29-4834-A675-CECA1370240C}"/>
              </c:ext>
            </c:extLst>
          </c:dPt>
          <c:dPt>
            <c:idx val="181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B29-4834-A675-CECA1370240C}"/>
              </c:ext>
            </c:extLst>
          </c:dPt>
          <c:cat>
            <c:numRef>
              <c:f>'4441_easter_NEW MCC'!$A$2:$A$1289</c:f>
              <c:numCache>
                <c:formatCode>m/d/yyyy</c:formatCode>
                <c:ptCount val="184"/>
                <c:pt idx="0">
                  <c:v>41189</c:v>
                </c:pt>
                <c:pt idx="1">
                  <c:v>41196</c:v>
                </c:pt>
                <c:pt idx="2">
                  <c:v>41203</c:v>
                </c:pt>
                <c:pt idx="3">
                  <c:v>41210</c:v>
                </c:pt>
                <c:pt idx="4">
                  <c:v>41217</c:v>
                </c:pt>
                <c:pt idx="5">
                  <c:v>41224</c:v>
                </c:pt>
                <c:pt idx="6">
                  <c:v>41231</c:v>
                </c:pt>
                <c:pt idx="7">
                  <c:v>41238</c:v>
                </c:pt>
                <c:pt idx="8">
                  <c:v>41245</c:v>
                </c:pt>
                <c:pt idx="9">
                  <c:v>41252</c:v>
                </c:pt>
                <c:pt idx="10">
                  <c:v>41259</c:v>
                </c:pt>
                <c:pt idx="11">
                  <c:v>41266</c:v>
                </c:pt>
                <c:pt idx="12">
                  <c:v>41273</c:v>
                </c:pt>
                <c:pt idx="13">
                  <c:v>41280</c:v>
                </c:pt>
                <c:pt idx="14">
                  <c:v>41287</c:v>
                </c:pt>
                <c:pt idx="15">
                  <c:v>41294</c:v>
                </c:pt>
                <c:pt idx="16">
                  <c:v>41301</c:v>
                </c:pt>
                <c:pt idx="17">
                  <c:v>41308</c:v>
                </c:pt>
                <c:pt idx="18">
                  <c:v>41315</c:v>
                </c:pt>
                <c:pt idx="19">
                  <c:v>41322</c:v>
                </c:pt>
                <c:pt idx="20">
                  <c:v>41329</c:v>
                </c:pt>
                <c:pt idx="21">
                  <c:v>41336</c:v>
                </c:pt>
                <c:pt idx="22">
                  <c:v>41343</c:v>
                </c:pt>
                <c:pt idx="23">
                  <c:v>41350</c:v>
                </c:pt>
                <c:pt idx="24">
                  <c:v>41357</c:v>
                </c:pt>
                <c:pt idx="25">
                  <c:v>41364</c:v>
                </c:pt>
                <c:pt idx="26">
                  <c:v>41371</c:v>
                </c:pt>
                <c:pt idx="27">
                  <c:v>41378</c:v>
                </c:pt>
                <c:pt idx="28">
                  <c:v>41385</c:v>
                </c:pt>
                <c:pt idx="29">
                  <c:v>41392</c:v>
                </c:pt>
                <c:pt idx="30">
                  <c:v>41399</c:v>
                </c:pt>
                <c:pt idx="31">
                  <c:v>41406</c:v>
                </c:pt>
                <c:pt idx="32">
                  <c:v>41413</c:v>
                </c:pt>
                <c:pt idx="33">
                  <c:v>41420</c:v>
                </c:pt>
                <c:pt idx="34">
                  <c:v>41427</c:v>
                </c:pt>
                <c:pt idx="35">
                  <c:v>41434</c:v>
                </c:pt>
                <c:pt idx="36">
                  <c:v>41441</c:v>
                </c:pt>
                <c:pt idx="37">
                  <c:v>41448</c:v>
                </c:pt>
                <c:pt idx="38">
                  <c:v>41455</c:v>
                </c:pt>
                <c:pt idx="39">
                  <c:v>41462</c:v>
                </c:pt>
                <c:pt idx="40">
                  <c:v>41469</c:v>
                </c:pt>
                <c:pt idx="41">
                  <c:v>41476</c:v>
                </c:pt>
                <c:pt idx="42">
                  <c:v>41483</c:v>
                </c:pt>
                <c:pt idx="43">
                  <c:v>41490</c:v>
                </c:pt>
                <c:pt idx="44">
                  <c:v>41497</c:v>
                </c:pt>
                <c:pt idx="45">
                  <c:v>41504</c:v>
                </c:pt>
                <c:pt idx="46">
                  <c:v>41511</c:v>
                </c:pt>
                <c:pt idx="47">
                  <c:v>41518</c:v>
                </c:pt>
                <c:pt idx="48">
                  <c:v>41525</c:v>
                </c:pt>
                <c:pt idx="49">
                  <c:v>41532</c:v>
                </c:pt>
                <c:pt idx="50">
                  <c:v>41539</c:v>
                </c:pt>
                <c:pt idx="51">
                  <c:v>41546</c:v>
                </c:pt>
                <c:pt idx="52">
                  <c:v>41553</c:v>
                </c:pt>
                <c:pt idx="53">
                  <c:v>41560</c:v>
                </c:pt>
                <c:pt idx="54">
                  <c:v>41567</c:v>
                </c:pt>
                <c:pt idx="55">
                  <c:v>41574</c:v>
                </c:pt>
                <c:pt idx="56">
                  <c:v>41581</c:v>
                </c:pt>
                <c:pt idx="57">
                  <c:v>41588</c:v>
                </c:pt>
                <c:pt idx="58">
                  <c:v>41595</c:v>
                </c:pt>
                <c:pt idx="59">
                  <c:v>41602</c:v>
                </c:pt>
                <c:pt idx="60">
                  <c:v>41609</c:v>
                </c:pt>
                <c:pt idx="61">
                  <c:v>41616</c:v>
                </c:pt>
                <c:pt idx="62">
                  <c:v>41623</c:v>
                </c:pt>
                <c:pt idx="63">
                  <c:v>41630</c:v>
                </c:pt>
                <c:pt idx="64">
                  <c:v>41637</c:v>
                </c:pt>
                <c:pt idx="65">
                  <c:v>41644</c:v>
                </c:pt>
                <c:pt idx="66">
                  <c:v>41651</c:v>
                </c:pt>
                <c:pt idx="67">
                  <c:v>41658</c:v>
                </c:pt>
                <c:pt idx="68">
                  <c:v>41665</c:v>
                </c:pt>
                <c:pt idx="69">
                  <c:v>41672</c:v>
                </c:pt>
                <c:pt idx="70">
                  <c:v>41679</c:v>
                </c:pt>
                <c:pt idx="71">
                  <c:v>41686</c:v>
                </c:pt>
                <c:pt idx="72">
                  <c:v>41693</c:v>
                </c:pt>
                <c:pt idx="73">
                  <c:v>41700</c:v>
                </c:pt>
                <c:pt idx="74">
                  <c:v>41707</c:v>
                </c:pt>
                <c:pt idx="75">
                  <c:v>41714</c:v>
                </c:pt>
                <c:pt idx="76">
                  <c:v>41721</c:v>
                </c:pt>
                <c:pt idx="77">
                  <c:v>41728</c:v>
                </c:pt>
                <c:pt idx="78">
                  <c:v>41735</c:v>
                </c:pt>
                <c:pt idx="79">
                  <c:v>41742</c:v>
                </c:pt>
                <c:pt idx="80">
                  <c:v>41749</c:v>
                </c:pt>
                <c:pt idx="81">
                  <c:v>41756</c:v>
                </c:pt>
                <c:pt idx="82">
                  <c:v>41763</c:v>
                </c:pt>
                <c:pt idx="83">
                  <c:v>41770</c:v>
                </c:pt>
                <c:pt idx="84">
                  <c:v>41777</c:v>
                </c:pt>
                <c:pt idx="85">
                  <c:v>41784</c:v>
                </c:pt>
                <c:pt idx="86">
                  <c:v>41791</c:v>
                </c:pt>
                <c:pt idx="87">
                  <c:v>41798</c:v>
                </c:pt>
                <c:pt idx="88">
                  <c:v>41805</c:v>
                </c:pt>
                <c:pt idx="89">
                  <c:v>41812</c:v>
                </c:pt>
                <c:pt idx="90">
                  <c:v>41819</c:v>
                </c:pt>
                <c:pt idx="91">
                  <c:v>41826</c:v>
                </c:pt>
                <c:pt idx="92">
                  <c:v>41833</c:v>
                </c:pt>
                <c:pt idx="93">
                  <c:v>41840</c:v>
                </c:pt>
                <c:pt idx="94">
                  <c:v>41847</c:v>
                </c:pt>
                <c:pt idx="95">
                  <c:v>41854</c:v>
                </c:pt>
                <c:pt idx="96">
                  <c:v>41861</c:v>
                </c:pt>
                <c:pt idx="97">
                  <c:v>41868</c:v>
                </c:pt>
                <c:pt idx="98">
                  <c:v>41875</c:v>
                </c:pt>
                <c:pt idx="99">
                  <c:v>41882</c:v>
                </c:pt>
                <c:pt idx="100">
                  <c:v>41889</c:v>
                </c:pt>
                <c:pt idx="101">
                  <c:v>41896</c:v>
                </c:pt>
                <c:pt idx="102">
                  <c:v>41903</c:v>
                </c:pt>
                <c:pt idx="103">
                  <c:v>41910</c:v>
                </c:pt>
                <c:pt idx="104">
                  <c:v>41917</c:v>
                </c:pt>
                <c:pt idx="105">
                  <c:v>41924</c:v>
                </c:pt>
                <c:pt idx="106">
                  <c:v>41931</c:v>
                </c:pt>
                <c:pt idx="107">
                  <c:v>41938</c:v>
                </c:pt>
                <c:pt idx="108">
                  <c:v>41945</c:v>
                </c:pt>
                <c:pt idx="109">
                  <c:v>41952</c:v>
                </c:pt>
                <c:pt idx="110">
                  <c:v>41959</c:v>
                </c:pt>
                <c:pt idx="111">
                  <c:v>41966</c:v>
                </c:pt>
                <c:pt idx="112">
                  <c:v>41973</c:v>
                </c:pt>
                <c:pt idx="113">
                  <c:v>41980</c:v>
                </c:pt>
                <c:pt idx="114">
                  <c:v>41987</c:v>
                </c:pt>
                <c:pt idx="115">
                  <c:v>41994</c:v>
                </c:pt>
                <c:pt idx="116">
                  <c:v>42001</c:v>
                </c:pt>
                <c:pt idx="117">
                  <c:v>42008</c:v>
                </c:pt>
                <c:pt idx="118">
                  <c:v>42015</c:v>
                </c:pt>
                <c:pt idx="119">
                  <c:v>42022</c:v>
                </c:pt>
                <c:pt idx="120">
                  <c:v>42029</c:v>
                </c:pt>
                <c:pt idx="121">
                  <c:v>42036</c:v>
                </c:pt>
                <c:pt idx="122">
                  <c:v>42043</c:v>
                </c:pt>
                <c:pt idx="123">
                  <c:v>42050</c:v>
                </c:pt>
                <c:pt idx="124">
                  <c:v>42057</c:v>
                </c:pt>
                <c:pt idx="125">
                  <c:v>42064</c:v>
                </c:pt>
                <c:pt idx="126">
                  <c:v>42071</c:v>
                </c:pt>
                <c:pt idx="127">
                  <c:v>42078</c:v>
                </c:pt>
                <c:pt idx="128">
                  <c:v>42085</c:v>
                </c:pt>
                <c:pt idx="129">
                  <c:v>42092</c:v>
                </c:pt>
                <c:pt idx="130">
                  <c:v>42099</c:v>
                </c:pt>
                <c:pt idx="131">
                  <c:v>42106</c:v>
                </c:pt>
                <c:pt idx="132">
                  <c:v>42113</c:v>
                </c:pt>
                <c:pt idx="133">
                  <c:v>42120</c:v>
                </c:pt>
                <c:pt idx="134">
                  <c:v>42127</c:v>
                </c:pt>
                <c:pt idx="135">
                  <c:v>42134</c:v>
                </c:pt>
                <c:pt idx="136">
                  <c:v>42141</c:v>
                </c:pt>
                <c:pt idx="137">
                  <c:v>42148</c:v>
                </c:pt>
                <c:pt idx="138">
                  <c:v>42155</c:v>
                </c:pt>
                <c:pt idx="139">
                  <c:v>42162</c:v>
                </c:pt>
                <c:pt idx="140">
                  <c:v>42169</c:v>
                </c:pt>
                <c:pt idx="141">
                  <c:v>42176</c:v>
                </c:pt>
                <c:pt idx="142">
                  <c:v>42183</c:v>
                </c:pt>
                <c:pt idx="143">
                  <c:v>42190</c:v>
                </c:pt>
                <c:pt idx="144">
                  <c:v>42197</c:v>
                </c:pt>
                <c:pt idx="145">
                  <c:v>42204</c:v>
                </c:pt>
                <c:pt idx="146">
                  <c:v>42211</c:v>
                </c:pt>
                <c:pt idx="147">
                  <c:v>42218</c:v>
                </c:pt>
                <c:pt idx="148">
                  <c:v>42225</c:v>
                </c:pt>
                <c:pt idx="149">
                  <c:v>42232</c:v>
                </c:pt>
                <c:pt idx="150">
                  <c:v>42239</c:v>
                </c:pt>
                <c:pt idx="151">
                  <c:v>42246</c:v>
                </c:pt>
                <c:pt idx="152">
                  <c:v>42253</c:v>
                </c:pt>
                <c:pt idx="153">
                  <c:v>42260</c:v>
                </c:pt>
                <c:pt idx="154">
                  <c:v>42267</c:v>
                </c:pt>
                <c:pt idx="155">
                  <c:v>42274</c:v>
                </c:pt>
                <c:pt idx="156">
                  <c:v>42281</c:v>
                </c:pt>
                <c:pt idx="157">
                  <c:v>42288</c:v>
                </c:pt>
                <c:pt idx="158">
                  <c:v>42295</c:v>
                </c:pt>
                <c:pt idx="159">
                  <c:v>42302</c:v>
                </c:pt>
                <c:pt idx="160">
                  <c:v>42309</c:v>
                </c:pt>
                <c:pt idx="161">
                  <c:v>42316</c:v>
                </c:pt>
                <c:pt idx="162">
                  <c:v>42323</c:v>
                </c:pt>
                <c:pt idx="163">
                  <c:v>42330</c:v>
                </c:pt>
                <c:pt idx="164">
                  <c:v>42337</c:v>
                </c:pt>
                <c:pt idx="165">
                  <c:v>42344</c:v>
                </c:pt>
                <c:pt idx="166">
                  <c:v>42351</c:v>
                </c:pt>
                <c:pt idx="167">
                  <c:v>42358</c:v>
                </c:pt>
                <c:pt idx="168">
                  <c:v>42365</c:v>
                </c:pt>
                <c:pt idx="169">
                  <c:v>42372</c:v>
                </c:pt>
                <c:pt idx="170">
                  <c:v>42379</c:v>
                </c:pt>
                <c:pt idx="171">
                  <c:v>42386</c:v>
                </c:pt>
                <c:pt idx="172">
                  <c:v>42393</c:v>
                </c:pt>
                <c:pt idx="173">
                  <c:v>42400</c:v>
                </c:pt>
                <c:pt idx="174">
                  <c:v>42407</c:v>
                </c:pt>
                <c:pt idx="175">
                  <c:v>42414</c:v>
                </c:pt>
                <c:pt idx="176">
                  <c:v>42421</c:v>
                </c:pt>
                <c:pt idx="177">
                  <c:v>42428</c:v>
                </c:pt>
                <c:pt idx="178">
                  <c:v>42435</c:v>
                </c:pt>
                <c:pt idx="179">
                  <c:v>42442</c:v>
                </c:pt>
                <c:pt idx="180">
                  <c:v>42449</c:v>
                </c:pt>
                <c:pt idx="181">
                  <c:v>42456</c:v>
                </c:pt>
                <c:pt idx="182">
                  <c:v>42463</c:v>
                </c:pt>
                <c:pt idx="183">
                  <c:v>42470</c:v>
                </c:pt>
              </c:numCache>
            </c:numRef>
          </c:cat>
          <c:val>
            <c:numRef>
              <c:f>'4441_easter_NEW MCC'!$E$2:$E$1289</c:f>
              <c:numCache>
                <c:formatCode>General</c:formatCode>
                <c:ptCount val="184"/>
                <c:pt idx="0">
                  <c:v>0.18590950000000001</c:v>
                </c:pt>
                <c:pt idx="1">
                  <c:v>0.17805865000000001</c:v>
                </c:pt>
                <c:pt idx="2">
                  <c:v>0.17155877</c:v>
                </c:pt>
                <c:pt idx="3">
                  <c:v>0.25540151999999999</c:v>
                </c:pt>
                <c:pt idx="4">
                  <c:v>0.19044812</c:v>
                </c:pt>
                <c:pt idx="5">
                  <c:v>0.18786314000000001</c:v>
                </c:pt>
                <c:pt idx="6">
                  <c:v>0.19574584</c:v>
                </c:pt>
                <c:pt idx="7">
                  <c:v>0.23274638</c:v>
                </c:pt>
                <c:pt idx="8">
                  <c:v>0.25201519999999999</c:v>
                </c:pt>
                <c:pt idx="9">
                  <c:v>0.22329927999999999</c:v>
                </c:pt>
                <c:pt idx="10">
                  <c:v>0.21124844000000001</c:v>
                </c:pt>
                <c:pt idx="11">
                  <c:v>0.18780838</c:v>
                </c:pt>
                <c:pt idx="12">
                  <c:v>0.15198296</c:v>
                </c:pt>
                <c:pt idx="13">
                  <c:v>0.14920722</c:v>
                </c:pt>
                <c:pt idx="14">
                  <c:v>0.1503758</c:v>
                </c:pt>
                <c:pt idx="15">
                  <c:v>0.15146377999999999</c:v>
                </c:pt>
                <c:pt idx="16">
                  <c:v>0.13803802000000001</c:v>
                </c:pt>
                <c:pt idx="17">
                  <c:v>0.13312950000000001</c:v>
                </c:pt>
                <c:pt idx="18">
                  <c:v>0.16066717</c:v>
                </c:pt>
                <c:pt idx="19">
                  <c:v>0.1745197</c:v>
                </c:pt>
                <c:pt idx="20">
                  <c:v>0.16490439000000001</c:v>
                </c:pt>
                <c:pt idx="21">
                  <c:v>0.18017706</c:v>
                </c:pt>
                <c:pt idx="22">
                  <c:v>0.17885566</c:v>
                </c:pt>
                <c:pt idx="23">
                  <c:v>0.18118798999999999</c:v>
                </c:pt>
                <c:pt idx="24">
                  <c:v>0.17154182000000001</c:v>
                </c:pt>
                <c:pt idx="25">
                  <c:v>5.5008540000000002E-2</c:v>
                </c:pt>
                <c:pt idx="26">
                  <c:v>4.2708322E-2</c:v>
                </c:pt>
                <c:pt idx="27">
                  <c:v>4.1027754999999999E-2</c:v>
                </c:pt>
                <c:pt idx="28">
                  <c:v>0.22216675</c:v>
                </c:pt>
                <c:pt idx="29">
                  <c:v>0.24670306</c:v>
                </c:pt>
                <c:pt idx="30">
                  <c:v>0.26293193999999998</c:v>
                </c:pt>
                <c:pt idx="31">
                  <c:v>0.22772508999999999</c:v>
                </c:pt>
                <c:pt idx="32">
                  <c:v>0.24851946999999999</c:v>
                </c:pt>
                <c:pt idx="33">
                  <c:v>0.25001435999999999</c:v>
                </c:pt>
                <c:pt idx="34">
                  <c:v>0.2495812</c:v>
                </c:pt>
                <c:pt idx="35">
                  <c:v>0.22144516</c:v>
                </c:pt>
                <c:pt idx="36">
                  <c:v>0.19700442000000001</c:v>
                </c:pt>
                <c:pt idx="37">
                  <c:v>0.20956959999999999</c:v>
                </c:pt>
                <c:pt idx="38">
                  <c:v>0.22207009999999999</c:v>
                </c:pt>
                <c:pt idx="39">
                  <c:v>0.19807230000000001</c:v>
                </c:pt>
                <c:pt idx="40">
                  <c:v>0.19763818</c:v>
                </c:pt>
                <c:pt idx="41">
                  <c:v>0.18844834999999999</c:v>
                </c:pt>
                <c:pt idx="42">
                  <c:v>0.19658564000000001</c:v>
                </c:pt>
                <c:pt idx="43">
                  <c:v>0.19834293</c:v>
                </c:pt>
                <c:pt idx="44">
                  <c:v>0.20873291999999999</c:v>
                </c:pt>
                <c:pt idx="45">
                  <c:v>0.18616731</c:v>
                </c:pt>
                <c:pt idx="46">
                  <c:v>0.18565176</c:v>
                </c:pt>
                <c:pt idx="47">
                  <c:v>0.19699140000000001</c:v>
                </c:pt>
                <c:pt idx="48">
                  <c:v>0.18345168000000001</c:v>
                </c:pt>
                <c:pt idx="49">
                  <c:v>0.18819391999999999</c:v>
                </c:pt>
                <c:pt idx="50">
                  <c:v>0.18126439</c:v>
                </c:pt>
                <c:pt idx="51">
                  <c:v>0.18151576999999999</c:v>
                </c:pt>
                <c:pt idx="52">
                  <c:v>0.19087999999999999</c:v>
                </c:pt>
                <c:pt idx="53">
                  <c:v>0.1860252</c:v>
                </c:pt>
                <c:pt idx="54">
                  <c:v>0.19974884000000001</c:v>
                </c:pt>
                <c:pt idx="55">
                  <c:v>0.19332849999999999</c:v>
                </c:pt>
                <c:pt idx="56">
                  <c:v>0.20703278</c:v>
                </c:pt>
                <c:pt idx="57">
                  <c:v>0.21811996</c:v>
                </c:pt>
                <c:pt idx="58">
                  <c:v>0.21152191000000001</c:v>
                </c:pt>
                <c:pt idx="59">
                  <c:v>0.26153135</c:v>
                </c:pt>
                <c:pt idx="60">
                  <c:v>0.24784987999999999</c:v>
                </c:pt>
                <c:pt idx="61">
                  <c:v>0.23621659</c:v>
                </c:pt>
                <c:pt idx="62">
                  <c:v>0.22579358999999999</c:v>
                </c:pt>
                <c:pt idx="63">
                  <c:v>0.17808895999999999</c:v>
                </c:pt>
                <c:pt idx="64">
                  <c:v>0.13389722000000001</c:v>
                </c:pt>
                <c:pt idx="65">
                  <c:v>0.15911755999999999</c:v>
                </c:pt>
                <c:pt idx="66">
                  <c:v>0.16229725</c:v>
                </c:pt>
                <c:pt idx="67">
                  <c:v>0.18011805</c:v>
                </c:pt>
                <c:pt idx="68">
                  <c:v>0.16781066</c:v>
                </c:pt>
                <c:pt idx="69">
                  <c:v>0.14143011999999999</c:v>
                </c:pt>
                <c:pt idx="70">
                  <c:v>0.16407630000000001</c:v>
                </c:pt>
                <c:pt idx="71">
                  <c:v>0.17889484999999999</c:v>
                </c:pt>
                <c:pt idx="72">
                  <c:v>0.17717785999999999</c:v>
                </c:pt>
                <c:pt idx="73">
                  <c:v>0.16766338</c:v>
                </c:pt>
                <c:pt idx="74">
                  <c:v>0.18609412</c:v>
                </c:pt>
                <c:pt idx="75">
                  <c:v>0.18680640000000001</c:v>
                </c:pt>
                <c:pt idx="76">
                  <c:v>0.20067935000000001</c:v>
                </c:pt>
                <c:pt idx="77">
                  <c:v>0.2036741</c:v>
                </c:pt>
                <c:pt idx="78">
                  <c:v>0.22272131000000001</c:v>
                </c:pt>
                <c:pt idx="79">
                  <c:v>0.21899552999999999</c:v>
                </c:pt>
                <c:pt idx="80">
                  <c:v>4.9647056000000002E-2</c:v>
                </c:pt>
                <c:pt idx="81">
                  <c:v>0.22367027</c:v>
                </c:pt>
                <c:pt idx="82">
                  <c:v>0.25328386000000003</c:v>
                </c:pt>
                <c:pt idx="83">
                  <c:v>0.23391290000000001</c:v>
                </c:pt>
                <c:pt idx="84">
                  <c:v>0.30308089999999999</c:v>
                </c:pt>
                <c:pt idx="85">
                  <c:v>0.28218137999999998</c:v>
                </c:pt>
                <c:pt idx="86">
                  <c:v>0.25775582000000002</c:v>
                </c:pt>
                <c:pt idx="87">
                  <c:v>0.24391101000000001</c:v>
                </c:pt>
                <c:pt idx="88">
                  <c:v>0.22396472000000001</c:v>
                </c:pt>
                <c:pt idx="89">
                  <c:v>0.22242634999999999</c:v>
                </c:pt>
                <c:pt idx="90">
                  <c:v>0.23254781999999999</c:v>
                </c:pt>
                <c:pt idx="91">
                  <c:v>0.20982401000000001</c:v>
                </c:pt>
                <c:pt idx="92">
                  <c:v>0.20934789000000001</c:v>
                </c:pt>
                <c:pt idx="93">
                  <c:v>0.20790281999999999</c:v>
                </c:pt>
                <c:pt idx="94">
                  <c:v>0.20155843000000001</c:v>
                </c:pt>
                <c:pt idx="95">
                  <c:v>0.20680195000000001</c:v>
                </c:pt>
                <c:pt idx="96">
                  <c:v>0.20403750000000001</c:v>
                </c:pt>
                <c:pt idx="97">
                  <c:v>0.21147093</c:v>
                </c:pt>
                <c:pt idx="98">
                  <c:v>0.19776873</c:v>
                </c:pt>
                <c:pt idx="99">
                  <c:v>0.21058725</c:v>
                </c:pt>
                <c:pt idx="100">
                  <c:v>0.1950933</c:v>
                </c:pt>
                <c:pt idx="101">
                  <c:v>0.21104257000000001</c:v>
                </c:pt>
                <c:pt idx="102">
                  <c:v>0.20230426000000001</c:v>
                </c:pt>
                <c:pt idx="103">
                  <c:v>0.20703674999999999</c:v>
                </c:pt>
                <c:pt idx="104">
                  <c:v>0.21715511000000001</c:v>
                </c:pt>
                <c:pt idx="105">
                  <c:v>0.20440194</c:v>
                </c:pt>
                <c:pt idx="106">
                  <c:v>0.20242883</c:v>
                </c:pt>
                <c:pt idx="107">
                  <c:v>0.20707059</c:v>
                </c:pt>
                <c:pt idx="108">
                  <c:v>0.22037636999999999</c:v>
                </c:pt>
                <c:pt idx="109">
                  <c:v>0.29050695999999998</c:v>
                </c:pt>
                <c:pt idx="110">
                  <c:v>0.26933244000000001</c:v>
                </c:pt>
                <c:pt idx="111">
                  <c:v>0.27782004999999999</c:v>
                </c:pt>
                <c:pt idx="112">
                  <c:v>0.26466065999999999</c:v>
                </c:pt>
                <c:pt idx="113">
                  <c:v>0.23832028</c:v>
                </c:pt>
                <c:pt idx="114">
                  <c:v>0.23955894</c:v>
                </c:pt>
                <c:pt idx="115">
                  <c:v>0.19678999999999999</c:v>
                </c:pt>
                <c:pt idx="116">
                  <c:v>0.14257947000000001</c:v>
                </c:pt>
                <c:pt idx="117">
                  <c:v>0.16834473999999999</c:v>
                </c:pt>
                <c:pt idx="118">
                  <c:v>0.16642359000000001</c:v>
                </c:pt>
                <c:pt idx="119">
                  <c:v>0.15668087999999999</c:v>
                </c:pt>
                <c:pt idx="120">
                  <c:v>0.17868194000000001</c:v>
                </c:pt>
                <c:pt idx="121">
                  <c:v>0.14943603</c:v>
                </c:pt>
                <c:pt idx="122">
                  <c:v>0.17696217</c:v>
                </c:pt>
                <c:pt idx="123">
                  <c:v>0.19227684</c:v>
                </c:pt>
                <c:pt idx="124">
                  <c:v>0.18120706</c:v>
                </c:pt>
                <c:pt idx="125">
                  <c:v>0.19224047999999999</c:v>
                </c:pt>
                <c:pt idx="126">
                  <c:v>0.19263469999999999</c:v>
                </c:pt>
                <c:pt idx="127">
                  <c:v>0.21907413000000001</c:v>
                </c:pt>
                <c:pt idx="128">
                  <c:v>0.21808983000000001</c:v>
                </c:pt>
                <c:pt idx="129">
                  <c:v>0.23064973999999999</c:v>
                </c:pt>
                <c:pt idx="130">
                  <c:v>4.992104E-2</c:v>
                </c:pt>
                <c:pt idx="131">
                  <c:v>0.25109695999999998</c:v>
                </c:pt>
                <c:pt idx="132">
                  <c:v>0.26518311999999999</c:v>
                </c:pt>
                <c:pt idx="133">
                  <c:v>0.2737696</c:v>
                </c:pt>
                <c:pt idx="134">
                  <c:v>0.29817832</c:v>
                </c:pt>
                <c:pt idx="135">
                  <c:v>0.23056922999999999</c:v>
                </c:pt>
                <c:pt idx="136">
                  <c:v>0.26599585999999997</c:v>
                </c:pt>
                <c:pt idx="137">
                  <c:v>0.26402900000000001</c:v>
                </c:pt>
                <c:pt idx="138">
                  <c:v>0.26618528000000002</c:v>
                </c:pt>
                <c:pt idx="139">
                  <c:v>0.25256993999999999</c:v>
                </c:pt>
                <c:pt idx="140">
                  <c:v>0.23612871999999999</c:v>
                </c:pt>
                <c:pt idx="141">
                  <c:v>0.22414746999999999</c:v>
                </c:pt>
                <c:pt idx="142">
                  <c:v>0.22912547</c:v>
                </c:pt>
                <c:pt idx="143">
                  <c:v>0.19821736000000001</c:v>
                </c:pt>
                <c:pt idx="144">
                  <c:v>0.21561464999999999</c:v>
                </c:pt>
                <c:pt idx="145">
                  <c:v>0.20807585000000001</c:v>
                </c:pt>
                <c:pt idx="146">
                  <c:v>0.20930308</c:v>
                </c:pt>
                <c:pt idx="147">
                  <c:v>0.20508235999999999</c:v>
                </c:pt>
                <c:pt idx="148">
                  <c:v>0.21296899</c:v>
                </c:pt>
                <c:pt idx="149">
                  <c:v>0.21361005</c:v>
                </c:pt>
                <c:pt idx="150">
                  <c:v>0.21230070000000001</c:v>
                </c:pt>
                <c:pt idx="151">
                  <c:v>0.22311977999999999</c:v>
                </c:pt>
                <c:pt idx="152">
                  <c:v>0.21514191999999999</c:v>
                </c:pt>
                <c:pt idx="153">
                  <c:v>0.20451055000000001</c:v>
                </c:pt>
                <c:pt idx="154">
                  <c:v>0.19966481999999999</c:v>
                </c:pt>
                <c:pt idx="155">
                  <c:v>0.19350560999999999</c:v>
                </c:pt>
                <c:pt idx="156">
                  <c:v>0.21178746000000001</c:v>
                </c:pt>
                <c:pt idx="157">
                  <c:v>0.20793381</c:v>
                </c:pt>
                <c:pt idx="158">
                  <c:v>0.21660951000000001</c:v>
                </c:pt>
                <c:pt idx="159">
                  <c:v>0.21658002000000001</c:v>
                </c:pt>
                <c:pt idx="160">
                  <c:v>0.21590638000000001</c:v>
                </c:pt>
                <c:pt idx="161">
                  <c:v>0.21914929</c:v>
                </c:pt>
                <c:pt idx="162">
                  <c:v>0.22594518999999999</c:v>
                </c:pt>
                <c:pt idx="163">
                  <c:v>0.25493209999999999</c:v>
                </c:pt>
                <c:pt idx="164">
                  <c:v>0.26490976999999999</c:v>
                </c:pt>
                <c:pt idx="165">
                  <c:v>0.25380427</c:v>
                </c:pt>
                <c:pt idx="166">
                  <c:v>0.22366403000000001</c:v>
                </c:pt>
                <c:pt idx="167">
                  <c:v>0.23754331000000001</c:v>
                </c:pt>
                <c:pt idx="168">
                  <c:v>0.16134338000000001</c:v>
                </c:pt>
                <c:pt idx="169">
                  <c:v>0.17142119</c:v>
                </c:pt>
                <c:pt idx="170">
                  <c:v>0.18727292000000001</c:v>
                </c:pt>
                <c:pt idx="171">
                  <c:v>0.15970464000000001</c:v>
                </c:pt>
                <c:pt idx="172">
                  <c:v>0.16454928999999999</c:v>
                </c:pt>
                <c:pt idx="173">
                  <c:v>0.20193622999999999</c:v>
                </c:pt>
                <c:pt idx="174">
                  <c:v>0.16551022000000001</c:v>
                </c:pt>
                <c:pt idx="175">
                  <c:v>0.16191222999999999</c:v>
                </c:pt>
                <c:pt idx="176">
                  <c:v>0.18520215000000001</c:v>
                </c:pt>
                <c:pt idx="177">
                  <c:v>0.20236804999999999</c:v>
                </c:pt>
                <c:pt idx="178">
                  <c:v>0.20590887999999999</c:v>
                </c:pt>
                <c:pt idx="179">
                  <c:v>0.19973758</c:v>
                </c:pt>
                <c:pt idx="180">
                  <c:v>0.20881540000000001</c:v>
                </c:pt>
                <c:pt idx="181">
                  <c:v>6.1037241999999998E-2</c:v>
                </c:pt>
                <c:pt idx="182">
                  <c:v>0.25635147000000003</c:v>
                </c:pt>
                <c:pt idx="183">
                  <c:v>0.22443356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B29-4834-A675-CECA137024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5365248"/>
        <c:axId val="355366784"/>
      </c:barChart>
      <c:catAx>
        <c:axId val="355365248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366784"/>
        <c:crosses val="autoZero"/>
        <c:auto val="0"/>
        <c:lblAlgn val="ctr"/>
        <c:lblOffset val="100"/>
        <c:tickLblSkip val="7"/>
        <c:noMultiLvlLbl val="1"/>
      </c:catAx>
      <c:valAx>
        <c:axId val="355366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0" i="0" baseline="0">
                    <a:effectLst/>
                  </a:rPr>
                  <a:t>Indexed to October 1, 2012=1</a:t>
                </a:r>
                <a:endParaRPr lang="en-US" sz="1200">
                  <a:effectLst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365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C3C8E64-9738-4B36-9FF1-62D14BB1C40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A3EF812-F2ED-43B7-B8C3-AD38E3437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93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EF812-F2ED-43B7-B8C3-AD38E34370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34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EF812-F2ED-43B7-B8C3-AD38E34370F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707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EF812-F2ED-43B7-B8C3-AD38E34370F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24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EF812-F2ED-43B7-B8C3-AD38E34370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64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EF812-F2ED-43B7-B8C3-AD38E34370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84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EF812-F2ED-43B7-B8C3-AD38E34370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58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EF812-F2ED-43B7-B8C3-AD38E34370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44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EF812-F2ED-43B7-B8C3-AD38E34370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82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EF812-F2ED-43B7-B8C3-AD38E34370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29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EF812-F2ED-43B7-B8C3-AD38E34370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687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EF812-F2ED-43B7-B8C3-AD38E34370F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55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3261-25FC-45CE-9A89-257D131F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9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3261-25FC-45CE-9A89-257D131F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9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3261-25FC-45CE-9A89-257D131F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82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3261-25FC-45CE-9A89-257D131F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8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3261-25FC-45CE-9A89-257D131F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3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/>
                </a:solidFill>
              </a:defRPr>
            </a:lvl1pPr>
          </a:lstStyle>
          <a:p>
            <a:fld id="{010C3261-25FC-45CE-9A89-257D131F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0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0" kern="1200" baseline="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32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brian.c.monsell@census.gov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ucker.s.mcelroy@census.gov" TargetMode="External"/><Relationship Id="rId4" Type="http://schemas.openxmlformats.org/officeDocument/2006/relationships/hyperlink" Target="mailto:rebecca.j.hutchinson@census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73214"/>
            <a:ext cx="10363200" cy="1470025"/>
          </a:xfrm>
        </p:spPr>
        <p:txBody>
          <a:bodyPr/>
          <a:lstStyle/>
          <a:p>
            <a:r>
              <a:rPr lang="en-US" dirty="0" smtClean="0"/>
              <a:t>Using Daily Data to Identify New Holiday Effects: Easter[0]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Brian C. Monsell</a:t>
            </a:r>
          </a:p>
          <a:p>
            <a:r>
              <a:rPr lang="en-US" dirty="0" smtClean="0"/>
              <a:t>U. S. Census Bureau</a:t>
            </a:r>
          </a:p>
          <a:p>
            <a:r>
              <a:rPr lang="en-US" dirty="0" smtClean="0"/>
              <a:t>March 7,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42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49521945"/>
              </p:ext>
            </p:extLst>
          </p:nvPr>
        </p:nvGraphicFramePr>
        <p:xfrm>
          <a:off x="265610" y="1894068"/>
          <a:ext cx="11743510" cy="3413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8702">
                  <a:extLst>
                    <a:ext uri="{9D8B030D-6E8A-4147-A177-3AD203B41FA5}">
                      <a16:colId xmlns:a16="http://schemas.microsoft.com/office/drawing/2014/main" val="320085545"/>
                    </a:ext>
                  </a:extLst>
                </a:gridCol>
                <a:gridCol w="2348702">
                  <a:extLst>
                    <a:ext uri="{9D8B030D-6E8A-4147-A177-3AD203B41FA5}">
                      <a16:colId xmlns:a16="http://schemas.microsoft.com/office/drawing/2014/main" val="1735255706"/>
                    </a:ext>
                  </a:extLst>
                </a:gridCol>
                <a:gridCol w="2348702">
                  <a:extLst>
                    <a:ext uri="{9D8B030D-6E8A-4147-A177-3AD203B41FA5}">
                      <a16:colId xmlns:a16="http://schemas.microsoft.com/office/drawing/2014/main" val="243858129"/>
                    </a:ext>
                  </a:extLst>
                </a:gridCol>
                <a:gridCol w="2348702">
                  <a:extLst>
                    <a:ext uri="{9D8B030D-6E8A-4147-A177-3AD203B41FA5}">
                      <a16:colId xmlns:a16="http://schemas.microsoft.com/office/drawing/2014/main" val="197896744"/>
                    </a:ext>
                  </a:extLst>
                </a:gridCol>
                <a:gridCol w="2348702">
                  <a:extLst>
                    <a:ext uri="{9D8B030D-6E8A-4147-A177-3AD203B41FA5}">
                      <a16:colId xmlns:a16="http://schemas.microsoft.com/office/drawing/2014/main" val="3475450575"/>
                    </a:ext>
                  </a:extLst>
                </a:gridCol>
              </a:tblGrid>
              <a:tr h="33142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Table 1: Easter Holiday Effect </a:t>
                      </a:r>
                      <a:r>
                        <a:rPr lang="en-US" sz="2400" b="1" dirty="0" err="1" smtClean="0"/>
                        <a:t>Regressors</a:t>
                      </a:r>
                      <a:r>
                        <a:rPr lang="en-US" sz="2400" b="1" dirty="0" smtClean="0"/>
                        <a:t> for Shoes Stores in Monthly Retail Trade Survey</a:t>
                      </a:r>
                      <a:endParaRPr lang="en-US" sz="2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764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No Easter Effect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Easter[0] Only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Easter[8] Only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Easter[0] &amp; Easter[8]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85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Easter[0]</a:t>
                      </a:r>
                      <a:r>
                        <a:rPr lang="en-US" sz="2400" b="1" baseline="0" dirty="0" smtClean="0"/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t-statistic</a:t>
                      </a:r>
                      <a:endParaRPr lang="en-US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-5.12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-2.40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0053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Easter[8]</a:t>
                      </a:r>
                      <a:r>
                        <a:rPr lang="en-US" sz="2400" b="1" baseline="0" dirty="0" smtClean="0"/>
                        <a:t> </a:t>
                      </a:r>
                    </a:p>
                    <a:p>
                      <a:pPr algn="ctr"/>
                      <a:r>
                        <a:rPr lang="en-US" sz="2400" b="1" baseline="0" dirty="0" smtClean="0"/>
                        <a:t>t-statistic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4.24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3073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AICC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1505.2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1502.3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1491.9</a:t>
                      </a:r>
                      <a:endParaRPr lang="en-US" sz="2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1488.7</a:t>
                      </a:r>
                      <a:endParaRPr lang="en-US" sz="2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238852"/>
                  </a:ext>
                </a:extLst>
              </a:tr>
            </a:tbl>
          </a:graphicData>
        </a:graphic>
      </p:graphicFrame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1219200" y="328613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02183" y="751068"/>
            <a:ext cx="7139968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Easter[0] significant in MRTS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Shoe Stores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Tested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four Easter holiday effect scenarios:</a:t>
            </a:r>
          </a:p>
          <a:p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0251672" y="4747237"/>
            <a:ext cx="1136469" cy="7688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Easter Sunday </a:t>
            </a:r>
            <a:r>
              <a:rPr lang="en-US" sz="2800" dirty="0" smtClean="0"/>
              <a:t>Effect: </a:t>
            </a:r>
            <a:r>
              <a:rPr lang="en-US" sz="2800" dirty="0"/>
              <a:t>Home </a:t>
            </a:r>
            <a:r>
              <a:rPr lang="en-US" sz="2800" dirty="0"/>
              <a:t>Centers</a:t>
            </a:r>
            <a:endParaRPr lang="en-US" sz="2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3505200" y="1447800"/>
          <a:ext cx="5614416" cy="3502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76399" y="5317958"/>
            <a:ext cx="9392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Note: Our production model for Home Centers currently includes no Easter effects.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672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11898833"/>
              </p:ext>
            </p:extLst>
          </p:nvPr>
        </p:nvGraphicFramePr>
        <p:xfrm>
          <a:off x="266286" y="2043730"/>
          <a:ext cx="1174351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8702">
                  <a:extLst>
                    <a:ext uri="{9D8B030D-6E8A-4147-A177-3AD203B41FA5}">
                      <a16:colId xmlns:a16="http://schemas.microsoft.com/office/drawing/2014/main" val="320085545"/>
                    </a:ext>
                  </a:extLst>
                </a:gridCol>
                <a:gridCol w="2348702">
                  <a:extLst>
                    <a:ext uri="{9D8B030D-6E8A-4147-A177-3AD203B41FA5}">
                      <a16:colId xmlns:a16="http://schemas.microsoft.com/office/drawing/2014/main" val="1735255706"/>
                    </a:ext>
                  </a:extLst>
                </a:gridCol>
                <a:gridCol w="2348702">
                  <a:extLst>
                    <a:ext uri="{9D8B030D-6E8A-4147-A177-3AD203B41FA5}">
                      <a16:colId xmlns:a16="http://schemas.microsoft.com/office/drawing/2014/main" val="243858129"/>
                    </a:ext>
                  </a:extLst>
                </a:gridCol>
                <a:gridCol w="2348702">
                  <a:extLst>
                    <a:ext uri="{9D8B030D-6E8A-4147-A177-3AD203B41FA5}">
                      <a16:colId xmlns:a16="http://schemas.microsoft.com/office/drawing/2014/main" val="197896744"/>
                    </a:ext>
                  </a:extLst>
                </a:gridCol>
                <a:gridCol w="2348702">
                  <a:extLst>
                    <a:ext uri="{9D8B030D-6E8A-4147-A177-3AD203B41FA5}">
                      <a16:colId xmlns:a16="http://schemas.microsoft.com/office/drawing/2014/main" val="3475450575"/>
                    </a:ext>
                  </a:extLst>
                </a:gridCol>
              </a:tblGrid>
              <a:tr h="33142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Table 1: Easter Holiday Effect </a:t>
                      </a:r>
                      <a:r>
                        <a:rPr lang="en-US" sz="2400" b="1" dirty="0" err="1" smtClean="0"/>
                        <a:t>Regressors</a:t>
                      </a:r>
                      <a:r>
                        <a:rPr lang="en-US" sz="2400" b="1" dirty="0" smtClean="0"/>
                        <a:t> for Shoes Stores in Monthly Retail Trade Survey</a:t>
                      </a:r>
                      <a:endParaRPr lang="en-US" sz="2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764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No Easter Effect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Easter[0] Only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Easter[8] Only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Easter[0] &amp; Easter[8]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85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Easter[0]</a:t>
                      </a:r>
                      <a:r>
                        <a:rPr lang="en-US" sz="2400" b="1" baseline="0" dirty="0" smtClean="0"/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t-statistic</a:t>
                      </a:r>
                      <a:endParaRPr lang="en-US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-4.6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-2.6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0053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Easter[8]</a:t>
                      </a:r>
                      <a:r>
                        <a:rPr lang="en-US" sz="2400" b="1" baseline="0" dirty="0" smtClean="0"/>
                        <a:t> </a:t>
                      </a:r>
                    </a:p>
                    <a:p>
                      <a:pPr algn="ctr"/>
                      <a:r>
                        <a:rPr lang="en-US" sz="2400" b="1" baseline="0" dirty="0" smtClean="0"/>
                        <a:t>t-statistic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-3.9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0.9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3073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AICC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3582.6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3565.0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3570.7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3566.6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238852"/>
                  </a:ext>
                </a:extLst>
              </a:tr>
            </a:tbl>
          </a:graphicData>
        </a:graphic>
      </p:graphicFrame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1219200" y="328613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02183" y="751068"/>
            <a:ext cx="7469352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Easter[0] significant in MRTS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Home Centers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Tested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four Easter holiday effect scenarios:</a:t>
            </a:r>
          </a:p>
          <a:p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569131" y="4859384"/>
            <a:ext cx="1136469" cy="7688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6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As a result of this work, all future builds of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X-13ARIMA-SEATS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software will include a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built-in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Easter[0]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regressor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Recommendations for inclusion of Easter[0]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regressors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are considered preliminary for this year.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Will be included in production runs starting in FY2018.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96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Rebecca Hutchinson</a:t>
            </a:r>
          </a:p>
          <a:p>
            <a:r>
              <a:rPr lang="en-US" dirty="0" smtClean="0"/>
              <a:t>Tucker McElroy</a:t>
            </a:r>
          </a:p>
          <a:p>
            <a:r>
              <a:rPr lang="en-US" dirty="0" smtClean="0"/>
              <a:t>Kathy McDonald-Johnson and </a:t>
            </a:r>
            <a:r>
              <a:rPr lang="en-US" dirty="0" err="1" smtClean="0"/>
              <a:t>Demetra</a:t>
            </a:r>
            <a:r>
              <a:rPr lang="en-US" dirty="0" smtClean="0"/>
              <a:t> </a:t>
            </a:r>
            <a:r>
              <a:rPr lang="en-US" dirty="0" err="1" smtClean="0"/>
              <a:t>Lytras</a:t>
            </a:r>
            <a:endParaRPr lang="en-US" dirty="0" smtClean="0"/>
          </a:p>
          <a:p>
            <a:r>
              <a:rPr lang="en-US" dirty="0" err="1" smtClean="0"/>
              <a:t>FirstData</a:t>
            </a:r>
            <a:r>
              <a:rPr lang="en-US" dirty="0" smtClean="0"/>
              <a:t> </a:t>
            </a:r>
            <a:r>
              <a:rPr lang="en-US" dirty="0"/>
              <a:t>for </a:t>
            </a:r>
            <a:r>
              <a:rPr lang="en-US" dirty="0" smtClean="0"/>
              <a:t>providing </a:t>
            </a:r>
            <a:r>
              <a:rPr lang="en-US" dirty="0"/>
              <a:t>the </a:t>
            </a:r>
            <a:r>
              <a:rPr lang="en-US" dirty="0" smtClean="0"/>
              <a:t>series</a:t>
            </a:r>
          </a:p>
          <a:p>
            <a:r>
              <a:rPr lang="en-US" dirty="0" err="1" smtClean="0"/>
              <a:t>Palantir</a:t>
            </a:r>
            <a:r>
              <a:rPr lang="en-US" dirty="0" smtClean="0"/>
              <a:t> </a:t>
            </a:r>
            <a:r>
              <a:rPr lang="en-US" dirty="0"/>
              <a:t>for delivering the data (edited for disclosure avoidance) along with the excellent </a:t>
            </a:r>
            <a:r>
              <a:rPr lang="en-US" dirty="0" smtClean="0"/>
              <a:t>visualization/analysis </a:t>
            </a:r>
            <a:r>
              <a:rPr lang="en-US" dirty="0"/>
              <a:t>tool Octavius.</a:t>
            </a:r>
          </a:p>
        </p:txBody>
      </p:sp>
    </p:spTree>
    <p:extLst>
      <p:ext uri="{BB962C8B-B14F-4D97-AF65-F5344CB8AC3E}">
        <p14:creationId xmlns:p14="http://schemas.microsoft.com/office/powerpoint/2010/main" val="190934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brian.c.monsell@census.gov</a:t>
            </a:r>
            <a:endParaRPr lang="en-US" dirty="0" smtClean="0"/>
          </a:p>
          <a:p>
            <a:pPr marL="0" indent="0" algn="ctr">
              <a:buNone/>
            </a:pPr>
            <a:r>
              <a:rPr lang="en-US" altLang="en-US" dirty="0" smtClean="0">
                <a:solidFill>
                  <a:srgbClr val="0070C0"/>
                </a:solidFill>
                <a:hlinkClick r:id="rId4"/>
              </a:rPr>
              <a:t>rebecca.j.hutchinson@census.gov</a:t>
            </a:r>
            <a:endParaRPr lang="en-US" altLang="en-US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70C0"/>
                </a:solidFill>
                <a:hlinkClick r:id="rId5"/>
              </a:rPr>
              <a:t>tucker.s.mcelroy@census.gov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41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report is released to inform interested parties of research </a:t>
            </a:r>
            <a:r>
              <a:rPr lang="en-US" dirty="0" smtClean="0"/>
              <a:t>and to </a:t>
            </a:r>
            <a:r>
              <a:rPr lang="en-US" dirty="0"/>
              <a:t>encourage discussion. The views expressed on statistical </a:t>
            </a:r>
            <a:r>
              <a:rPr lang="en-US" dirty="0" smtClean="0"/>
              <a:t>issues are </a:t>
            </a:r>
            <a:r>
              <a:rPr lang="en-US" dirty="0"/>
              <a:t>those of the author and not necessarily those of the U</a:t>
            </a:r>
            <a:r>
              <a:rPr lang="en-US" dirty="0" smtClean="0"/>
              <a:t>. S. Census </a:t>
            </a:r>
            <a:r>
              <a:rPr lang="en-US" dirty="0"/>
              <a:t>Bureau.</a:t>
            </a:r>
          </a:p>
        </p:txBody>
      </p:sp>
    </p:spTree>
    <p:extLst>
      <p:ext uri="{BB962C8B-B14F-4D97-AF65-F5344CB8AC3E}">
        <p14:creationId xmlns:p14="http://schemas.microsoft.com/office/powerpoint/2010/main" val="247160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Review: Easter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Easter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Sunday can fall in March or April depending on the year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Retail Sales series currently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only use an Easter[8]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regressor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in X-13 models, capturing an increase or decrease in activity 8 days before Easter.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56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Consider the three following Easter dates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625093"/>
              </p:ext>
            </p:extLst>
          </p:nvPr>
        </p:nvGraphicFramePr>
        <p:xfrm>
          <a:off x="4174521" y="1417638"/>
          <a:ext cx="28955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3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3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3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3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3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March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17367" y="1568368"/>
            <a:ext cx="2672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All activity in the 8 days is captured in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March.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6621" y="1700848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Easter on March 27th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6621" y="2919427"/>
            <a:ext cx="7895004" cy="15424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6621" y="4427313"/>
            <a:ext cx="7986452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9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Daily data provide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 unique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look at holiday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effects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Daily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retail data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provide a rare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opportunity: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To find evidence for/against a larger variety of holidays including Super Bowl Sunday, Easter Sunday, Ramadan, Chinese New Year, and Cyber Monday.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To have greater granularity of when sales increase/decrease on and surrounding holidays.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25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Rare access to daily retail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Pilot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Project with Bureau of Economic Analysis and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Palantir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Technologies, Inc. gave access to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FirstData’s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consumer spending data. The data:</a:t>
            </a:r>
          </a:p>
          <a:p>
            <a:pPr marL="693738" lvl="2" indent="-293688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Capture about 45% of all point-of-sale transactions including credit, debit, and prepaid gift card transactions but not cash</a:t>
            </a:r>
          </a:p>
          <a:p>
            <a:pPr marL="693738" lvl="1" indent="-293688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Series run 10/1/2012 through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4/30/2016</a:t>
            </a:r>
          </a:p>
          <a:p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Daily data has risks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Observed effects in the daily data may be due entirely to the companies that use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FirstData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payment processing and not representative of the entire country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33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Massachusetts State Tax Holiday’s impact on sales of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electronics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095" y="2083389"/>
            <a:ext cx="6785436" cy="382252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99945" y="1591453"/>
            <a:ext cx="5192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92D050"/>
                </a:solidFill>
              </a:rPr>
              <a:t>Green Bars</a:t>
            </a:r>
            <a:r>
              <a:rPr lang="en-US" sz="2400" dirty="0" smtClean="0"/>
              <a:t> = Massachusetts Tax Holiday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328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Fitting daily data into monthly methodology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962526" y="1997242"/>
            <a:ext cx="2461260" cy="2014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First Data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Daily data by industry </a:t>
            </a:r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4010327" y="1186677"/>
            <a:ext cx="1520408" cy="1323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Visual Analysis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3580069" y="4148712"/>
            <a:ext cx="1986105" cy="16930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Numerical Analysis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5943600" y="2336583"/>
            <a:ext cx="1673352" cy="167335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Monthly Retail Trade Survey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Monthly Data by Industry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 rot="5400000">
            <a:off x="4676313" y="3003982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</a:rPr>
              <a:t>Apply findings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8829583" y="2336584"/>
            <a:ext cx="1661954" cy="140817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X-13 Modeling</a:t>
            </a:r>
            <a:endParaRPr lang="en-US" sz="2000" dirty="0"/>
          </a:p>
        </p:txBody>
      </p:sp>
      <p:cxnSp>
        <p:nvCxnSpPr>
          <p:cNvPr id="10" name="Straight Arrow Connector 9"/>
          <p:cNvCxnSpPr>
            <a:stCxn id="4" idx="3"/>
            <a:endCxn id="6" idx="3"/>
          </p:cNvCxnSpPr>
          <p:nvPr/>
        </p:nvCxnSpPr>
        <p:spPr>
          <a:xfrm flipV="1">
            <a:off x="3423787" y="2254185"/>
            <a:ext cx="797801" cy="9190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3"/>
            <a:endCxn id="7" idx="1"/>
          </p:cNvCxnSpPr>
          <p:nvPr/>
        </p:nvCxnSpPr>
        <p:spPr>
          <a:xfrm>
            <a:off x="3423787" y="3173259"/>
            <a:ext cx="797801" cy="1004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5"/>
            <a:endCxn id="13" idx="1"/>
          </p:cNvCxnSpPr>
          <p:nvPr/>
        </p:nvCxnSpPr>
        <p:spPr>
          <a:xfrm>
            <a:off x="5083692" y="2254185"/>
            <a:ext cx="859909" cy="9190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7"/>
            <a:endCxn id="13" idx="1"/>
          </p:cNvCxnSpPr>
          <p:nvPr/>
        </p:nvCxnSpPr>
        <p:spPr>
          <a:xfrm flipV="1">
            <a:off x="5083692" y="3173259"/>
            <a:ext cx="859909" cy="1004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3" idx="3"/>
            <a:endCxn id="16" idx="2"/>
          </p:cNvCxnSpPr>
          <p:nvPr/>
        </p:nvCxnSpPr>
        <p:spPr>
          <a:xfrm>
            <a:off x="7616953" y="3173259"/>
            <a:ext cx="1212631" cy="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8469434" y="4663706"/>
            <a:ext cx="2382251" cy="161677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Make recommendations to Monthly Retail analysts and math stats</a:t>
            </a:r>
            <a:endParaRPr lang="en-US" sz="20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9679814" y="3687502"/>
            <a:ext cx="0" cy="979641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30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solidFill>
                  <a:srgbClr val="0070C0"/>
                </a:solidFill>
              </a:rPr>
              <a:t>Example: Retail Shoe Stores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29498"/>
            <a:ext cx="10972800" cy="4525963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Identified depressed sales on Easter Sunday in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FirstData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shoe store data (</a:t>
            </a:r>
            <a:r>
              <a:rPr lang="en-US" dirty="0">
                <a:solidFill>
                  <a:srgbClr val="FF0000"/>
                </a:solidFill>
              </a:rPr>
              <a:t>Red bars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=Easter Sunday):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878" y="2273137"/>
            <a:ext cx="7748688" cy="406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16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rnal_General_Futurist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External_General_Futuristic</Template>
  <TotalTime>450</TotalTime>
  <Words>607</Words>
  <Application>Microsoft Office PowerPoint</Application>
  <PresentationFormat>Widescreen</PresentationFormat>
  <Paragraphs>125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External_General_Futuristic</vt:lpstr>
      <vt:lpstr>Using Daily Data to Identify New Holiday Effects: Easter[0]</vt:lpstr>
      <vt:lpstr>Disclaimer</vt:lpstr>
      <vt:lpstr>Review: Easter effects</vt:lpstr>
      <vt:lpstr>Consider the three following Easter dates:</vt:lpstr>
      <vt:lpstr>Daily data provide a unique look at holiday effects</vt:lpstr>
      <vt:lpstr>Rare access to daily retail data</vt:lpstr>
      <vt:lpstr>Massachusetts State Tax Holiday’s impact on sales of electronics</vt:lpstr>
      <vt:lpstr>Fitting daily data into monthly methodology</vt:lpstr>
      <vt:lpstr>Example: Retail Shoe Stores</vt:lpstr>
      <vt:lpstr> </vt:lpstr>
      <vt:lpstr>Easter Sunday Effect: Home Centers</vt:lpstr>
      <vt:lpstr> </vt:lpstr>
      <vt:lpstr>Conclusions</vt:lpstr>
      <vt:lpstr>Acknowledgements</vt:lpstr>
      <vt:lpstr>Thank you</vt:lpstr>
    </vt:vector>
  </TitlesOfParts>
  <Company>Bureau of the Census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Daily Data to Identify New Holiday Effects: Easter[0]</dc:title>
  <dc:creator>Brian C Monsell (CENSUS/CSRM FED)</dc:creator>
  <cp:lastModifiedBy>Brian C Monsell (CENSUS/CSRM FED)</cp:lastModifiedBy>
  <cp:revision>9</cp:revision>
  <cp:lastPrinted>2017-02-23T16:41:54Z</cp:lastPrinted>
  <dcterms:created xsi:type="dcterms:W3CDTF">2017-02-09T14:26:03Z</dcterms:created>
  <dcterms:modified xsi:type="dcterms:W3CDTF">2017-02-23T16:48:57Z</dcterms:modified>
</cp:coreProperties>
</file>