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sldIdLst>
    <p:sldId id="256" r:id="rId3"/>
    <p:sldId id="277" r:id="rId4"/>
    <p:sldId id="272" r:id="rId5"/>
    <p:sldId id="278" r:id="rId6"/>
    <p:sldId id="276" r:id="rId7"/>
    <p:sldId id="275" r:id="rId8"/>
    <p:sldId id="274" r:id="rId9"/>
    <p:sldId id="273" r:id="rId10"/>
    <p:sldId id="279" r:id="rId11"/>
    <p:sldId id="257" r:id="rId12"/>
    <p:sldId id="280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_bil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B55161-D013-4E83-BA2D-F584E3CAB74C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080" name="Picture 8" descr="BIG DISK:ONS_Final Logos Folder 28.02.08:NEW ONS Logos:JPEG HI:ONS_RGB_bil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81000"/>
            <a:ext cx="3581400" cy="16668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BD6C4-F04F-46A6-A5DE-050989A653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A63B7-9C1F-41BC-8EE3-2B6CBE995D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2B31-95BB-42AD-8885-A2844E6E66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B7A8-C689-40E9-A3E7-0451D8083C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0315E-6B05-49E6-8FC2-F5C662C341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CEEB-1532-440C-9B60-0AF507F9AB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C03E4-CD9B-45D6-980C-DDA6AC011D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A92E3-9E95-488D-8088-E4ACAF1DC6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270C-0429-4F3B-9466-B446AA26FC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266-67B3-4721-B24C-E26499A08E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0FE78-76A8-4489-B9BB-C8699BC09F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AE073-5ACE-4612-869C-E5B42A2676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CB150-10B3-4D75-AE1E-B51519B5FC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AF7F0-B792-4742-AC79-99B242A87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1D77F-7ABF-4334-9062-C431B0E519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2C061-1481-4C1D-BBFD-6EB7D3406C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ACF50-6379-4696-B955-7631391D96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ABE81-EA92-4FE4-B060-C89CFD5EC4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A9A5-61F0-4735-AA5B-6C8A4AE588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FEDE9-25C8-4180-8C05-4F1B38B099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3E84C-319A-4E39-B9B5-9EDB040D2F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8CCC1E-FEA1-407F-AEF1-F63C0A73E20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6379F0-E95B-4F86-9411-AC17E9F909F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3124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3800" b="1" dirty="0" smtClean="0">
                <a:solidFill>
                  <a:srgbClr val="002D46"/>
                </a:solidFill>
              </a:rPr>
              <a:t>Time Series Meeting</a:t>
            </a:r>
            <a:endParaRPr lang="en-GB" sz="3200" b="1" dirty="0">
              <a:solidFill>
                <a:srgbClr val="002D46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" y="4419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GB" sz="2800" dirty="0">
              <a:solidFill>
                <a:srgbClr val="002D4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725144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6-7 March 2017</a:t>
            </a:r>
          </a:p>
          <a:p>
            <a:r>
              <a:rPr lang="en-GB" dirty="0" smtClean="0"/>
              <a:t>Royal Statistical Society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Explore areas of common interest between academia and official stats</a:t>
            </a:r>
          </a:p>
          <a:p>
            <a:r>
              <a:rPr lang="en-GB" dirty="0" smtClean="0"/>
              <a:t>Share knowledge, identify research questions, discuss priorities for time series research, identify potential collaborative work</a:t>
            </a:r>
          </a:p>
          <a:p>
            <a:r>
              <a:rPr lang="en-GB" dirty="0" smtClean="0"/>
              <a:t>Focussed discussions on issues related to prior-adjustment (dealing with outliers, structural changes, calendar-related effects, selection of appropriate spans of data for analysis …)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 of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presentations</a:t>
            </a:r>
          </a:p>
          <a:p>
            <a:pPr lvl="1"/>
            <a:r>
              <a:rPr lang="en-GB" dirty="0" smtClean="0"/>
              <a:t>Introductions by each institution</a:t>
            </a:r>
          </a:p>
          <a:p>
            <a:pPr lvl="1"/>
            <a:r>
              <a:rPr lang="en-GB" dirty="0" smtClean="0"/>
              <a:t>Pre-treatment</a:t>
            </a:r>
          </a:p>
          <a:p>
            <a:pPr lvl="1"/>
            <a:r>
              <a:rPr lang="en-GB" dirty="0" smtClean="0"/>
              <a:t>Other</a:t>
            </a:r>
          </a:p>
          <a:p>
            <a:r>
              <a:rPr lang="en-GB" dirty="0" smtClean="0"/>
              <a:t>Group discussions</a:t>
            </a:r>
          </a:p>
          <a:p>
            <a:pPr lvl="1"/>
            <a:r>
              <a:rPr lang="en-GB" dirty="0" smtClean="0"/>
              <a:t>Brainstorming (smaller groups)</a:t>
            </a:r>
          </a:p>
          <a:p>
            <a:pPr lvl="1"/>
            <a:r>
              <a:rPr lang="en-GB" dirty="0" smtClean="0"/>
              <a:t>Feedback and general discussion (all)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09:30 – 10:00</a:t>
            </a:r>
            <a:r>
              <a:rPr lang="en-GB" sz="2000" b="1" dirty="0" smtClean="0"/>
              <a:t> </a:t>
            </a:r>
            <a:r>
              <a:rPr lang="en-GB" sz="2000" dirty="0" smtClean="0"/>
              <a:t>Welcome, introduction and agreement of agenda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10:00 – 11:00 Lightning introductions</a:t>
            </a:r>
            <a:endParaRPr lang="en-US" sz="2000" dirty="0" smtClean="0"/>
          </a:p>
          <a:p>
            <a:pPr>
              <a:buNone/>
            </a:pPr>
            <a:r>
              <a:rPr lang="en-GB" sz="2000" i="1" dirty="0" smtClean="0"/>
              <a:t>11:00 – 11:30 Coffee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11:30 – 13:00 Short presentations on prior-adjustment </a:t>
            </a:r>
            <a:endParaRPr lang="en-US" sz="2000" dirty="0" smtClean="0"/>
          </a:p>
          <a:p>
            <a:pPr>
              <a:buNone/>
            </a:pPr>
            <a:r>
              <a:rPr lang="en-GB" sz="2000" i="1" dirty="0" smtClean="0"/>
              <a:t>13:00 – 14:00 Lunch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14:00 – 15:15 Group discussions on prior adjustment: identifying 			themes</a:t>
            </a:r>
            <a:endParaRPr lang="en-US" sz="2000" dirty="0" smtClean="0"/>
          </a:p>
          <a:p>
            <a:pPr>
              <a:buNone/>
            </a:pPr>
            <a:r>
              <a:rPr lang="en-GB" sz="2000" i="1" dirty="0" smtClean="0"/>
              <a:t>15:15 – 15:45 Coffee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15:45 – 17:00 Feedback from groups, summary of the day and planning for day 2 discussions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09:00 – 09:30 Re-cap on day 1 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09:30 – 10:30 Group discussions on prior adjustment: prioritising 		research</a:t>
            </a:r>
            <a:endParaRPr lang="en-US" sz="2000" dirty="0" smtClean="0"/>
          </a:p>
          <a:p>
            <a:pPr>
              <a:buNone/>
            </a:pPr>
            <a:r>
              <a:rPr lang="en-GB" sz="2000" i="1" dirty="0" smtClean="0"/>
              <a:t>10:30 – 11:00 Coffee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11:00 – 12:30 Feedback on group discussions</a:t>
            </a:r>
            <a:endParaRPr lang="en-US" sz="2000" dirty="0" smtClean="0"/>
          </a:p>
          <a:p>
            <a:pPr>
              <a:buNone/>
            </a:pPr>
            <a:r>
              <a:rPr lang="en-GB" sz="2000" i="1" dirty="0" smtClean="0"/>
              <a:t>12:30 – 13:30 Lunch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13:30 – 15:00 Presentations on other time series issues</a:t>
            </a:r>
            <a:endParaRPr lang="en-US" sz="2000" dirty="0" smtClean="0"/>
          </a:p>
          <a:p>
            <a:pPr>
              <a:buNone/>
            </a:pPr>
            <a:r>
              <a:rPr lang="en-GB" sz="2000" i="1" dirty="0" smtClean="0"/>
              <a:t>15:00 – 15:15</a:t>
            </a:r>
            <a:r>
              <a:rPr lang="en-GB" sz="2000" dirty="0" smtClean="0"/>
              <a:t> </a:t>
            </a:r>
            <a:r>
              <a:rPr lang="en-GB" sz="2000" i="1" dirty="0" smtClean="0"/>
              <a:t>Coffee</a:t>
            </a:r>
            <a:endParaRPr lang="en-US" sz="2000" dirty="0" smtClean="0"/>
          </a:p>
          <a:p>
            <a:pPr>
              <a:buNone/>
            </a:pPr>
            <a:r>
              <a:rPr lang="en-GB" sz="2000" dirty="0" smtClean="0"/>
              <a:t>15:15 – 16:00 Discussion of future plans and summary of meeting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Lightning 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Ten institutions, 6 minutes each</a:t>
            </a:r>
          </a:p>
          <a:p>
            <a:r>
              <a:rPr lang="en-GB" dirty="0" smtClean="0"/>
              <a:t>Order (chosen at random)</a:t>
            </a:r>
          </a:p>
          <a:p>
            <a:pPr lvl="1"/>
            <a:r>
              <a:rPr lang="en-US" sz="2000" dirty="0" smtClean="0"/>
              <a:t>ISTAT  </a:t>
            </a:r>
          </a:p>
          <a:p>
            <a:pPr lvl="1"/>
            <a:r>
              <a:rPr lang="en-US" sz="2000" dirty="0" smtClean="0"/>
              <a:t>University of Lancaster </a:t>
            </a:r>
          </a:p>
          <a:p>
            <a:pPr lvl="1"/>
            <a:r>
              <a:rPr lang="en-US" sz="2000" dirty="0" smtClean="0"/>
              <a:t>University of Southampton </a:t>
            </a:r>
          </a:p>
          <a:p>
            <a:pPr lvl="1"/>
            <a:r>
              <a:rPr lang="en-US" sz="2000" dirty="0" smtClean="0"/>
              <a:t>Office for National Statistics </a:t>
            </a:r>
          </a:p>
          <a:p>
            <a:pPr lvl="1"/>
            <a:r>
              <a:rPr lang="en-US" sz="2000" dirty="0" smtClean="0"/>
              <a:t>National Bank of Belgium </a:t>
            </a:r>
          </a:p>
          <a:p>
            <a:pPr lvl="1"/>
            <a:r>
              <a:rPr lang="en-US" sz="2000" dirty="0" smtClean="0"/>
              <a:t>Statistics Canada </a:t>
            </a:r>
          </a:p>
          <a:p>
            <a:pPr lvl="1"/>
            <a:r>
              <a:rPr lang="en-US" sz="2000" dirty="0" smtClean="0"/>
              <a:t>US Census Bureau </a:t>
            </a:r>
          </a:p>
          <a:p>
            <a:pPr lvl="1"/>
            <a:r>
              <a:rPr lang="en-US" sz="2000" dirty="0" smtClean="0"/>
              <a:t>INSEE </a:t>
            </a:r>
          </a:p>
          <a:p>
            <a:pPr lvl="1"/>
            <a:r>
              <a:rPr lang="en-US" sz="2000" dirty="0" err="1" smtClean="0"/>
              <a:t>Eurostat</a:t>
            </a:r>
            <a:r>
              <a:rPr lang="en-US" sz="2000" dirty="0" smtClean="0"/>
              <a:t>  </a:t>
            </a:r>
          </a:p>
          <a:p>
            <a:pPr lvl="1"/>
            <a:r>
              <a:rPr lang="en-US" sz="2000" dirty="0" smtClean="0"/>
              <a:t>University of Bristol 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19-20 November 2015, RSS London</a:t>
            </a:r>
          </a:p>
          <a:p>
            <a:r>
              <a:rPr lang="en-GB" dirty="0" smtClean="0"/>
              <a:t>Aim: explore areas of common interest between academia and official stats</a:t>
            </a:r>
          </a:p>
          <a:p>
            <a:r>
              <a:rPr lang="en-GB" dirty="0" smtClean="0"/>
              <a:t>Objectives:</a:t>
            </a:r>
          </a:p>
          <a:p>
            <a:pPr lvl="1"/>
            <a:r>
              <a:rPr lang="en-GB" dirty="0" smtClean="0"/>
              <a:t>Share knowledge</a:t>
            </a:r>
          </a:p>
          <a:p>
            <a:pPr lvl="1"/>
            <a:r>
              <a:rPr lang="en-GB" dirty="0" smtClean="0"/>
              <a:t>Identify research questions</a:t>
            </a:r>
          </a:p>
          <a:p>
            <a:pPr lvl="1"/>
            <a:r>
              <a:rPr lang="en-GB" dirty="0" smtClean="0"/>
              <a:t>Discuss priorities for time series research</a:t>
            </a:r>
          </a:p>
          <a:p>
            <a:pPr lvl="1"/>
            <a:r>
              <a:rPr lang="en-GB" dirty="0" smtClean="0"/>
              <a:t>Identify potential collaborative work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meeting: who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 people, from 9 different </a:t>
            </a:r>
            <a:r>
              <a:rPr lang="en-GB" dirty="0" err="1" smtClean="0"/>
              <a:t>intsitutions</a:t>
            </a:r>
            <a:endParaRPr lang="en-GB" dirty="0" smtClean="0"/>
          </a:p>
          <a:p>
            <a:r>
              <a:rPr lang="en-GB" dirty="0" smtClean="0"/>
              <a:t>Academics: Bristol, Cambridge, Lancaster and Southampton</a:t>
            </a:r>
          </a:p>
          <a:p>
            <a:r>
              <a:rPr lang="en-GB" dirty="0" smtClean="0"/>
              <a:t>Official stats: Belgium, Canada, </a:t>
            </a:r>
            <a:r>
              <a:rPr lang="en-GB" dirty="0" err="1" smtClean="0"/>
              <a:t>Eurostat</a:t>
            </a:r>
            <a:r>
              <a:rPr lang="en-GB" dirty="0" smtClean="0"/>
              <a:t>, UK and US </a:t>
            </a:r>
          </a:p>
          <a:p>
            <a:r>
              <a:rPr lang="en-GB" dirty="0" smtClean="0"/>
              <a:t>Time series experience of all attendees at the last meeting 242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discussions to identify and prioritise issues along time series themes</a:t>
            </a:r>
          </a:p>
          <a:p>
            <a:pPr lvl="1"/>
            <a:r>
              <a:rPr lang="en-GB" dirty="0" smtClean="0"/>
              <a:t>Prior adjustment, seasonal adjustment, forecasting, benchmarking</a:t>
            </a:r>
            <a:endParaRPr lang="en-US" dirty="0" smtClean="0"/>
          </a:p>
          <a:p>
            <a:r>
              <a:rPr lang="en-GB" dirty="0" smtClean="0"/>
              <a:t>Some common themes</a:t>
            </a:r>
          </a:p>
          <a:p>
            <a:pPr lvl="1"/>
            <a:r>
              <a:rPr lang="en-GB" dirty="0" smtClean="0"/>
              <a:t>Big data</a:t>
            </a:r>
          </a:p>
          <a:p>
            <a:pPr lvl="1"/>
            <a:r>
              <a:rPr lang="en-GB" dirty="0" smtClean="0"/>
              <a:t>Multivariate analysis</a:t>
            </a:r>
          </a:p>
          <a:p>
            <a:pPr lvl="1"/>
            <a:r>
              <a:rPr lang="en-GB" dirty="0" smtClean="0"/>
              <a:t>Defining signal &amp; noise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meeting: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Multivariate; relationship between benchmarking and seasonal adjustment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measures and diagnostics; binding and non-binding benchmarking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Tests for suitability of benchmarking; issues around </a:t>
            </a:r>
            <a:r>
              <a:rPr lang="en-US" dirty="0" err="1" smtClean="0"/>
              <a:t>chainlinking</a:t>
            </a:r>
            <a:r>
              <a:rPr lang="en-US" dirty="0" smtClean="0"/>
              <a:t> and benchmarking; wavelets; choosing/scoring various methods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meeting: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Point, density or interval forecasts; communication of forecasts; big data for now/forecasting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Scoring/validation; </a:t>
            </a:r>
            <a:r>
              <a:rPr lang="en-US" sz="2400" dirty="0" err="1" smtClean="0"/>
              <a:t>nowcasting</a:t>
            </a:r>
            <a:r>
              <a:rPr lang="en-US" sz="2400" dirty="0" smtClean="0"/>
              <a:t> effects in seasonal adjustment; mixed frequency/non-stationary forecasting; combing multiple forecasts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Non-stationary forecasting and use of mixed frequency series; forecasting using related series (including different frequencies); </a:t>
            </a:r>
            <a:r>
              <a:rPr lang="en-US" sz="2400" dirty="0" err="1" smtClean="0"/>
              <a:t>backcasting</a:t>
            </a:r>
            <a:r>
              <a:rPr lang="en-US" sz="2400" dirty="0" smtClean="0"/>
              <a:t>; tools for evaluating and visualizing forecast variation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meeting: seasonal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Diagnostics on final series and defining “good enough”; consistency of revisions in barely seasonal series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Revisions; additive/multiplicative/both or mixed decompositions; consistency of local and global seasonal adjustment; SEATS </a:t>
            </a:r>
            <a:r>
              <a:rPr lang="en-US" sz="2400" dirty="0" err="1" smtClean="0"/>
              <a:t>vs</a:t>
            </a:r>
            <a:r>
              <a:rPr lang="en-US" sz="2400" dirty="0" smtClean="0"/>
              <a:t> X11 or something else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Identification of appropriate asymmetric end point filters; understanding and perceptions of seasonal adjustment by the public and policy makers; adjustment of multiple frequency series; signal-noise, estimation and removal of sampling error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meeting: prior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Minimizing the amount and complexity; new methods (</a:t>
            </a:r>
            <a:r>
              <a:rPr lang="en-US" sz="2400" dirty="0" err="1" smtClean="0"/>
              <a:t>eg</a:t>
            </a:r>
            <a:r>
              <a:rPr lang="en-US" sz="2400" dirty="0" smtClean="0"/>
              <a:t> non-Gaussian/Bayesian); premature outlier removal; piecewise analysis (different spans for different types of effects)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Identifying spans for moving holidays; moving away from </a:t>
            </a:r>
            <a:r>
              <a:rPr lang="en-US" sz="2400" dirty="0" err="1" smtClean="0"/>
              <a:t>regARIMA</a:t>
            </a:r>
            <a:r>
              <a:rPr lang="en-US" sz="2400" dirty="0" smtClean="0"/>
              <a:t>; a principled approach to moving holidays; outliers in hierarchically aggregated 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Improve tests for choice of additive or multiplicative decomposition; weather effects; initial graphics and plotting; extend </a:t>
            </a:r>
            <a:r>
              <a:rPr lang="en-US" sz="2400" dirty="0" err="1" smtClean="0"/>
              <a:t>regARIMA</a:t>
            </a:r>
            <a:r>
              <a:rPr lang="en-US" sz="2400" dirty="0" smtClean="0"/>
              <a:t> for non-</a:t>
            </a:r>
            <a:r>
              <a:rPr lang="en-US" sz="2400" dirty="0" err="1" smtClean="0"/>
              <a:t>Guassian</a:t>
            </a:r>
            <a:r>
              <a:rPr lang="en-US" sz="2400" dirty="0" smtClean="0"/>
              <a:t> and automated choice of error distribution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Opportunity for sharing knowledge and discussions of issues of common interest</a:t>
            </a:r>
          </a:p>
          <a:p>
            <a:r>
              <a:rPr lang="en-GB" dirty="0" smtClean="0"/>
              <a:t>Interest in another meeting with a focus on a particular topic … prior adjustment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598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Default Design Slide Master: blank</vt:lpstr>
      <vt:lpstr>Slide 1</vt:lpstr>
      <vt:lpstr>Last meeting</vt:lpstr>
      <vt:lpstr>Last meeting: who </vt:lpstr>
      <vt:lpstr>Last meeting</vt:lpstr>
      <vt:lpstr>Last meeting: benchmarking</vt:lpstr>
      <vt:lpstr>Last meeting: forecasting</vt:lpstr>
      <vt:lpstr>Last meeting: seasonal adjustment</vt:lpstr>
      <vt:lpstr>Last meeting: prior adjustment</vt:lpstr>
      <vt:lpstr>Last meeting: conclusions</vt:lpstr>
      <vt:lpstr>Aims &amp; Objectives</vt:lpstr>
      <vt:lpstr>Format of the meeting</vt:lpstr>
      <vt:lpstr>Agenda Day 1</vt:lpstr>
      <vt:lpstr>Agenda Day 2</vt:lpstr>
      <vt:lpstr>Lightning introductions</vt:lpstr>
    </vt:vector>
  </TitlesOfParts>
  <Company>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Bryant</dc:creator>
  <cp:lastModifiedBy>Russ, Bethan</cp:lastModifiedBy>
  <cp:revision>35</cp:revision>
  <dcterms:created xsi:type="dcterms:W3CDTF">2008-03-28T09:57:11Z</dcterms:created>
  <dcterms:modified xsi:type="dcterms:W3CDTF">2017-04-03T09:19:38Z</dcterms:modified>
</cp:coreProperties>
</file>