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728181" y="908721"/>
            <a:ext cx="4320480" cy="1080120"/>
          </a:xfrm>
          <a:prstGeom prst="rect">
            <a:avLst/>
          </a:prstGeom>
        </p:spPr>
        <p:txBody>
          <a:bodyPr anchor="b"/>
          <a:lstStyle>
            <a:lvl1pPr algn="l">
              <a:defRPr sz="3300" i="0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TITLE WOULD APPEAR HERE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728181" y="2132856"/>
            <a:ext cx="4320480" cy="47503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rgbClr val="31708D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www.statcan.gc.ca</a:t>
            </a:r>
            <a:endParaRPr lang="en-CA" dirty="0"/>
          </a:p>
        </p:txBody>
      </p:sp>
      <p:pic>
        <p:nvPicPr>
          <p:cNvPr id="7" name="Picture 6" title="Canada 1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181" y="2924944"/>
            <a:ext cx="650240" cy="5242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592277" y="2924944"/>
            <a:ext cx="3456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CA" altLang="en-US" sz="1400" dirty="0" smtClean="0">
                <a:solidFill>
                  <a:srgbClr val="4D4D4C"/>
                </a:solidFill>
                <a:latin typeface="Century Gothic" charset="0"/>
                <a:ea typeface="Century Gothic" charset="0"/>
                <a:cs typeface="Century Gothic" charset="0"/>
              </a:rPr>
              <a:t>Telling Canada’s </a:t>
            </a:r>
            <a:br>
              <a:rPr lang="en-CA" altLang="en-US" sz="1400" dirty="0" smtClean="0">
                <a:solidFill>
                  <a:srgbClr val="4D4D4C"/>
                </a:solidFill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CA" altLang="en-US" sz="1400" dirty="0" smtClean="0">
                <a:solidFill>
                  <a:srgbClr val="4D4D4C"/>
                </a:solidFill>
                <a:latin typeface="Century Gothic" charset="0"/>
                <a:ea typeface="Century Gothic" charset="0"/>
                <a:cs typeface="Century Gothic" charset="0"/>
              </a:rPr>
              <a:t>story in numbers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7727951" y="4292600"/>
            <a:ext cx="4320711" cy="8645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baseline="0"/>
            </a:lvl1pPr>
          </a:lstStyle>
          <a:p>
            <a:r>
              <a:rPr lang="en-CA" sz="1200" b="1" dirty="0" smtClean="0">
                <a:latin typeface="Century Gothic" panose="020B0502020202020204" pitchFamily="34" charset="0"/>
              </a:rPr>
              <a:t>Authors’ names could appear here</a:t>
            </a:r>
          </a:p>
          <a:p>
            <a:r>
              <a:rPr lang="en-CA" sz="1200" b="1" dirty="0" smtClean="0">
                <a:latin typeface="Century Gothic" panose="020B0502020202020204" pitchFamily="34" charset="0"/>
              </a:rPr>
              <a:t>Author’s name </a:t>
            </a:r>
          </a:p>
          <a:p>
            <a:r>
              <a:rPr lang="en-CA" sz="1200" b="1" dirty="0" smtClean="0">
                <a:latin typeface="Century Gothic" panose="020B0502020202020204" pitchFamily="34" charset="0"/>
              </a:rPr>
              <a:t>Author’s name</a:t>
            </a:r>
          </a:p>
          <a:p>
            <a:r>
              <a:rPr lang="en-CA" sz="1200" b="1" dirty="0" smtClean="0">
                <a:latin typeface="Century Gothic" panose="020B0502020202020204" pitchFamily="34" charset="0"/>
              </a:rPr>
              <a:t>Author’s name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7727951" y="5301208"/>
            <a:ext cx="4320711" cy="2883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r>
              <a:rPr lang="en-CA" sz="1200" dirty="0" smtClean="0">
                <a:latin typeface="Century Gothic" panose="020B0502020202020204" pitchFamily="34" charset="0"/>
              </a:rPr>
              <a:t>The date could appear here</a:t>
            </a:r>
            <a:endParaRPr lang="en-CA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80355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5362" y="1124744"/>
            <a:ext cx="11018439" cy="64807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31708D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Title of the slide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2" y="2132857"/>
            <a:ext cx="11018439" cy="4044106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31708D"/>
              </a:buClr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Bullet text bullet text bullet text bullet text bullet text bullet text bullet text </a:t>
            </a:r>
          </a:p>
          <a:p>
            <a:pPr lvl="0"/>
            <a:r>
              <a:rPr lang="en-US" dirty="0" smtClean="0"/>
              <a:t>Bullet text bullet text bullet text bullet text</a:t>
            </a:r>
          </a:p>
          <a:p>
            <a:pPr lvl="0"/>
            <a:r>
              <a:rPr lang="en-US" dirty="0" smtClean="0"/>
              <a:t>Bullet text bullet text bullet text bullet text bullet text bullet</a:t>
            </a:r>
          </a:p>
          <a:p>
            <a:pPr lvl="0"/>
            <a:r>
              <a:rPr lang="en-US" dirty="0" smtClean="0"/>
              <a:t>Bullet text bullet text bullet text bullet text bullet text bullet text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C9B327-729B-4DBE-9DF4-1724D9E7154A}" type="datetimeFigureOut">
              <a:rPr lang="en-CA" smtClean="0"/>
              <a:t>27/02/2017</a:t>
            </a:fld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35362" y="6408739"/>
            <a:ext cx="1632180" cy="447675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13C788-587E-434E-9D47-BED932E95A5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04908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051" y="1825625"/>
            <a:ext cx="5467349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31708D"/>
              </a:buCl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31708D"/>
              </a:buCl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C9B327-729B-4DBE-9DF4-1724D9E7154A}" type="datetimeFigureOut">
              <a:rPr lang="en-CA" smtClean="0"/>
              <a:t>27/02/2017</a:t>
            </a:fld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7051" y="6408738"/>
            <a:ext cx="2029883" cy="449262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13C788-587E-434E-9D47-BED932E95A57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35362" y="1124744"/>
            <a:ext cx="11018439" cy="64807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31708D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 Black" panose="020B0A040201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 Black" panose="020B0A040201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 Black" panose="020B0A040201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 Black" panose="020B0A040201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 Black" panose="020B0A040201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 Black" panose="020B0A040201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 Black" panose="020B0A040201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accent2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en-US" sz="3200" smtClean="0"/>
              <a:t>Title of the slide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51989865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B327-729B-4DBE-9DF4-1724D9E7154A}" type="datetimeFigureOut">
              <a:rPr lang="en-CA" smtClean="0"/>
              <a:t>27/02/2017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3C788-587E-434E-9D47-BED932E95A5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240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35634" y="6380163"/>
            <a:ext cx="169333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fld id="{B0C9B327-729B-4DBE-9DF4-1724D9E7154A}" type="datetimeFigureOut">
              <a:rPr lang="en-CA" smtClean="0"/>
              <a:t>27/02/2017</a:t>
            </a:fld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7051" y="6408738"/>
            <a:ext cx="202988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fld id="{0813C788-587E-434E-9D47-BED932E95A57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051" y="1825625"/>
            <a:ext cx="108267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527051" y="908720"/>
            <a:ext cx="10826749" cy="781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 of the slide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839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31708D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anose="020B0A040201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anose="020B0A040201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anose="020B0A040201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anose="020B0A040201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anose="020B0A040201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anose="020B0A040201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anose="020B0A040201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1708D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22363"/>
            <a:ext cx="11734800" cy="23876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Statistics Canada</a:t>
            </a:r>
            <a:br>
              <a:rPr lang="en-CA" dirty="0" smtClean="0"/>
            </a:br>
            <a:r>
              <a:rPr lang="en-CA" sz="4800" dirty="0" smtClean="0"/>
              <a:t>Time Series Research and Analysis Centre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06813"/>
            <a:ext cx="9144000" cy="1284287"/>
          </a:xfrm>
        </p:spPr>
        <p:txBody>
          <a:bodyPr>
            <a:normAutofit fontScale="85000" lnSpcReduction="20000"/>
          </a:bodyPr>
          <a:lstStyle/>
          <a:p>
            <a:r>
              <a:rPr lang="en-GB" sz="2800" dirty="0"/>
              <a:t>Prior adjustment/Pre-treatment issues in time series</a:t>
            </a:r>
            <a:endParaRPr lang="en-CA" sz="3200" dirty="0"/>
          </a:p>
          <a:p>
            <a:endParaRPr lang="en-CA" sz="3200" dirty="0" smtClean="0"/>
          </a:p>
          <a:p>
            <a:r>
              <a:rPr lang="en-CA" sz="3000" dirty="0" smtClean="0"/>
              <a:t>March, 2017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272313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Prior Adjustment / Pre-treatment issues in time series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Reference week effects for Labor Force Survey</a:t>
            </a:r>
          </a:p>
          <a:p>
            <a:pPr lvl="1"/>
            <a:r>
              <a:rPr lang="en-CA" dirty="0"/>
              <a:t>Instability from short series – use forecasted factors rather than concurrent</a:t>
            </a:r>
            <a:r>
              <a:rPr lang="en-CA" dirty="0" smtClean="0"/>
              <a:t>? 2-step process?</a:t>
            </a:r>
          </a:p>
          <a:p>
            <a:pPr lvl="1"/>
            <a:endParaRPr lang="en-CA" sz="1700" dirty="0"/>
          </a:p>
          <a:p>
            <a:r>
              <a:rPr lang="en-CA" dirty="0" smtClean="0"/>
              <a:t>Outliers</a:t>
            </a:r>
          </a:p>
          <a:p>
            <a:pPr lvl="1"/>
            <a:r>
              <a:rPr lang="en-CA" dirty="0" smtClean="0"/>
              <a:t>Real-time detection of ramps, level shifts</a:t>
            </a:r>
          </a:p>
          <a:p>
            <a:pPr lvl="1"/>
            <a:endParaRPr lang="en-CA" sz="1700" dirty="0" smtClean="0"/>
          </a:p>
          <a:p>
            <a:r>
              <a:rPr lang="en-CA" dirty="0" smtClean="0"/>
              <a:t>Trading </a:t>
            </a:r>
            <a:r>
              <a:rPr lang="en-CA" dirty="0"/>
              <a:t>Day </a:t>
            </a:r>
          </a:p>
          <a:p>
            <a:pPr lvl="1"/>
            <a:r>
              <a:rPr lang="en-CA" dirty="0"/>
              <a:t>Interaction effects with holidays (e.g. </a:t>
            </a:r>
            <a:r>
              <a:rPr lang="en-CA" dirty="0" smtClean="0"/>
              <a:t>Day of week of New Years Eve)</a:t>
            </a:r>
          </a:p>
          <a:p>
            <a:pPr lvl="1"/>
            <a:endParaRPr lang="en-CA" sz="1700" dirty="0"/>
          </a:p>
          <a:p>
            <a:r>
              <a:rPr lang="en-CA" dirty="0"/>
              <a:t>Moving Holidays </a:t>
            </a:r>
            <a:endParaRPr lang="en-CA" dirty="0" smtClean="0"/>
          </a:p>
          <a:p>
            <a:pPr lvl="1"/>
            <a:r>
              <a:rPr lang="en-CA" dirty="0" smtClean="0"/>
              <a:t>Easter</a:t>
            </a:r>
            <a:r>
              <a:rPr lang="en-CA" dirty="0"/>
              <a:t>, Chinese New </a:t>
            </a:r>
            <a:r>
              <a:rPr lang="en-CA" dirty="0" smtClean="0"/>
              <a:t>Year, Black Friday &amp; Cyber Monday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lvl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83800144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31d-20_029-eng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st.potx" id="{E48C9D4E-3D10-4820-9BEF-2DA4ADF5C8AA}" vid="{F026A17B-B83D-495F-897E-9A5650561D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31d-20_029-eng</Template>
  <TotalTime>1254</TotalTime>
  <Words>79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Century Gothic</vt:lpstr>
      <vt:lpstr>Wingdings</vt:lpstr>
      <vt:lpstr>31d-20_029-eng</vt:lpstr>
      <vt:lpstr>Statistics Canada Time Series Research and Analysis Centre</vt:lpstr>
      <vt:lpstr>Prior Adjustment / Pre-treatment issues in time series</vt:lpstr>
    </vt:vector>
  </TitlesOfParts>
  <Company>StatCan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Canada Time Series Research and Analysis Centre</dc:title>
  <dc:creator>Steve Matthews</dc:creator>
  <cp:lastModifiedBy>Steve Matthews</cp:lastModifiedBy>
  <cp:revision>10</cp:revision>
  <dcterms:created xsi:type="dcterms:W3CDTF">2017-02-21T20:00:54Z</dcterms:created>
  <dcterms:modified xsi:type="dcterms:W3CDTF">2017-02-27T14:23:39Z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826758529</vt:i4>
  </property>
  <property fmtid="{D5CDD505-2E9C-101B-9397-08002B2CF9AE}" pid="3" name="_NewReviewCycle">
    <vt:lpwstr/>
  </property>
  <property fmtid="{D5CDD505-2E9C-101B-9397-08002B2CF9AE}" pid="4" name="_EmailSubject">
    <vt:lpwstr>Time Series Meeting 6-7 March Royal Statistical Society</vt:lpwstr>
  </property>
  <property fmtid="{D5CDD505-2E9C-101B-9397-08002B2CF9AE}" pid="5" name="_AuthorEmail">
    <vt:lpwstr>steve.matthews@canada.ca</vt:lpwstr>
  </property>
  <property fmtid="{D5CDD505-2E9C-101B-9397-08002B2CF9AE}" pid="6" name="_AuthorEmailDisplayName">
    <vt:lpwstr>Matthews, Steve (STATCAN)</vt:lpwstr>
  </property>
</Properties>
</file>