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5" r:id="rId3"/>
    <p:sldId id="260" r:id="rId4"/>
    <p:sldId id="261" r:id="rId5"/>
    <p:sldId id="262" r:id="rId6"/>
    <p:sldId id="274" r:id="rId7"/>
    <p:sldId id="265" r:id="rId8"/>
    <p:sldId id="272" r:id="rId9"/>
    <p:sldId id="267" r:id="rId10"/>
    <p:sldId id="273" r:id="rId11"/>
  </p:sldIdLst>
  <p:sldSz cx="9144000" cy="6858000" type="screen4x3"/>
  <p:notesSz cx="7010400" cy="9296400"/>
  <p:custDataLst>
    <p:tags r:id="rId14"/>
  </p:custDataLst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4140"/>
    <a:srgbClr val="31708D"/>
    <a:srgbClr val="4D4D4C"/>
    <a:srgbClr val="6A9BDE"/>
    <a:srgbClr val="003366"/>
    <a:srgbClr val="3677D3"/>
    <a:srgbClr val="FFFFFF"/>
    <a:srgbClr val="DFE9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1470" autoAdjust="0"/>
    <p:restoredTop sz="96305" autoAdjust="0"/>
  </p:normalViewPr>
  <p:slideViewPr>
    <p:cSldViewPr>
      <p:cViewPr varScale="1">
        <p:scale>
          <a:sx n="108" d="100"/>
          <a:sy n="108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84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ebandr\Desktop\Titchfield\Tab_Graph_Quotidien%20(v5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lebandr\Desktop\Titchfield\Tab_Graph_Quotidien%20(v5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ebandr\Desktop\Titchfield\98-200-X2016004_85%20and%20older_Tables%20and%20charts_E.xlsx" TargetMode="Externa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9.6651739741181686E-2"/>
          <c:y val="7.8773642441091904E-2"/>
          <c:w val="0.88429854755383053"/>
          <c:h val="0.8662674948723359"/>
        </c:manualLayout>
      </c:layout>
      <c:lineChart>
        <c:grouping val="standard"/>
        <c:ser>
          <c:idx val="1"/>
          <c:order val="0"/>
          <c:tx>
            <c:strRef>
              <c:f>'Graphique 2_F'!$C$3</c:f>
              <c:strCache>
                <c:ptCount val="1"/>
                <c:pt idx="0">
                  <c:v>0 to 14</c:v>
                </c:pt>
              </c:strCache>
            </c:strRef>
          </c:tx>
          <c:spPr>
            <a:ln>
              <a:solidFill>
                <a:srgbClr val="EE0000"/>
              </a:solidFill>
            </a:ln>
          </c:spPr>
          <c:marker>
            <c:symbol val="none"/>
          </c:marker>
          <c:cat>
            <c:numRef>
              <c:f>'Graphique 2_F'!$B$5:$B$33</c:f>
              <c:numCache>
                <c:formatCode>General</c:formatCode>
                <c:ptCount val="29"/>
                <c:pt idx="0">
                  <c:v>1851</c:v>
                </c:pt>
                <c:pt idx="1">
                  <c:v>1861</c:v>
                </c:pt>
                <c:pt idx="2">
                  <c:v>1871</c:v>
                </c:pt>
                <c:pt idx="3">
                  <c:v>1881</c:v>
                </c:pt>
                <c:pt idx="4">
                  <c:v>1891</c:v>
                </c:pt>
                <c:pt idx="5">
                  <c:v>1901</c:v>
                </c:pt>
                <c:pt idx="6">
                  <c:v>1911</c:v>
                </c:pt>
                <c:pt idx="7">
                  <c:v>1921</c:v>
                </c:pt>
                <c:pt idx="8">
                  <c:v>1931</c:v>
                </c:pt>
                <c:pt idx="9">
                  <c:v>1941</c:v>
                </c:pt>
                <c:pt idx="10">
                  <c:v>1951</c:v>
                </c:pt>
                <c:pt idx="11">
                  <c:v>1956</c:v>
                </c:pt>
                <c:pt idx="12">
                  <c:v>1961</c:v>
                </c:pt>
                <c:pt idx="13">
                  <c:v>1966</c:v>
                </c:pt>
                <c:pt idx="14">
                  <c:v>1971</c:v>
                </c:pt>
                <c:pt idx="15">
                  <c:v>1976</c:v>
                </c:pt>
                <c:pt idx="16">
                  <c:v>1981</c:v>
                </c:pt>
                <c:pt idx="17">
                  <c:v>1986</c:v>
                </c:pt>
                <c:pt idx="18">
                  <c:v>1991</c:v>
                </c:pt>
                <c:pt idx="19">
                  <c:v>1996</c:v>
                </c:pt>
                <c:pt idx="20">
                  <c:v>2001</c:v>
                </c:pt>
                <c:pt idx="21">
                  <c:v>2006</c:v>
                </c:pt>
                <c:pt idx="22">
                  <c:v>2011</c:v>
                </c:pt>
                <c:pt idx="23">
                  <c:v>2016</c:v>
                </c:pt>
                <c:pt idx="24">
                  <c:v>2021</c:v>
                </c:pt>
                <c:pt idx="25">
                  <c:v>2031</c:v>
                </c:pt>
                <c:pt idx="26">
                  <c:v>2041</c:v>
                </c:pt>
                <c:pt idx="27">
                  <c:v>2051</c:v>
                </c:pt>
                <c:pt idx="28">
                  <c:v>2061</c:v>
                </c:pt>
              </c:numCache>
            </c:numRef>
          </c:cat>
          <c:val>
            <c:numRef>
              <c:f>'Graphique 2_F'!$C$5:$C$33</c:f>
              <c:numCache>
                <c:formatCode>#,##0.0_ ;\-#,##0.0\ </c:formatCode>
                <c:ptCount val="29"/>
                <c:pt idx="0">
                  <c:v>44.8</c:v>
                </c:pt>
                <c:pt idx="1">
                  <c:v>42.5</c:v>
                </c:pt>
                <c:pt idx="2">
                  <c:v>41.8</c:v>
                </c:pt>
                <c:pt idx="3">
                  <c:v>38.800000000000004</c:v>
                </c:pt>
                <c:pt idx="4">
                  <c:v>36.5</c:v>
                </c:pt>
                <c:pt idx="5">
                  <c:v>34.5</c:v>
                </c:pt>
                <c:pt idx="6">
                  <c:v>33.1</c:v>
                </c:pt>
                <c:pt idx="7">
                  <c:v>34.4</c:v>
                </c:pt>
                <c:pt idx="8">
                  <c:v>31.6</c:v>
                </c:pt>
                <c:pt idx="9">
                  <c:v>27.8</c:v>
                </c:pt>
                <c:pt idx="10">
                  <c:v>30.3</c:v>
                </c:pt>
                <c:pt idx="11">
                  <c:v>32.5</c:v>
                </c:pt>
                <c:pt idx="12">
                  <c:v>34</c:v>
                </c:pt>
                <c:pt idx="13">
                  <c:v>32.9</c:v>
                </c:pt>
                <c:pt idx="14">
                  <c:v>29.6</c:v>
                </c:pt>
                <c:pt idx="15">
                  <c:v>25.6</c:v>
                </c:pt>
                <c:pt idx="16">
                  <c:v>22.5</c:v>
                </c:pt>
                <c:pt idx="17">
                  <c:v>21.3</c:v>
                </c:pt>
                <c:pt idx="18">
                  <c:v>20.9</c:v>
                </c:pt>
                <c:pt idx="19">
                  <c:v>20.5</c:v>
                </c:pt>
                <c:pt idx="20">
                  <c:v>19.100000000000001</c:v>
                </c:pt>
                <c:pt idx="21">
                  <c:v>17.7</c:v>
                </c:pt>
                <c:pt idx="22">
                  <c:v>16.7</c:v>
                </c:pt>
                <c:pt idx="23">
                  <c:v>16.600000000000001</c:v>
                </c:pt>
                <c:pt idx="24">
                  <c:v>16.3</c:v>
                </c:pt>
                <c:pt idx="25">
                  <c:v>16</c:v>
                </c:pt>
                <c:pt idx="26">
                  <c:v>15.3</c:v>
                </c:pt>
                <c:pt idx="27">
                  <c:v>15.4</c:v>
                </c:pt>
                <c:pt idx="28">
                  <c:v>15.5</c:v>
                </c:pt>
              </c:numCache>
            </c:numRef>
          </c:val>
        </c:ser>
        <c:ser>
          <c:idx val="2"/>
          <c:order val="1"/>
          <c:tx>
            <c:strRef>
              <c:f>'Graphique 2_F'!$D$3</c:f>
              <c:strCache>
                <c:ptCount val="1"/>
                <c:pt idx="0">
                  <c:v>65 and over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'Graphique 2_F'!$B$5:$B$33</c:f>
              <c:numCache>
                <c:formatCode>General</c:formatCode>
                <c:ptCount val="29"/>
                <c:pt idx="0">
                  <c:v>1851</c:v>
                </c:pt>
                <c:pt idx="1">
                  <c:v>1861</c:v>
                </c:pt>
                <c:pt idx="2">
                  <c:v>1871</c:v>
                </c:pt>
                <c:pt idx="3">
                  <c:v>1881</c:v>
                </c:pt>
                <c:pt idx="4">
                  <c:v>1891</c:v>
                </c:pt>
                <c:pt idx="5">
                  <c:v>1901</c:v>
                </c:pt>
                <c:pt idx="6">
                  <c:v>1911</c:v>
                </c:pt>
                <c:pt idx="7">
                  <c:v>1921</c:v>
                </c:pt>
                <c:pt idx="8">
                  <c:v>1931</c:v>
                </c:pt>
                <c:pt idx="9">
                  <c:v>1941</c:v>
                </c:pt>
                <c:pt idx="10">
                  <c:v>1951</c:v>
                </c:pt>
                <c:pt idx="11">
                  <c:v>1956</c:v>
                </c:pt>
                <c:pt idx="12">
                  <c:v>1961</c:v>
                </c:pt>
                <c:pt idx="13">
                  <c:v>1966</c:v>
                </c:pt>
                <c:pt idx="14">
                  <c:v>1971</c:v>
                </c:pt>
                <c:pt idx="15">
                  <c:v>1976</c:v>
                </c:pt>
                <c:pt idx="16">
                  <c:v>1981</c:v>
                </c:pt>
                <c:pt idx="17">
                  <c:v>1986</c:v>
                </c:pt>
                <c:pt idx="18">
                  <c:v>1991</c:v>
                </c:pt>
                <c:pt idx="19">
                  <c:v>1996</c:v>
                </c:pt>
                <c:pt idx="20">
                  <c:v>2001</c:v>
                </c:pt>
                <c:pt idx="21">
                  <c:v>2006</c:v>
                </c:pt>
                <c:pt idx="22">
                  <c:v>2011</c:v>
                </c:pt>
                <c:pt idx="23">
                  <c:v>2016</c:v>
                </c:pt>
                <c:pt idx="24">
                  <c:v>2021</c:v>
                </c:pt>
                <c:pt idx="25">
                  <c:v>2031</c:v>
                </c:pt>
                <c:pt idx="26">
                  <c:v>2041</c:v>
                </c:pt>
                <c:pt idx="27">
                  <c:v>2051</c:v>
                </c:pt>
                <c:pt idx="28">
                  <c:v>2061</c:v>
                </c:pt>
              </c:numCache>
            </c:numRef>
          </c:cat>
          <c:val>
            <c:numRef>
              <c:f>'Graphique 2_F'!$D$5:$D$33</c:f>
              <c:numCache>
                <c:formatCode>#,##0.0_ ;\-#,##0.0\ </c:formatCode>
                <c:ptCount val="29"/>
                <c:pt idx="0">
                  <c:v>2.5</c:v>
                </c:pt>
                <c:pt idx="1">
                  <c:v>3</c:v>
                </c:pt>
                <c:pt idx="2">
                  <c:v>3.6</c:v>
                </c:pt>
                <c:pt idx="3">
                  <c:v>4.0999999999999996</c:v>
                </c:pt>
                <c:pt idx="4">
                  <c:v>4.5999999999999996</c:v>
                </c:pt>
                <c:pt idx="5">
                  <c:v>5</c:v>
                </c:pt>
                <c:pt idx="6">
                  <c:v>4.5999999999999996</c:v>
                </c:pt>
                <c:pt idx="7">
                  <c:v>4.8</c:v>
                </c:pt>
                <c:pt idx="8">
                  <c:v>5.6</c:v>
                </c:pt>
                <c:pt idx="9">
                  <c:v>6.7</c:v>
                </c:pt>
                <c:pt idx="10">
                  <c:v>7.8</c:v>
                </c:pt>
                <c:pt idx="11">
                  <c:v>7.7</c:v>
                </c:pt>
                <c:pt idx="12">
                  <c:v>7.6</c:v>
                </c:pt>
                <c:pt idx="13">
                  <c:v>7.7</c:v>
                </c:pt>
                <c:pt idx="14">
                  <c:v>8.1</c:v>
                </c:pt>
                <c:pt idx="15">
                  <c:v>8.7000000000000011</c:v>
                </c:pt>
                <c:pt idx="16">
                  <c:v>9.7000000000000011</c:v>
                </c:pt>
                <c:pt idx="17">
                  <c:v>10.7</c:v>
                </c:pt>
                <c:pt idx="18">
                  <c:v>11.6</c:v>
                </c:pt>
                <c:pt idx="19">
                  <c:v>12.2</c:v>
                </c:pt>
                <c:pt idx="20">
                  <c:v>13</c:v>
                </c:pt>
                <c:pt idx="21">
                  <c:v>13.7</c:v>
                </c:pt>
                <c:pt idx="22">
                  <c:v>14.8</c:v>
                </c:pt>
                <c:pt idx="23">
                  <c:v>16.899999999999999</c:v>
                </c:pt>
                <c:pt idx="24">
                  <c:v>18.7</c:v>
                </c:pt>
                <c:pt idx="25">
                  <c:v>23.1</c:v>
                </c:pt>
                <c:pt idx="26">
                  <c:v>24.2</c:v>
                </c:pt>
                <c:pt idx="27">
                  <c:v>24.8</c:v>
                </c:pt>
                <c:pt idx="28">
                  <c:v>25.5</c:v>
                </c:pt>
              </c:numCache>
            </c:numRef>
          </c:val>
        </c:ser>
        <c:marker val="1"/>
        <c:axId val="70813184"/>
        <c:axId val="70814720"/>
      </c:lineChart>
      <c:catAx>
        <c:axId val="70813184"/>
        <c:scaling>
          <c:orientation val="minMax"/>
        </c:scaling>
        <c:axPos val="b"/>
        <c:numFmt formatCode="General" sourceLinked="1"/>
        <c:tickLblPos val="nextTo"/>
        <c:spPr>
          <a:ln/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70814720"/>
        <c:crosses val="autoZero"/>
        <c:auto val="1"/>
        <c:lblAlgn val="ctr"/>
        <c:lblOffset val="50"/>
        <c:tickLblSkip val="2"/>
      </c:catAx>
      <c:valAx>
        <c:axId val="70814720"/>
        <c:scaling>
          <c:orientation val="minMax"/>
        </c:scaling>
        <c:axPos val="l"/>
        <c:numFmt formatCode="#,##0" sourceLinked="0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70813184"/>
        <c:crosses val="autoZero"/>
        <c:crossBetween val="midCat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1349778707332259"/>
          <c:y val="8.1067969082179822E-2"/>
          <c:w val="0.17140260479166236"/>
          <c:h val="9.7454505413152856E-2"/>
        </c:manualLayout>
      </c:layout>
      <c:txPr>
        <a:bodyPr/>
        <a:lstStyle/>
        <a:p>
          <a:pPr>
            <a:defRPr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>
          <a:latin typeface="Helvetica" pitchFamily="34" charset="0"/>
          <a:cs typeface="Helvetica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3.5971759539672937E-2"/>
          <c:y val="3.9557810876751344E-2"/>
          <c:w val="0.95979305471431464"/>
          <c:h val="0.84039986172504821"/>
        </c:manualLayout>
      </c:layout>
      <c:barChart>
        <c:barDir val="bar"/>
        <c:grouping val="clustered"/>
        <c:ser>
          <c:idx val="0"/>
          <c:order val="0"/>
          <c:tx>
            <c:strRef>
              <c:f>'Graphique 3_F'!$C$4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'Graphique 3_F'!$B$5:$B$11</c:f>
              <c:strCache>
                <c:ptCount val="7"/>
                <c:pt idx="0">
                  <c:v>United States</c:v>
                </c:pt>
                <c:pt idx="1">
                  <c:v>Canada</c:v>
                </c:pt>
                <c:pt idx="2">
                  <c:v>United Kingdom</c:v>
                </c:pt>
                <c:pt idx="3">
                  <c:v>France</c:v>
                </c:pt>
                <c:pt idx="4">
                  <c:v>Italy</c:v>
                </c:pt>
                <c:pt idx="5">
                  <c:v>Germany</c:v>
                </c:pt>
                <c:pt idx="6">
                  <c:v>Japan</c:v>
                </c:pt>
              </c:strCache>
            </c:strRef>
          </c:cat>
          <c:val>
            <c:numRef>
              <c:f>'Graphique 3_F'!$C$5:$C$11</c:f>
              <c:numCache>
                <c:formatCode>#,##0.0</c:formatCode>
                <c:ptCount val="7"/>
                <c:pt idx="0">
                  <c:v>14.50281</c:v>
                </c:pt>
                <c:pt idx="1">
                  <c:v>16.899999999999999</c:v>
                </c:pt>
                <c:pt idx="2">
                  <c:v>17.264060000000001</c:v>
                </c:pt>
                <c:pt idx="3">
                  <c:v>17.94988</c:v>
                </c:pt>
                <c:pt idx="4">
                  <c:v>21.254709999999992</c:v>
                </c:pt>
                <c:pt idx="5">
                  <c:v>21.448529999999987</c:v>
                </c:pt>
                <c:pt idx="6">
                  <c:v>25.057739999999988</c:v>
                </c:pt>
              </c:numCache>
            </c:numRef>
          </c:val>
        </c:ser>
        <c:gapWidth val="50"/>
        <c:axId val="70750208"/>
        <c:axId val="70751744"/>
      </c:barChart>
      <c:catAx>
        <c:axId val="70750208"/>
        <c:scaling>
          <c:orientation val="maxMin"/>
        </c:scaling>
        <c:axPos val="l"/>
        <c:numFmt formatCode="General" sourceLinked="1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70751744"/>
        <c:crosses val="autoZero"/>
        <c:auto val="1"/>
        <c:lblAlgn val="ctr"/>
        <c:lblOffset val="100"/>
      </c:catAx>
      <c:valAx>
        <c:axId val="707517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t" anchorCtr="0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r>
                  <a:rPr lang="fr-CA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pourcentage</a:t>
                </a:r>
              </a:p>
            </c:rich>
          </c:tx>
          <c:layout>
            <c:manualLayout>
              <c:xMode val="edge"/>
              <c:yMode val="edge"/>
              <c:x val="0.49966686856450654"/>
              <c:y val="0.9349460204230714"/>
            </c:manualLayout>
          </c:layout>
          <c:spPr>
            <a:noFill/>
            <a:ln>
              <a:noFill/>
            </a:ln>
            <a:effectLst/>
          </c:spPr>
        </c:title>
        <c:numFmt formatCode="#,##0" sourceLinked="0"/>
        <c:tickLblPos val="high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  <c:crossAx val="70750208"/>
        <c:crosses val="max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4.4862159220388727E-2"/>
          <c:y val="6.8615975979987906E-2"/>
          <c:w val="0.93479572335011563"/>
          <c:h val="0.85903076127387046"/>
        </c:manualLayout>
      </c:layout>
      <c:barChart>
        <c:barDir val="col"/>
        <c:grouping val="clustered"/>
        <c:ser>
          <c:idx val="0"/>
          <c:order val="0"/>
          <c:tx>
            <c:strRef>
              <c:f>'Chart 2 _ E'!$C$3</c:f>
              <c:strCache>
                <c:ptCount val="1"/>
                <c:pt idx="0">
                  <c:v>Proportion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dPt>
            <c:idx val="11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2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3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4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5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6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7"/>
            <c:spPr>
              <a:pattFill prst="wdUpDiag">
                <a:fgClr>
                  <a:srgbClr val="002060"/>
                </a:fgClr>
                <a:bgClr>
                  <a:srgbClr val="FFFFFF"/>
                </a:bgClr>
              </a:patt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cat>
            <c:numRef>
              <c:f>'Chart 2 _ E'!$B$5:$B$22</c:f>
              <c:numCache>
                <c:formatCode>General</c:formatCode>
                <c:ptCount val="18"/>
                <c:pt idx="0">
                  <c:v>1966</c:v>
                </c:pt>
                <c:pt idx="1">
                  <c:v>1971</c:v>
                </c:pt>
                <c:pt idx="2">
                  <c:v>1976</c:v>
                </c:pt>
                <c:pt idx="3">
                  <c:v>1981</c:v>
                </c:pt>
                <c:pt idx="4">
                  <c:v>1986</c:v>
                </c:pt>
                <c:pt idx="5">
                  <c:v>1991</c:v>
                </c:pt>
                <c:pt idx="6">
                  <c:v>1996</c:v>
                </c:pt>
                <c:pt idx="7">
                  <c:v>2001</c:v>
                </c:pt>
                <c:pt idx="8">
                  <c:v>2006</c:v>
                </c:pt>
                <c:pt idx="9">
                  <c:v>2011</c:v>
                </c:pt>
                <c:pt idx="10">
                  <c:v>2016</c:v>
                </c:pt>
                <c:pt idx="11">
                  <c:v>2021</c:v>
                </c:pt>
                <c:pt idx="12">
                  <c:v>2026</c:v>
                </c:pt>
                <c:pt idx="13">
                  <c:v>2031</c:v>
                </c:pt>
                <c:pt idx="14">
                  <c:v>2036</c:v>
                </c:pt>
                <c:pt idx="15">
                  <c:v>2041</c:v>
                </c:pt>
                <c:pt idx="16">
                  <c:v>2046</c:v>
                </c:pt>
                <c:pt idx="17">
                  <c:v>2051</c:v>
                </c:pt>
              </c:numCache>
            </c:numRef>
          </c:cat>
          <c:val>
            <c:numRef>
              <c:f>'Chart 2 _ E'!$C$5:$C$22</c:f>
              <c:numCache>
                <c:formatCode>#,##0.0</c:formatCode>
                <c:ptCount val="18"/>
                <c:pt idx="0">
                  <c:v>6.7</c:v>
                </c:pt>
                <c:pt idx="1">
                  <c:v>7.9</c:v>
                </c:pt>
                <c:pt idx="2">
                  <c:v>8.2000000000000011</c:v>
                </c:pt>
                <c:pt idx="3">
                  <c:v>8.2000000000000011</c:v>
                </c:pt>
                <c:pt idx="4">
                  <c:v>8.4</c:v>
                </c:pt>
                <c:pt idx="5">
                  <c:v>8.9</c:v>
                </c:pt>
                <c:pt idx="6">
                  <c:v>9.6</c:v>
                </c:pt>
                <c:pt idx="7">
                  <c:v>10.7</c:v>
                </c:pt>
                <c:pt idx="8">
                  <c:v>12</c:v>
                </c:pt>
                <c:pt idx="9">
                  <c:v>13.1</c:v>
                </c:pt>
                <c:pt idx="10">
                  <c:v>13</c:v>
                </c:pt>
                <c:pt idx="11">
                  <c:v>12.4</c:v>
                </c:pt>
                <c:pt idx="12">
                  <c:v>12.1</c:v>
                </c:pt>
                <c:pt idx="13">
                  <c:v>13.2</c:v>
                </c:pt>
                <c:pt idx="14">
                  <c:v>16.100000000000001</c:v>
                </c:pt>
                <c:pt idx="15">
                  <c:v>18.899999999999999</c:v>
                </c:pt>
                <c:pt idx="16">
                  <c:v>21.7</c:v>
                </c:pt>
                <c:pt idx="17">
                  <c:v>23.1</c:v>
                </c:pt>
              </c:numCache>
            </c:numRef>
          </c:val>
        </c:ser>
        <c:gapWidth val="96"/>
        <c:overlap val="-27"/>
        <c:axId val="75158272"/>
        <c:axId val="75159808"/>
      </c:barChart>
      <c:catAx>
        <c:axId val="751582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59808"/>
        <c:crosses val="autoZero"/>
        <c:auto val="1"/>
        <c:lblAlgn val="ctr"/>
        <c:lblOffset val="100"/>
      </c:catAx>
      <c:valAx>
        <c:axId val="751598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158272"/>
        <c:crosses val="autoZero"/>
        <c:crossBetween val="between"/>
      </c:val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0.10543</cdr:x>
      <cdr:y>0.04886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1025841" cy="272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en-CA" sz="10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Proportion</a:t>
          </a:r>
        </a:p>
      </cdr:txBody>
    </cdr:sp>
  </cdr:relSizeAnchor>
  <cdr:relSizeAnchor xmlns:cdr="http://schemas.openxmlformats.org/drawingml/2006/chartDrawing">
    <cdr:from>
      <cdr:x>0.46007</cdr:x>
      <cdr:y>0.29076</cdr:y>
    </cdr:from>
    <cdr:to>
      <cdr:x>0.61979</cdr:x>
      <cdr:y>0.33152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24124" y="1019175"/>
          <a:ext cx="876300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0.81069</cdr:x>
      <cdr:y>0.09565</cdr:y>
    </cdr:from>
    <cdr:to>
      <cdr:x>0.84098</cdr:x>
      <cdr:y>0.29414</cdr:y>
    </cdr:to>
    <cdr:sp macro="" textlink="">
      <cdr:nvSpPr>
        <cdr:cNvPr id="4" name="TextBox 3"/>
        <cdr:cNvSpPr txBox="1"/>
      </cdr:nvSpPr>
      <cdr:spPr>
        <a:xfrm xmlns:a="http://schemas.openxmlformats.org/drawingml/2006/main" rot="5400000">
          <a:off x="5457616" y="740431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CA" sz="1100" dirty="0" smtClean="0"/>
            <a:t>2016</a:t>
          </a:r>
          <a:endParaRPr lang="fr-C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0.09847</cdr:x>
      <cdr:y>0.06316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67627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CA" sz="900"/>
            <a:t>percent</a:t>
          </a:r>
        </a:p>
      </cdr:txBody>
    </cdr:sp>
  </cdr:relSizeAnchor>
  <cdr:relSizeAnchor xmlns:cdr="http://schemas.openxmlformats.org/drawingml/2006/chartDrawing">
    <cdr:from>
      <cdr:x>0.64216</cdr:x>
      <cdr:y>0.07329</cdr:y>
    </cdr:from>
    <cdr:to>
      <cdr:x>0.95423</cdr:x>
      <cdr:y>0.13645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10075" y="298450"/>
          <a:ext cx="21431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A" sz="900"/>
            <a:t>Projected</a:t>
          </a:r>
        </a:p>
      </cdr:txBody>
    </cdr:sp>
  </cdr:relSizeAnchor>
  <cdr:relSizeAnchor xmlns:cdr="http://schemas.openxmlformats.org/drawingml/2006/chartDrawing">
    <cdr:from>
      <cdr:x>0.07675</cdr:x>
      <cdr:y>0.07329</cdr:y>
    </cdr:from>
    <cdr:to>
      <cdr:x>0.62043</cdr:x>
      <cdr:y>0.13645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27050" y="298450"/>
          <a:ext cx="3733800" cy="2571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CA" sz="900"/>
            <a:t>Observed</a:t>
          </a:r>
        </a:p>
      </cdr:txBody>
    </cdr:sp>
  </cdr:relSizeAnchor>
  <cdr:relSizeAnchor xmlns:cdr="http://schemas.openxmlformats.org/drawingml/2006/chartDrawing">
    <cdr:from>
      <cdr:x>0.05964</cdr:x>
      <cdr:y>0.1037</cdr:y>
    </cdr:from>
    <cdr:to>
      <cdr:x>0.30652</cdr:x>
      <cdr:y>0.1037</cdr:y>
    </cdr:to>
    <cdr:cxnSp macro="">
      <cdr:nvCxnSpPr>
        <cdr:cNvPr id="5" name="Straight Connector 4"/>
        <cdr:cNvCxnSpPr/>
      </cdr:nvCxnSpPr>
      <cdr:spPr>
        <a:xfrm xmlns:a="http://schemas.openxmlformats.org/drawingml/2006/main" flipH="1">
          <a:off x="409576" y="422275"/>
          <a:ext cx="1695449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0.39112</cdr:x>
      <cdr:y>0.1037</cdr:y>
    </cdr:from>
    <cdr:to>
      <cdr:x>0.61026</cdr:x>
      <cdr:y>0.1037</cdr:y>
    </cdr:to>
    <cdr:cxnSp macro="">
      <cdr:nvCxnSpPr>
        <cdr:cNvPr id="6" name="Straight Connector 5"/>
        <cdr:cNvCxnSpPr/>
      </cdr:nvCxnSpPr>
      <cdr:spPr>
        <a:xfrm xmlns:a="http://schemas.openxmlformats.org/drawingml/2006/main" flipH="1">
          <a:off x="2686050" y="422275"/>
          <a:ext cx="15049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0.83819</cdr:x>
      <cdr:y>0.1037</cdr:y>
    </cdr:from>
    <cdr:to>
      <cdr:x>0.96671</cdr:x>
      <cdr:y>0.1037</cdr:y>
    </cdr:to>
    <cdr:cxnSp macro="">
      <cdr:nvCxnSpPr>
        <cdr:cNvPr id="7" name="Straight Connector 6"/>
        <cdr:cNvCxnSpPr/>
      </cdr:nvCxnSpPr>
      <cdr:spPr>
        <a:xfrm xmlns:a="http://schemas.openxmlformats.org/drawingml/2006/main" flipH="1">
          <a:off x="5756277" y="422275"/>
          <a:ext cx="88264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0.62413</cdr:x>
      <cdr:y>0.1037</cdr:y>
    </cdr:from>
    <cdr:to>
      <cdr:x>0.75497</cdr:x>
      <cdr:y>0.1037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>
          <a:off x="4286250" y="422275"/>
          <a:ext cx="89852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0.61766</cdr:x>
      <cdr:y>0.06667</cdr:y>
    </cdr:from>
    <cdr:to>
      <cdr:x>0.61766</cdr:x>
      <cdr:y>0.92515</cdr:y>
    </cdr:to>
    <cdr:cxnSp macro="">
      <cdr:nvCxnSpPr>
        <cdr:cNvPr id="9" name="Straight Connector 8"/>
        <cdr:cNvCxnSpPr/>
      </cdr:nvCxnSpPr>
      <cdr:spPr>
        <a:xfrm xmlns:a="http://schemas.openxmlformats.org/drawingml/2006/main" flipV="1">
          <a:off x="4241800" y="271463"/>
          <a:ext cx="0" cy="34956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206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D571056-54D4-4FA3-B313-4CE4FF1147DE}" type="datetimeFigureOut">
              <a:rPr lang="en-US"/>
              <a:pPr>
                <a:defRPr/>
              </a:pPr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1B48FA4-4091-4F49-A64B-46B41FCE1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42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/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 smtClean="0"/>
              <a:t>Click to edit Master text styles</a:t>
            </a:r>
          </a:p>
          <a:p>
            <a:pPr lvl="1"/>
            <a:r>
              <a:rPr lang="en-CA" altLang="en-US" noProof="0" smtClean="0"/>
              <a:t>Second level</a:t>
            </a:r>
          </a:p>
          <a:p>
            <a:pPr lvl="2"/>
            <a:r>
              <a:rPr lang="en-CA" altLang="en-US" noProof="0" smtClean="0"/>
              <a:t>Third level</a:t>
            </a:r>
          </a:p>
          <a:p>
            <a:pPr lvl="3"/>
            <a:r>
              <a:rPr lang="en-CA" altLang="en-US" noProof="0" smtClean="0"/>
              <a:t>Fourth level</a:t>
            </a:r>
          </a:p>
          <a:p>
            <a:pPr lvl="4"/>
            <a:r>
              <a:rPr lang="en-CA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smtClean="0"/>
            </a:lvl1pPr>
          </a:lstStyle>
          <a:p>
            <a:pPr>
              <a:defRPr/>
            </a:pPr>
            <a:endParaRPr lang="en-CA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/>
            </a:lvl1pPr>
          </a:lstStyle>
          <a:p>
            <a:pPr>
              <a:defRPr/>
            </a:pPr>
            <a:fld id="{B805787E-2BC1-4A89-93DC-ADC5C76CF4F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3844607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650" y="20638"/>
            <a:ext cx="6888163" cy="51657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5787E-2BC1-4A89-93DC-ADC5C76CF4FE}" type="slidenum">
              <a:rPr lang="en-CA" altLang="en-US" smtClean="0"/>
              <a:pPr>
                <a:defRPr/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621892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9525"/>
            <a:ext cx="6953250" cy="521493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05787E-2BC1-4A89-93DC-ADC5C76CF4FE}" type="slidenum">
              <a:rPr lang="en-CA" altLang="en-US" smtClean="0"/>
              <a:pPr>
                <a:defRPr/>
              </a:pPr>
              <a:t>10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33970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8575" y="0"/>
            <a:ext cx="7037388" cy="527843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53394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" y="23813"/>
            <a:ext cx="6948488" cy="521176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48444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8" y="0"/>
            <a:ext cx="6965950" cy="52244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3883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6961188" cy="52212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958843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31750"/>
            <a:ext cx="7019925" cy="52641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237922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8266" y="0"/>
            <a:ext cx="4897214" cy="367253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3525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6961188" cy="52212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718093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6888" y="-1518"/>
            <a:ext cx="5620686" cy="421615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9FBC09-E105-4610-81A2-36CE468869BB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5962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F40C-F250-4758-9E08-B0226F8DA7B7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E09C-422F-4690-9A07-6703A4625C9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pic>
        <p:nvPicPr>
          <p:cNvPr id="7" name="Image 1" descr="FIPS-F1R.TIF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491880" y="6635750"/>
            <a:ext cx="1988185" cy="22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211960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12CF4-089F-4CE8-921F-E67B9AC05B2A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5588-96F1-456A-BB23-2631EB36EC1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384786498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503D-84DE-4760-8A2D-E73FDE6F75F3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E7E4-DF93-47B2-B68A-75F762F03B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37357248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63323" y="5806282"/>
            <a:ext cx="12700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8F0B-A19D-400E-9C38-7C0E1F9C1D4F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597352"/>
            <a:ext cx="3889375" cy="26699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0406" y="6525343"/>
            <a:ext cx="615861" cy="307041"/>
          </a:xfr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77964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B3251-6321-43C4-963A-C429C142C541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3603F-5B5D-49EF-94FC-792667BC565A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142556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3DAEC-857B-4F00-9EF3-79AF990B890E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F1B0-F725-49AF-A29E-823F3BBAD8A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390553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704A4-75DB-4EBB-B07D-9E700211177B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A9A31-E6C1-41F0-A0B2-CED9289C90F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83494294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27BDE-03DE-4B84-8615-5599AB60F090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4048E-2FB9-4680-9DDC-2E43961DA4B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31942964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51E-8929-479F-B7A4-5C865C0208C5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318D9-DF0E-4772-B7C5-C03BA6F82DF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38495639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DBDA-973B-4974-9A6D-B29D7561A503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94E8-9022-44D0-8187-CB9AC0EEE9F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415445694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A6D4C-67DB-4963-946C-EA9E06312732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2B75A-EB4E-4C9A-810E-42F623FFAE66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97538278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1725" y="6380163"/>
            <a:ext cx="127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72ABC91-94E9-4149-8597-A81E5D09B58B}" type="datetime1">
              <a:rPr lang="en-CA" altLang="en-US" smtClean="0"/>
              <a:pPr>
                <a:defRPr/>
              </a:pPr>
              <a:t>18/08/2017</a:t>
            </a:fld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388100"/>
            <a:ext cx="38893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accent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 altLang="en-US"/>
              <a:t>Statistics Canada • Statistique Canada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72454F38-F393-49BE-8C19-2C14F292B26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6443663" y="2943225"/>
            <a:ext cx="32051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CA" altLang="en-US" sz="1400" dirty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Telling </a:t>
            </a:r>
            <a: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Canada’s </a:t>
            </a:r>
            <a:b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story </a:t>
            </a:r>
            <a:r>
              <a:rPr lang="en-CA" altLang="en-US" sz="1400" dirty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in numbers</a:t>
            </a:r>
            <a:endParaRPr lang="en-CA" altLang="en-US" sz="1400" dirty="0" smtClean="0">
              <a:solidFill>
                <a:srgbClr val="4D4D4C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867400" y="3521670"/>
            <a:ext cx="2881313" cy="111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200"/>
              </a:spcBef>
              <a:defRPr/>
            </a:pPr>
            <a:r>
              <a:rPr lang="en-CA" altLang="en-US" sz="1200" b="1" dirty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André </a:t>
            </a:r>
            <a:r>
              <a:rPr lang="en-CA" altLang="en-US" sz="1200" b="1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Lebel,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CA" altLang="en-US" sz="1200" b="1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Demographer / Chief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CA" sz="1200" b="1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Demography Division</a:t>
            </a:r>
          </a:p>
          <a:p>
            <a:pPr eaLnBrk="1" hangingPunct="1">
              <a:spcBef>
                <a:spcPts val="200"/>
              </a:spcBef>
              <a:defRPr/>
            </a:pPr>
            <a:r>
              <a:rPr lang="en-CA" sz="1200" b="1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Statistics </a:t>
            </a:r>
            <a:r>
              <a:rPr lang="en-CA" sz="1200" b="1" dirty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Canada</a:t>
            </a:r>
          </a:p>
          <a:p>
            <a:pPr eaLnBrk="1" hangingPunct="1">
              <a:spcBef>
                <a:spcPts val="200"/>
              </a:spcBef>
              <a:defRPr/>
            </a:pPr>
            <a:endParaRPr lang="en-CA" altLang="en-US" sz="1200" b="1" dirty="0">
              <a:solidFill>
                <a:srgbClr val="41414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5826087" y="4559638"/>
            <a:ext cx="3317913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CA" altLang="en-US" sz="1200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Presented at Parallel Session 4 (Making the most of existing data sources), W</a:t>
            </a:r>
            <a:r>
              <a:rPr lang="en-GB" sz="1200" dirty="0" err="1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orkshop</a:t>
            </a:r>
            <a:r>
              <a:rPr lang="en-GB" sz="1200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GB" sz="1200" dirty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in support of the establishment of the </a:t>
            </a:r>
            <a:r>
              <a:rPr lang="en-GB" sz="1200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Titchfield </a:t>
            </a:r>
            <a:r>
              <a:rPr lang="en-GB" sz="1200" dirty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City Group on Ageing and Age-disaggregated </a:t>
            </a:r>
            <a:r>
              <a:rPr lang="en-GB" sz="1200" dirty="0" smtClean="0">
                <a:solidFill>
                  <a:srgbClr val="414140"/>
                </a:solidFill>
                <a:latin typeface="Century Gothic" charset="0"/>
                <a:ea typeface="Century Gothic" charset="0"/>
                <a:cs typeface="Century Gothic" charset="0"/>
              </a:rPr>
              <a:t>Data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GB" sz="1200" b="1" dirty="0"/>
              <a:t>Wednesday </a:t>
            </a:r>
            <a:r>
              <a:rPr lang="en-GB" sz="1200" b="1" dirty="0" smtClean="0"/>
              <a:t>August 23</a:t>
            </a:r>
            <a:r>
              <a:rPr lang="en-GB" sz="1200" b="1" baseline="30000" dirty="0" smtClean="0"/>
              <a:t>rd</a:t>
            </a:r>
            <a:r>
              <a:rPr lang="en-GB" sz="1200" b="1" dirty="0" smtClean="0"/>
              <a:t> 2017</a:t>
            </a:r>
            <a:endParaRPr lang="en-CA" altLang="en-US" sz="1200" dirty="0">
              <a:solidFill>
                <a:srgbClr val="41414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5795963" y="836712"/>
            <a:ext cx="33845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sz="1600" dirty="0"/>
              <a:t>Ensuring Relevance for Statistics on Population </a:t>
            </a:r>
            <a:r>
              <a:rPr lang="en-CA" sz="1600" dirty="0" smtClean="0"/>
              <a:t>Ageing </a:t>
            </a:r>
            <a:r>
              <a:rPr lang="en-CA" sz="1600" dirty="0"/>
              <a:t>: Results from </a:t>
            </a:r>
            <a:r>
              <a:rPr lang="en-GB" sz="1600" dirty="0"/>
              <a:t>Statistics Canada’s </a:t>
            </a:r>
            <a:r>
              <a:rPr lang="en-US" sz="1600" dirty="0"/>
              <a:t>Ageing Framework</a:t>
            </a:r>
            <a:endParaRPr lang="en-US" sz="1600" spc="3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795963" y="2092325"/>
            <a:ext cx="33845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err="1" smtClean="0">
                <a:solidFill>
                  <a:srgbClr val="31708D"/>
                </a:solidFill>
                <a:latin typeface="Century Gothic" charset="0"/>
                <a:ea typeface="Century Gothic" charset="0"/>
                <a:cs typeface="Century Gothic" charset="0"/>
              </a:rPr>
              <a:t>www.statcan.gc.ca</a:t>
            </a:r>
            <a:endParaRPr lang="en-US" sz="2000" spc="300" dirty="0">
              <a:solidFill>
                <a:srgbClr val="31708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103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24175"/>
            <a:ext cx="493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65125"/>
            <a:ext cx="8964488" cy="1325563"/>
          </a:xfrm>
        </p:spPr>
        <p:txBody>
          <a:bodyPr/>
          <a:lstStyle/>
          <a:p>
            <a:pPr algn="ctr"/>
            <a:r>
              <a:rPr lang="en-CA" sz="2800" b="1" dirty="0" smtClean="0"/>
              <a:t>In conclusion, we believe that we need to put </a:t>
            </a:r>
            <a:r>
              <a:rPr lang="en-CA" sz="2800" b="1" dirty="0"/>
              <a:t>on our seniors’ lens!  </a:t>
            </a:r>
            <a:r>
              <a:rPr lang="en-CA" sz="2800" b="1" dirty="0" smtClean="0"/>
              <a:t/>
            </a:r>
            <a:br>
              <a:rPr lang="en-CA" sz="2800" b="1" dirty="0" smtClean="0"/>
            </a:br>
            <a:r>
              <a:rPr lang="en-CA" sz="2800" b="1" dirty="0" smtClean="0"/>
              <a:t>  </a:t>
            </a:r>
            <a:r>
              <a:rPr lang="en-CA" sz="8000" b="1" dirty="0">
                <a:sym typeface="Wingdings"/>
              </a:rPr>
              <a:t></a:t>
            </a:r>
            <a:r>
              <a:rPr lang="en-CA" sz="8000" b="1" dirty="0"/>
              <a:t/>
            </a:r>
            <a:br>
              <a:rPr lang="en-CA" sz="8000" b="1" dirty="0"/>
            </a:b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7"/>
            <a:ext cx="7886700" cy="1584176"/>
          </a:xfrm>
        </p:spPr>
        <p:txBody>
          <a:bodyPr/>
          <a:lstStyle/>
          <a:p>
            <a:pPr marL="0" indent="0" algn="ctr">
              <a:buNone/>
            </a:pPr>
            <a:r>
              <a:rPr lang="en-CA" sz="1800" i="1" dirty="0" smtClean="0">
                <a:solidFill>
                  <a:srgbClr val="FF0000"/>
                </a:solidFill>
              </a:rPr>
              <a:t>We will still need in Census and Surveys for </a:t>
            </a:r>
            <a:r>
              <a:rPr lang="en-CA" sz="1800" i="1" dirty="0">
                <a:solidFill>
                  <a:srgbClr val="FF0000"/>
                </a:solidFill>
              </a:rPr>
              <a:t>CATI/CAPI/paper options to continue (despite popularity of EQ, over 70% in last census</a:t>
            </a:r>
            <a:r>
              <a:rPr lang="en-CA" sz="1800" i="1" dirty="0" smtClean="0">
                <a:solidFill>
                  <a:srgbClr val="FF0000"/>
                </a:solidFill>
              </a:rPr>
              <a:t>) </a:t>
            </a:r>
            <a:r>
              <a:rPr lang="en-CA" sz="1800" i="1" dirty="0">
                <a:solidFill>
                  <a:srgbClr val="FF0000"/>
                </a:solidFill>
              </a:rPr>
              <a:t>in relation to issues with impairments that affect the capability of a growing segment of the ageing population and </a:t>
            </a:r>
            <a:r>
              <a:rPr lang="en-CA" sz="1800" i="1" dirty="0" smtClean="0">
                <a:solidFill>
                  <a:srgbClr val="FF0000"/>
                </a:solidFill>
              </a:rPr>
              <a:t>their willingness and capacity to use internet.</a:t>
            </a:r>
            <a:endParaRPr lang="en-CA" sz="1800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10</a:t>
            </a:fld>
            <a:endParaRPr lang="en-CA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0384" y="4254053"/>
            <a:ext cx="8120022" cy="198325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endParaRPr lang="en-CA" sz="2000" dirty="0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CA" sz="2000" dirty="0" smtClean="0"/>
              <a:t>Thank you!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CA" sz="2000" dirty="0" smtClean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CA" sz="2000" dirty="0" smtClean="0"/>
              <a:t>Questions are welcomed</a:t>
            </a:r>
            <a:endParaRPr lang="fr-CA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9024042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20" y="194372"/>
            <a:ext cx="7606680" cy="624963"/>
          </a:xfrm>
        </p:spPr>
        <p:txBody>
          <a:bodyPr/>
          <a:lstStyle/>
          <a:p>
            <a:r>
              <a:rPr lang="en-CA" sz="2400" dirty="0" smtClean="0"/>
              <a:t>Purpose </a:t>
            </a:r>
            <a:r>
              <a:rPr lang="en-CA" sz="2400" dirty="0"/>
              <a:t>of </a:t>
            </a:r>
            <a:r>
              <a:rPr lang="en-CA" sz="2400" dirty="0" smtClean="0"/>
              <a:t>Statistics Canada’s Ageing Framework</a:t>
            </a:r>
            <a:endParaRPr lang="fr-CA" sz="2400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7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Issues / Gaps/ </a:t>
            </a:r>
            <a:r>
              <a:rPr lang="fr-CA" sz="1200" dirty="0" err="1" smtClean="0"/>
              <a:t>Opportunities</a:t>
            </a:r>
            <a:r>
              <a:rPr lang="fr-CA" sz="1200" dirty="0" smtClean="0"/>
              <a:t> </a:t>
            </a:r>
            <a:r>
              <a:rPr lang="fr-CA" sz="1200" dirty="0" err="1" smtClean="0"/>
              <a:t>Identified</a:t>
            </a:r>
            <a:r>
              <a:rPr lang="fr-CA" sz="1200" dirty="0" smtClean="0"/>
              <a:t> </a:t>
            </a:r>
            <a:endParaRPr lang="en-CA" sz="1200" dirty="0" smtClean="0"/>
          </a:p>
          <a:p>
            <a:pPr algn="ctr"/>
            <a:endParaRPr lang="en-CA" sz="1200" dirty="0"/>
          </a:p>
        </p:txBody>
      </p:sp>
      <p:sp>
        <p:nvSpPr>
          <p:cNvPr id="28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29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>
                <a:solidFill>
                  <a:srgbClr val="FF0000"/>
                </a:solidFill>
              </a:rPr>
              <a:t>Context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956" y="1388764"/>
            <a:ext cx="6872450" cy="4488508"/>
          </a:xfrm>
        </p:spPr>
        <p:txBody>
          <a:bodyPr/>
          <a:lstStyle/>
          <a:p>
            <a:pPr marL="514350" lvl="0" indent="-514350">
              <a:spcBef>
                <a:spcPct val="30000"/>
              </a:spcBef>
              <a:buClrTx/>
              <a:buFont typeface="+mj-lt"/>
              <a:buAutoNum type="arabicPeriod"/>
              <a:defRPr/>
            </a:pPr>
            <a:r>
              <a:rPr lang="en-CA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to </a:t>
            </a:r>
            <a:r>
              <a:rPr lang="en-CA" sz="1800" dirty="0">
                <a:latin typeface="Arial" charset="0"/>
                <a:ea typeface="ＭＳ Ｐゴシック" charset="-128"/>
                <a:cs typeface="ＭＳ Ｐゴシック" charset="-128"/>
              </a:rPr>
              <a:t>produce an </a:t>
            </a:r>
            <a:r>
              <a:rPr lang="en-CA" sz="1800" dirty="0">
                <a:latin typeface="Arial" panose="020B0604020202020204" pitchFamily="34" charset="0"/>
              </a:rPr>
              <a:t>overall review of the data and analyses produced in recent years on this topic within and outside our Agency.</a:t>
            </a:r>
          </a:p>
          <a:p>
            <a:pPr marL="514350" lvl="0" indent="-514350">
              <a:spcBef>
                <a:spcPct val="30000"/>
              </a:spcBef>
              <a:buClrTx/>
              <a:buFont typeface="+mj-lt"/>
              <a:buAutoNum type="arabicPeriod"/>
              <a:defRPr/>
            </a:pPr>
            <a:r>
              <a:rPr lang="en-CA" sz="1800" dirty="0" smtClean="0">
                <a:latin typeface="Arial" panose="020B0604020202020204" pitchFamily="34" charset="0"/>
              </a:rPr>
              <a:t>to </a:t>
            </a:r>
            <a:r>
              <a:rPr lang="en-CA" sz="1800" dirty="0">
                <a:latin typeface="Arial" panose="020B0604020202020204" pitchFamily="34" charset="0"/>
              </a:rPr>
              <a:t>identify emerging issues as well as potential improvements in internal (with Subject Matters) and external consultations (with Federal Department and Provincial representatives).</a:t>
            </a:r>
          </a:p>
          <a:p>
            <a:pPr marL="514350" lvl="0" indent="-514350">
              <a:spcBef>
                <a:spcPct val="30000"/>
              </a:spcBef>
              <a:buClrTx/>
              <a:buFont typeface="+mj-lt"/>
              <a:buAutoNum type="arabicPeriod"/>
              <a:defRPr/>
            </a:pPr>
            <a:r>
              <a:rPr lang="en-CA" sz="1800" dirty="0" smtClean="0">
                <a:latin typeface="Arial" panose="020B0604020202020204" pitchFamily="34" charset="0"/>
              </a:rPr>
              <a:t>To </a:t>
            </a:r>
            <a:r>
              <a:rPr lang="en-CA" sz="1800" dirty="0">
                <a:latin typeface="Arial" panose="020B0604020202020204" pitchFamily="34" charset="0"/>
              </a:rPr>
              <a:t>identify data gaps and look for way to reduce or solve them</a:t>
            </a:r>
          </a:p>
          <a:p>
            <a:pPr marL="514350" lvl="0" indent="-514350">
              <a:spcBef>
                <a:spcPct val="30000"/>
              </a:spcBef>
              <a:buClrTx/>
              <a:buFont typeface="+mj-lt"/>
              <a:buAutoNum type="arabicPeriod"/>
              <a:defRPr/>
            </a:pPr>
            <a:r>
              <a:rPr lang="en-CA" sz="1800" dirty="0" smtClean="0">
                <a:latin typeface="Arial" panose="020B0604020202020204" pitchFamily="34" charset="0"/>
              </a:rPr>
              <a:t>To </a:t>
            </a:r>
            <a:r>
              <a:rPr lang="en-CA" sz="1800" dirty="0">
                <a:latin typeface="Arial" panose="020B0604020202020204" pitchFamily="34" charset="0"/>
              </a:rPr>
              <a:t>review international and national frameworks within which the agency operates and </a:t>
            </a:r>
            <a:r>
              <a:rPr lang="en-CA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identify </a:t>
            </a:r>
            <a:r>
              <a:rPr lang="en-CA" sz="1800" dirty="0">
                <a:latin typeface="Arial" charset="0"/>
                <a:ea typeface="ＭＳ Ｐゴシック" charset="-128"/>
                <a:cs typeface="ＭＳ Ｐゴシック" charset="-128"/>
              </a:rPr>
              <a:t>potential improvements in the data collection and statistical </a:t>
            </a:r>
            <a:r>
              <a:rPr lang="en-CA" sz="1800" dirty="0" smtClean="0">
                <a:latin typeface="Arial" charset="0"/>
                <a:ea typeface="ＭＳ Ｐゴシック" charset="-128"/>
                <a:cs typeface="ＭＳ Ｐゴシック" charset="-128"/>
              </a:rPr>
              <a:t>analysis</a:t>
            </a:r>
            <a:endParaRPr lang="fr-C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33389567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20" y="194372"/>
            <a:ext cx="7606680" cy="624963"/>
          </a:xfrm>
        </p:spPr>
        <p:txBody>
          <a:bodyPr/>
          <a:lstStyle/>
          <a:p>
            <a:r>
              <a:rPr lang="en-CA" sz="2400" dirty="0"/>
              <a:t>For the first </a:t>
            </a:r>
            <a:r>
              <a:rPr lang="en-CA" sz="2400" dirty="0" smtClean="0"/>
              <a:t>time in Canada, </a:t>
            </a:r>
            <a:r>
              <a:rPr lang="en-CA" sz="2400" dirty="0"/>
              <a:t>the share </a:t>
            </a:r>
            <a:r>
              <a:rPr lang="en-CA" sz="2400" dirty="0" smtClean="0"/>
              <a:t>of seniors exceeded </a:t>
            </a:r>
            <a:r>
              <a:rPr lang="en-CA" sz="2400" dirty="0"/>
              <a:t>the share of </a:t>
            </a:r>
            <a:r>
              <a:rPr lang="en-CA" sz="2400" dirty="0" smtClean="0"/>
              <a:t>children in 2016.</a:t>
            </a:r>
            <a:endParaRPr lang="fr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608864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dirty="0"/>
              <a:t>Sources: </a:t>
            </a:r>
            <a:r>
              <a:rPr lang="en-CA" sz="600" dirty="0" smtClean="0"/>
              <a:t>Statistics </a:t>
            </a:r>
            <a:r>
              <a:rPr lang="en-CA" sz="600" dirty="0"/>
              <a:t>Canada, Census of Population, 1851 to 2016. </a:t>
            </a:r>
            <a:r>
              <a:rPr lang="en-CA" sz="600" dirty="0" smtClean="0"/>
              <a:t>Data </a:t>
            </a:r>
            <a:r>
              <a:rPr lang="en-CA" sz="600" dirty="0"/>
              <a:t>for 2021 to 2061 are population projections from the M1 medium-growth scenario of national projections. </a:t>
            </a:r>
            <a:r>
              <a:rPr lang="en-CA" sz="600" dirty="0" smtClean="0"/>
              <a:t>The </a:t>
            </a:r>
            <a:r>
              <a:rPr lang="en-CA" sz="600" dirty="0"/>
              <a:t>projection data have as a base population the population estimates based on the 2011 Census, adjusted for net </a:t>
            </a:r>
            <a:r>
              <a:rPr lang="en-CA" sz="600" dirty="0" err="1"/>
              <a:t>undercoverage</a:t>
            </a:r>
            <a:r>
              <a:rPr lang="en-CA" sz="600" dirty="0"/>
              <a:t>. </a:t>
            </a:r>
            <a:r>
              <a:rPr lang="en-CA" sz="600" dirty="0" smtClean="0"/>
              <a:t>For </a:t>
            </a:r>
            <a:r>
              <a:rPr lang="en-CA" sz="600" dirty="0"/>
              <a:t>more information, see the report Population Projections for Canada (2013 to 2063), Provinces and Territories (2013 to 2038) (Statistics Canada Catalogue no. 91-520-X).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5352" y="1342509"/>
            <a:ext cx="706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Proportion of the population aged </a:t>
            </a:r>
            <a:r>
              <a:rPr lang="en-CA" dirty="0" smtClean="0"/>
              <a:t>0 to 14 and 65 </a:t>
            </a:r>
            <a:r>
              <a:rPr lang="en-CA" dirty="0"/>
              <a:t>and </a:t>
            </a:r>
            <a:r>
              <a:rPr lang="en-CA" dirty="0" smtClean="0"/>
              <a:t>over, </a:t>
            </a:r>
            <a:r>
              <a:rPr lang="en-CA" dirty="0"/>
              <a:t>Canada, </a:t>
            </a:r>
            <a:r>
              <a:rPr lang="en-CA" dirty="0" smtClean="0"/>
              <a:t>1851 </a:t>
            </a:r>
            <a:r>
              <a:rPr lang="en-CA" dirty="0"/>
              <a:t>to </a:t>
            </a:r>
            <a:r>
              <a:rPr lang="en-CA" dirty="0" smtClean="0"/>
              <a:t>2061</a:t>
            </a:r>
            <a:endParaRPr lang="fr-CA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4105725"/>
              </p:ext>
            </p:extLst>
          </p:nvPr>
        </p:nvGraphicFramePr>
        <p:xfrm>
          <a:off x="1695847" y="1931373"/>
          <a:ext cx="7131732" cy="4089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 flipV="1">
            <a:off x="7452320" y="2276872"/>
            <a:ext cx="0" cy="34563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7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Issues / Gaps/ </a:t>
            </a:r>
            <a:r>
              <a:rPr lang="fr-CA" sz="1200" dirty="0" err="1" smtClean="0"/>
              <a:t>Opportunities</a:t>
            </a:r>
            <a:r>
              <a:rPr lang="fr-CA" sz="1200" dirty="0" smtClean="0"/>
              <a:t> </a:t>
            </a:r>
            <a:r>
              <a:rPr lang="fr-CA" sz="1200" dirty="0" err="1" smtClean="0"/>
              <a:t>Identified</a:t>
            </a:r>
            <a:r>
              <a:rPr lang="fr-CA" sz="1200" dirty="0" smtClean="0"/>
              <a:t> </a:t>
            </a:r>
            <a:endParaRPr lang="en-CA" sz="1200" dirty="0" smtClean="0"/>
          </a:p>
          <a:p>
            <a:pPr algn="ctr"/>
            <a:endParaRPr lang="en-CA" sz="1200" dirty="0"/>
          </a:p>
        </p:txBody>
      </p:sp>
      <p:sp>
        <p:nvSpPr>
          <p:cNvPr id="28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29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>
                <a:solidFill>
                  <a:srgbClr val="FF0000"/>
                </a:solidFill>
              </a:rPr>
              <a:t>Context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2181626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20" y="219984"/>
            <a:ext cx="7606680" cy="624963"/>
          </a:xfrm>
        </p:spPr>
        <p:txBody>
          <a:bodyPr/>
          <a:lstStyle/>
          <a:p>
            <a:r>
              <a:rPr lang="en-CA" sz="2400" dirty="0" smtClean="0"/>
              <a:t>Canada </a:t>
            </a:r>
            <a:r>
              <a:rPr lang="en-CA" sz="2400" dirty="0"/>
              <a:t>had a lower proportion of seniors </a:t>
            </a:r>
            <a:r>
              <a:rPr lang="en-CA" sz="2400" dirty="0" smtClean="0"/>
              <a:t>than </a:t>
            </a:r>
            <a:r>
              <a:rPr lang="en-CA" sz="2400" dirty="0"/>
              <a:t>any other G7 </a:t>
            </a:r>
            <a:r>
              <a:rPr lang="en-CA" sz="2400" dirty="0" smtClean="0"/>
              <a:t>country, </a:t>
            </a:r>
            <a:r>
              <a:rPr lang="en-CA" sz="2400" dirty="0"/>
              <a:t>except the </a:t>
            </a:r>
            <a:r>
              <a:rPr lang="en-CA" sz="2400" dirty="0" smtClean="0"/>
              <a:t>U.S.</a:t>
            </a:r>
            <a:endParaRPr lang="fr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607060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dirty="0"/>
              <a:t>Sources: </a:t>
            </a:r>
            <a:r>
              <a:rPr lang="en-CA" sz="600" dirty="0" smtClean="0"/>
              <a:t>Statistics </a:t>
            </a:r>
            <a:r>
              <a:rPr lang="en-CA" sz="600" dirty="0"/>
              <a:t>Canada, Census of Population, 2016; for the other G7 countries: OECD (2014), "Elderly population" (indicator). DOI: http://dx.doi.org/10.1787/8d805ea1-en (accessed on November 8, 2016) and "Working age population" (indicator). DOI: http://dx.doi.org/10.1787/d339918b-en (accessed on November 8, 2016</a:t>
            </a:r>
            <a:r>
              <a:rPr lang="en-CA" sz="600" dirty="0" smtClean="0"/>
              <a:t>). </a:t>
            </a:r>
          </a:p>
          <a:p>
            <a:r>
              <a:rPr lang="en-CA" sz="600" dirty="0" smtClean="0"/>
              <a:t>*The </a:t>
            </a:r>
            <a:r>
              <a:rPr lang="en-CA" sz="600" dirty="0"/>
              <a:t>most recent year in this chart is 2014 for Germany, Italy, the United Kingdom and the United States, and 2013 for Japan and France.</a:t>
            </a:r>
          </a:p>
          <a:p>
            <a:endParaRPr lang="en-CA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663312" y="1220695"/>
            <a:ext cx="7067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Proportion of the population aged </a:t>
            </a:r>
            <a:r>
              <a:rPr lang="en-CA" dirty="0" smtClean="0"/>
              <a:t>65 </a:t>
            </a:r>
            <a:r>
              <a:rPr lang="en-CA" dirty="0"/>
              <a:t>and </a:t>
            </a:r>
            <a:r>
              <a:rPr lang="en-CA" dirty="0" smtClean="0"/>
              <a:t>over, G7, 2016*</a:t>
            </a:r>
            <a:endParaRPr lang="fr-CA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2943437"/>
              </p:ext>
            </p:extLst>
          </p:nvPr>
        </p:nvGraphicFramePr>
        <p:xfrm>
          <a:off x="1465263" y="1667778"/>
          <a:ext cx="7355209" cy="440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0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Issues / Gaps/ </a:t>
            </a:r>
            <a:r>
              <a:rPr lang="fr-CA" sz="1200" dirty="0" err="1" smtClean="0"/>
              <a:t>Opportunities</a:t>
            </a:r>
            <a:r>
              <a:rPr lang="fr-CA" sz="1200" dirty="0" smtClean="0"/>
              <a:t> </a:t>
            </a:r>
            <a:r>
              <a:rPr lang="fr-CA" sz="1200" dirty="0" err="1" smtClean="0"/>
              <a:t>Identified</a:t>
            </a:r>
            <a:r>
              <a:rPr lang="fr-CA" sz="1200" dirty="0" smtClean="0"/>
              <a:t> </a:t>
            </a:r>
            <a:endParaRPr lang="en-CA" sz="1200" dirty="0" smtClean="0"/>
          </a:p>
          <a:p>
            <a:pPr algn="ctr"/>
            <a:endParaRPr lang="en-CA" sz="1200" dirty="0"/>
          </a:p>
        </p:txBody>
      </p:sp>
      <p:sp>
        <p:nvSpPr>
          <p:cNvPr id="21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22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>
                <a:solidFill>
                  <a:srgbClr val="FF0000"/>
                </a:solidFill>
              </a:rPr>
              <a:t>Context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77141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7320" y="291446"/>
            <a:ext cx="7365504" cy="474414"/>
          </a:xfrm>
        </p:spPr>
        <p:txBody>
          <a:bodyPr/>
          <a:lstStyle/>
          <a:p>
            <a:r>
              <a:rPr lang="en-CA" sz="2400" dirty="0" smtClean="0"/>
              <a:t>Canada’s aged population will get older</a:t>
            </a:r>
            <a:endParaRPr lang="fr-C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35696" y="1600200"/>
          <a:ext cx="68511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6126163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dirty="0"/>
              <a:t>Sources: Statistics Canada, Census of Population, 1966 to 2016. Data for 2021 to 2061 are population projections from the M1 medium-growth scenario of national projections. The projection data have as a base population the population estimates based on the 2011 Census, adjusted for net </a:t>
            </a:r>
            <a:r>
              <a:rPr lang="en-CA" sz="600" dirty="0" err="1"/>
              <a:t>undercoverage</a:t>
            </a:r>
            <a:r>
              <a:rPr lang="en-CA" sz="600" dirty="0"/>
              <a:t>. For more information, see the report Population Projections for Canada (2013 to 2063), Provinces and Territories (2013 to 2038) (Statistics Canada Catalogue no. 91-520-X). </a:t>
            </a:r>
            <a:endParaRPr lang="fr-CA" sz="6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021447"/>
            <a:ext cx="706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Proportion of the population aged 65 and older that is aged 85 and older, Canada, 1966 to 2051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16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Issues / Gaps/ </a:t>
            </a:r>
            <a:r>
              <a:rPr lang="fr-CA" sz="1200" dirty="0" err="1" smtClean="0"/>
              <a:t>Opportunities</a:t>
            </a:r>
            <a:r>
              <a:rPr lang="fr-CA" sz="1200" dirty="0" smtClean="0"/>
              <a:t> </a:t>
            </a:r>
            <a:r>
              <a:rPr lang="fr-CA" sz="1200" dirty="0" err="1" smtClean="0"/>
              <a:t>Identified</a:t>
            </a:r>
            <a:r>
              <a:rPr lang="fr-CA" sz="1200" dirty="0" smtClean="0"/>
              <a:t> </a:t>
            </a:r>
            <a:endParaRPr lang="en-CA" sz="1200" dirty="0" smtClean="0"/>
          </a:p>
          <a:p>
            <a:pPr algn="ctr"/>
            <a:endParaRPr lang="en-CA" sz="1200" dirty="0"/>
          </a:p>
        </p:txBody>
      </p:sp>
      <p:sp>
        <p:nvSpPr>
          <p:cNvPr id="17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18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>
                <a:solidFill>
                  <a:srgbClr val="FF0000"/>
                </a:solidFill>
              </a:rPr>
              <a:t>Context</a:t>
            </a:r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024487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8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>
                <a:solidFill>
                  <a:srgbClr val="FF0000"/>
                </a:solidFill>
              </a:rPr>
              <a:t>Issues / Gaps/ </a:t>
            </a:r>
            <a:r>
              <a:rPr lang="fr-CA" sz="1200" dirty="0" err="1" smtClean="0">
                <a:solidFill>
                  <a:srgbClr val="FF0000"/>
                </a:solidFill>
              </a:rPr>
              <a:t>Opportunities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r>
              <a:rPr lang="fr-CA" sz="1200" dirty="0" err="1" smtClean="0">
                <a:solidFill>
                  <a:srgbClr val="FF0000"/>
                </a:solidFill>
              </a:rPr>
              <a:t>Identified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endParaRPr lang="en-CA" sz="1200" dirty="0" smtClean="0">
              <a:solidFill>
                <a:srgbClr val="FF0000"/>
              </a:solidFill>
            </a:endParaRPr>
          </a:p>
          <a:p>
            <a:pPr algn="ctr"/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9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30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Context</a:t>
            </a:r>
            <a:endParaRPr lang="en-CA" sz="1200" dirty="0"/>
          </a:p>
        </p:txBody>
      </p:sp>
      <p:graphicFrame>
        <p:nvGraphicFramePr>
          <p:cNvPr id="32" name="Tableau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3529160"/>
              </p:ext>
            </p:extLst>
          </p:nvPr>
        </p:nvGraphicFramePr>
        <p:xfrm>
          <a:off x="1619672" y="116632"/>
          <a:ext cx="6840760" cy="650887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420380"/>
                <a:gridCol w="3420380"/>
              </a:tblGrid>
              <a:tr h="412372">
                <a:tc>
                  <a:txBody>
                    <a:bodyPr/>
                    <a:lstStyle/>
                    <a:p>
                      <a:pPr algn="ctr"/>
                      <a:r>
                        <a:rPr lang="en-CA" sz="2000" noProof="0" dirty="0" smtClean="0"/>
                        <a:t>Framework Review</a:t>
                      </a:r>
                      <a:endParaRPr lang="en-CA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noProof="0" dirty="0" smtClean="0"/>
                        <a:t>Consultation</a:t>
                      </a:r>
                      <a:endParaRPr lang="en-CA" sz="2000" noProof="0" dirty="0"/>
                    </a:p>
                  </a:txBody>
                  <a:tcPr/>
                </a:tc>
              </a:tr>
              <a:tr h="1061693">
                <a:tc>
                  <a:txBody>
                    <a:bodyPr/>
                    <a:lstStyle/>
                    <a:p>
                      <a:pPr algn="ctr"/>
                      <a:r>
                        <a:rPr lang="en-CA" sz="1600" baseline="0" noProof="0" dirty="0" smtClean="0"/>
                        <a:t>Subject matter divisions</a:t>
                      </a:r>
                      <a:endParaRPr lang="en-CA" sz="1600" noProof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/>
                        <a:t>23 Federal Departments +  Advisory </a:t>
                      </a:r>
                      <a:r>
                        <a:rPr lang="en-CA" sz="1600" baseline="0" noProof="0" dirty="0" smtClean="0"/>
                        <a:t> &amp; F/P/T Committees</a:t>
                      </a:r>
                      <a:endParaRPr lang="en-CA" sz="1600" noProof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7023"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noProof="0" smtClean="0"/>
                        <a:t>Goal was to identify relevant information</a:t>
                      </a:r>
                      <a:r>
                        <a:rPr lang="en-CA" sz="1600" baseline="0" noProof="0" smtClean="0"/>
                        <a:t> </a:t>
                      </a:r>
                      <a:r>
                        <a:rPr lang="en-CA" sz="1600" noProof="0" smtClean="0"/>
                        <a:t>pillars,</a:t>
                      </a:r>
                      <a:r>
                        <a:rPr lang="en-CA" sz="1600" baseline="0" noProof="0" smtClean="0"/>
                        <a:t> issues, data and analysis gaps, and opportunities</a:t>
                      </a:r>
                      <a:endParaRPr lang="en-CA" sz="1600" noProof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639471">
                <a:tc gridSpan="2">
                  <a:txBody>
                    <a:bodyPr/>
                    <a:lstStyle/>
                    <a:p>
                      <a:pPr algn="ctr"/>
                      <a:r>
                        <a:rPr lang="en-CA" sz="1800" noProof="0" dirty="0" smtClean="0">
                          <a:solidFill>
                            <a:schemeClr val="tx1"/>
                          </a:solidFill>
                        </a:rPr>
                        <a:t>Seven Information</a:t>
                      </a: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Pillars Identified:</a:t>
                      </a:r>
                    </a:p>
                    <a:p>
                      <a:pPr algn="ctr"/>
                      <a:endParaRPr lang="en-CA" sz="18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and Demography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Health and Well-Being Status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Family, Community-Based and Institutional Care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Social Participation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Income, Earnings, and Wealth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Enabling Environment and Housing</a:t>
                      </a:r>
                      <a:endParaRPr lang="en-CA" sz="1800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1769441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CA" sz="1600" noProof="0" dirty="0" smtClean="0">
                          <a:solidFill>
                            <a:schemeClr val="bg1"/>
                          </a:solidFill>
                        </a:rPr>
                        <a:t>Main Data Sources: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CA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CA" sz="1200" noProof="0" dirty="0" smtClean="0">
                          <a:solidFill>
                            <a:schemeClr val="bg1"/>
                          </a:solidFill>
                        </a:rPr>
                        <a:t>Census, General</a:t>
                      </a:r>
                      <a:r>
                        <a:rPr lang="en-CA" sz="1200" baseline="0" noProof="0" dirty="0" smtClean="0">
                          <a:solidFill>
                            <a:schemeClr val="bg1"/>
                          </a:solidFill>
                        </a:rPr>
                        <a:t> Social Survey, Canadian Community Health Survey, </a:t>
                      </a: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Canadian Health Measures Survey, Canadian Survey on Disability,</a:t>
                      </a:r>
                      <a:r>
                        <a:rPr lang="en-CA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Labour Force Survey, Long Term Care Facilities Survey, Longitudinal Administrative Databank,</a:t>
                      </a:r>
                      <a:r>
                        <a:rPr lang="fr-CA" sz="1200" kern="120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lang="en-CA" sz="1200" kern="1200" dirty="0" smtClean="0"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Longitudinal Worker File</a:t>
                      </a:r>
                      <a:endParaRPr lang="fr-CA" sz="1200" kern="1200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endParaRPr lang="fr-CA" sz="1200" kern="1200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CA" sz="1600" kern="1200" dirty="0" smtClean="0"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CA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28916425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8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>
                <a:solidFill>
                  <a:srgbClr val="FF0000"/>
                </a:solidFill>
              </a:rPr>
              <a:t>Issues / Gaps/ </a:t>
            </a:r>
            <a:r>
              <a:rPr lang="fr-CA" sz="1200" dirty="0" err="1" smtClean="0">
                <a:solidFill>
                  <a:srgbClr val="FF0000"/>
                </a:solidFill>
              </a:rPr>
              <a:t>Opportunities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r>
              <a:rPr lang="fr-CA" sz="1200" dirty="0" err="1" smtClean="0">
                <a:solidFill>
                  <a:srgbClr val="FF0000"/>
                </a:solidFill>
              </a:rPr>
              <a:t>Identified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endParaRPr lang="en-CA" sz="1200" dirty="0" smtClean="0">
              <a:solidFill>
                <a:srgbClr val="FF0000"/>
              </a:solidFill>
            </a:endParaRPr>
          </a:p>
          <a:p>
            <a:pPr algn="ctr"/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9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30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Context</a:t>
            </a:r>
            <a:endParaRPr lang="en-CA" sz="1200" dirty="0"/>
          </a:p>
        </p:txBody>
      </p:sp>
      <p:graphicFrame>
        <p:nvGraphicFramePr>
          <p:cNvPr id="32" name="Tableau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38687573"/>
              </p:ext>
            </p:extLst>
          </p:nvPr>
        </p:nvGraphicFramePr>
        <p:xfrm>
          <a:off x="1619672" y="116632"/>
          <a:ext cx="6840760" cy="6482811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420380"/>
                <a:gridCol w="3420380"/>
              </a:tblGrid>
              <a:tr h="410089">
                <a:tc>
                  <a:txBody>
                    <a:bodyPr/>
                    <a:lstStyle/>
                    <a:p>
                      <a:pPr algn="ctr"/>
                      <a:r>
                        <a:rPr lang="en-CA" sz="2000" noProof="0" dirty="0" smtClean="0"/>
                        <a:t>Framework Review</a:t>
                      </a:r>
                      <a:endParaRPr lang="en-CA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noProof="0" dirty="0" smtClean="0"/>
                        <a:t>Consultation</a:t>
                      </a:r>
                      <a:endParaRPr lang="en-CA" sz="2000" noProof="0" dirty="0"/>
                    </a:p>
                  </a:txBody>
                  <a:tcPr/>
                </a:tc>
              </a:tr>
              <a:tr h="1055818">
                <a:tc>
                  <a:txBody>
                    <a:bodyPr/>
                    <a:lstStyle/>
                    <a:p>
                      <a:pPr algn="ctr"/>
                      <a:r>
                        <a:rPr lang="en-CA" sz="1600" baseline="0" noProof="0" dirty="0" smtClean="0"/>
                        <a:t>Subject matter divisions</a:t>
                      </a:r>
                      <a:endParaRPr lang="en-CA" sz="1600" noProof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600" noProof="0" dirty="0" smtClean="0"/>
                        <a:t>23 Federal Departments +  Advisory </a:t>
                      </a:r>
                      <a:r>
                        <a:rPr lang="en-CA" sz="1600" baseline="0" noProof="0" dirty="0" smtClean="0"/>
                        <a:t> &amp; F/P/T Committees</a:t>
                      </a:r>
                      <a:endParaRPr lang="en-CA" sz="1600" noProof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3719">
                <a:tc gridSpan="2">
                  <a:txBody>
                    <a:bodyPr/>
                    <a:lstStyle/>
                    <a:p>
                      <a:pPr algn="ctr"/>
                      <a:r>
                        <a:rPr lang="en-CA" sz="1600" noProof="0" smtClean="0"/>
                        <a:t>Goal was to identify relevant information</a:t>
                      </a:r>
                      <a:r>
                        <a:rPr lang="en-CA" sz="1600" baseline="0" noProof="0" smtClean="0"/>
                        <a:t> </a:t>
                      </a:r>
                      <a:r>
                        <a:rPr lang="en-CA" sz="1600" noProof="0" smtClean="0"/>
                        <a:t>pillars,</a:t>
                      </a:r>
                      <a:r>
                        <a:rPr lang="en-CA" sz="1600" baseline="0" noProof="0" smtClean="0"/>
                        <a:t> issues, data and analysis gaps, and opportunities</a:t>
                      </a:r>
                      <a:endParaRPr lang="en-CA" sz="1600" noProof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624865">
                <a:tc gridSpan="2">
                  <a:txBody>
                    <a:bodyPr/>
                    <a:lstStyle/>
                    <a:p>
                      <a:pPr algn="ctr"/>
                      <a:r>
                        <a:rPr lang="en-CA" sz="1800" noProof="0" dirty="0" smtClean="0"/>
                        <a:t>Seven Information</a:t>
                      </a:r>
                      <a:r>
                        <a:rPr lang="en-CA" sz="1800" baseline="0" noProof="0" dirty="0" smtClean="0"/>
                        <a:t> Pillars Identified:</a:t>
                      </a:r>
                    </a:p>
                    <a:p>
                      <a:pPr algn="ctr"/>
                      <a:endParaRPr lang="en-CA" sz="1800" baseline="0" noProof="0" dirty="0" smtClean="0"/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/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Population and Demography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kern="1200" baseline="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Health and Well-Being Status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Family, Community-Based and </a:t>
                      </a:r>
                      <a:r>
                        <a:rPr lang="en-CA" sz="1800" kern="1200" baseline="0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Institutional Care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Social Participation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kern="1200" baseline="0" noProof="0" dirty="0" smtClean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 Income, Earnings, and Wealth</a:t>
                      </a:r>
                    </a:p>
                    <a:p>
                      <a:pPr marL="803275" indent="-179388" algn="l">
                        <a:buFont typeface="Arial" pitchFamily="34" charset="0"/>
                        <a:buChar char="•"/>
                      </a:pPr>
                      <a:r>
                        <a:rPr lang="en-CA" sz="18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800" kern="1200" baseline="0" noProof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Enabling Environment and Housing</a:t>
                      </a:r>
                      <a:endParaRPr lang="en-CA" sz="1800" kern="1200" baseline="0" noProof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</a:tr>
              <a:tr h="1795509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CA" sz="1600" noProof="0" dirty="0" smtClean="0">
                          <a:solidFill>
                            <a:schemeClr val="tx1"/>
                          </a:solidFill>
                        </a:rPr>
                        <a:t>Main Data Sources: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CA" sz="16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CA" sz="1200" noProof="0" dirty="0" smtClean="0">
                          <a:solidFill>
                            <a:schemeClr val="tx1"/>
                          </a:solidFill>
                        </a:rPr>
                        <a:t>Census, Population Estimates and</a:t>
                      </a:r>
                      <a:r>
                        <a:rPr lang="en-CA" sz="1200" baseline="0" noProof="0" dirty="0" smtClean="0">
                          <a:solidFill>
                            <a:schemeClr val="tx1"/>
                          </a:solidFill>
                        </a:rPr>
                        <a:t> Projections,</a:t>
                      </a:r>
                      <a:r>
                        <a:rPr lang="en-CA" sz="1200" noProof="0" dirty="0" smtClean="0">
                          <a:solidFill>
                            <a:schemeClr val="tx1"/>
                          </a:solidFill>
                        </a:rPr>
                        <a:t> General</a:t>
                      </a:r>
                      <a:r>
                        <a:rPr lang="en-CA" sz="1200" baseline="0" noProof="0" dirty="0" smtClean="0">
                          <a:solidFill>
                            <a:schemeClr val="tx1"/>
                          </a:solidFill>
                        </a:rPr>
                        <a:t> Social Survey, Canadian Community Health Survey, </a:t>
                      </a: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Canadian Health Measures Survey, Canadian Survey on Disability,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Labour Force Survey, Long Term Care Facilities Survey, Longitudinal Administrative Databank,</a:t>
                      </a:r>
                      <a:r>
                        <a:rPr lang="fr-CA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</a:t>
                      </a: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Longitudinal Worker File.</a:t>
                      </a:r>
                      <a:endParaRPr lang="fr-CA" sz="12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fr-CA" sz="16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CA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7260179" y="4005064"/>
            <a:ext cx="1416277" cy="822285"/>
            <a:chOff x="7404195" y="2492896"/>
            <a:chExt cx="1416277" cy="822285"/>
          </a:xfrm>
        </p:grpSpPr>
        <p:sp>
          <p:nvSpPr>
            <p:cNvPr id="15" name="ZoneTexte 14"/>
            <p:cNvSpPr txBox="1"/>
            <p:nvPr/>
          </p:nvSpPr>
          <p:spPr>
            <a:xfrm>
              <a:off x="7524328" y="2492896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000" dirty="0" smtClean="0"/>
                <a:t>In good </a:t>
              </a:r>
              <a:r>
                <a:rPr lang="fr-CA" sz="1000" dirty="0" err="1" smtClean="0"/>
                <a:t>shape</a:t>
              </a:r>
              <a:endParaRPr lang="en-CA" sz="1000" dirty="0"/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7524328" y="2780928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000" dirty="0" smtClean="0"/>
                <a:t>Can </a:t>
              </a:r>
              <a:r>
                <a:rPr lang="fr-CA" sz="1000" dirty="0" err="1" smtClean="0"/>
                <a:t>improve</a:t>
              </a:r>
              <a:endParaRPr lang="en-CA" sz="1000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7524328" y="3068960"/>
              <a:ext cx="12961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1000" dirty="0" smtClean="0"/>
                <a:t>Action </a:t>
              </a:r>
              <a:r>
                <a:rPr lang="fr-CA" sz="1000" dirty="0" err="1" smtClean="0"/>
                <a:t>needed</a:t>
              </a:r>
              <a:r>
                <a:rPr lang="fr-CA" sz="1000" dirty="0" smtClean="0"/>
                <a:t>!</a:t>
              </a:r>
              <a:endParaRPr lang="en-CA" sz="1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09187" y="2560271"/>
              <a:ext cx="144016" cy="144016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04195" y="2852936"/>
              <a:ext cx="144016" cy="14401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13820" y="3112093"/>
              <a:ext cx="144016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1593056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754938"/>
              </p:ext>
            </p:extLst>
          </p:nvPr>
        </p:nvGraphicFramePr>
        <p:xfrm>
          <a:off x="1665512" y="354506"/>
          <a:ext cx="7276214" cy="565178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276214"/>
              </a:tblGrid>
              <a:tr h="621330">
                <a:tc>
                  <a:txBody>
                    <a:bodyPr/>
                    <a:lstStyle/>
                    <a:p>
                      <a:pPr algn="ctr"/>
                      <a:r>
                        <a:rPr lang="en-CA" sz="1800" noProof="0" dirty="0" smtClean="0">
                          <a:solidFill>
                            <a:schemeClr val="bg1"/>
                          </a:solidFill>
                        </a:rPr>
                        <a:t>Examples of Policy-Relevant</a:t>
                      </a:r>
                      <a:r>
                        <a:rPr lang="en-CA" sz="18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CA" sz="1800" noProof="0" dirty="0" smtClean="0">
                          <a:solidFill>
                            <a:schemeClr val="bg1"/>
                          </a:solidFill>
                        </a:rPr>
                        <a:t>Issues Identified During Consultations</a:t>
                      </a:r>
                      <a:endParaRPr lang="en-CA" sz="1800" noProof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26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noProof="0" dirty="0" smtClean="0"/>
                        <a:t>Family, Community-based and Institutional Care</a:t>
                      </a:r>
                      <a:endParaRPr lang="en-CA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91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Caregiving</a:t>
                      </a:r>
                      <a:r>
                        <a:rPr lang="en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: experience of seniors and their caregivers (HC, PHAC, CIHR, ESDC)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aseline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Impact of institutional population on profile of seniors (CIHR, PHAC)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baseline="0" noProof="0" dirty="0" smtClean="0">
                        <a:solidFill>
                          <a:srgbClr val="0033CC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kern="12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Senior abuse in LTC institutions (ESDC)</a:t>
                      </a:r>
                      <a:endParaRPr lang="en-CA" sz="1600" kern="1200" baseline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baseline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kern="12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Availability of culturally appropriate services for minority groups (PHAC, ESDC)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kern="12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 services supporting « aging in place » reduce costs? (PHAC)</a:t>
                      </a:r>
                      <a:endParaRPr lang="en-CA" sz="1600" b="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92636">
                <a:tc>
                  <a:txBody>
                    <a:bodyPr/>
                    <a:lstStyle/>
                    <a:p>
                      <a:endParaRPr lang="en-CA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0118">
                <a:tc>
                  <a:txBody>
                    <a:bodyPr/>
                    <a:lstStyle/>
                    <a:p>
                      <a:r>
                        <a:rPr lang="en-CA" sz="1400" kern="1200" baseline="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ESDC: Employment and Social Development Canada</a:t>
                      </a:r>
                    </a:p>
                    <a:p>
                      <a:r>
                        <a:rPr lang="en-CA" sz="1400" kern="1200" baseline="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HC: Health Canada</a:t>
                      </a:r>
                    </a:p>
                    <a:p>
                      <a:r>
                        <a:rPr lang="en-CA" sz="1400" kern="1200" baseline="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PHAC: Public Health Agency Canada</a:t>
                      </a:r>
                    </a:p>
                    <a:p>
                      <a:r>
                        <a:rPr lang="en-CA" sz="1400" kern="1200" baseline="0" noProof="0" dirty="0" smtClean="0">
                          <a:solidFill>
                            <a:srgbClr val="0033CC"/>
                          </a:solidFill>
                          <a:latin typeface="+mn-lt"/>
                          <a:ea typeface="+mn-ea"/>
                          <a:cs typeface="+mn-cs"/>
                        </a:rPr>
                        <a:t>CIHR: Canadian Institutes of Health Research</a:t>
                      </a:r>
                    </a:p>
                  </a:txBody>
                  <a:tcPr>
                    <a:noFill/>
                  </a:tcPr>
                </a:tc>
              </a:tr>
              <a:tr h="392636">
                <a:tc>
                  <a:txBody>
                    <a:bodyPr/>
                    <a:lstStyle/>
                    <a:p>
                      <a:endParaRPr lang="en-CA" sz="1600" kern="1200" baseline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1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>
                <a:solidFill>
                  <a:srgbClr val="FF0000"/>
                </a:solidFill>
              </a:rPr>
              <a:t>Issues / Gaps/ </a:t>
            </a:r>
            <a:r>
              <a:rPr lang="fr-CA" sz="1200" dirty="0" err="1" smtClean="0">
                <a:solidFill>
                  <a:srgbClr val="FF0000"/>
                </a:solidFill>
              </a:rPr>
              <a:t>Opportunities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r>
              <a:rPr lang="fr-CA" sz="1200" dirty="0" err="1" smtClean="0">
                <a:solidFill>
                  <a:srgbClr val="FF0000"/>
                </a:solidFill>
              </a:rPr>
              <a:t>Identified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endParaRPr lang="en-CA" sz="1200" dirty="0" smtClean="0">
              <a:solidFill>
                <a:srgbClr val="FF0000"/>
              </a:solidFill>
            </a:endParaRPr>
          </a:p>
          <a:p>
            <a:pPr algn="ctr"/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2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23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Context</a:t>
            </a:r>
            <a:endParaRPr lang="en-CA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8</a:t>
            </a:fld>
            <a:endParaRPr lang="en-CA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430429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6500786"/>
              </p:ext>
            </p:extLst>
          </p:nvPr>
        </p:nvGraphicFramePr>
        <p:xfrm>
          <a:off x="1832598" y="338256"/>
          <a:ext cx="7005738" cy="587600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005738"/>
              </a:tblGrid>
              <a:tr h="511522">
                <a:tc>
                  <a:txBody>
                    <a:bodyPr/>
                    <a:lstStyle/>
                    <a:p>
                      <a:pPr algn="ctr"/>
                      <a:r>
                        <a:rPr lang="en-CA" sz="1800" noProof="0" dirty="0" smtClean="0"/>
                        <a:t>Data</a:t>
                      </a:r>
                      <a:r>
                        <a:rPr lang="en-CA" sz="1800" baseline="0" noProof="0" dirty="0" smtClean="0"/>
                        <a:t> and Analysis Gaps </a:t>
                      </a:r>
                      <a:r>
                        <a:rPr lang="en-CA" sz="1800" noProof="0" dirty="0" smtClean="0"/>
                        <a:t>Identified</a:t>
                      </a:r>
                    </a:p>
                  </a:txBody>
                  <a:tcPr/>
                </a:tc>
              </a:tr>
              <a:tr h="363523">
                <a:tc>
                  <a:txBody>
                    <a:bodyPr/>
                    <a:lstStyle/>
                    <a:p>
                      <a:endParaRPr lang="en-CA" sz="16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More detailed age breakdowns needed</a:t>
                      </a:r>
                    </a:p>
                    <a:p>
                      <a:endParaRPr lang="en-CA" sz="1600" b="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523">
                <a:tc>
                  <a:txBody>
                    <a:bodyPr/>
                    <a:lstStyle/>
                    <a:p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Concepts and terminology used to designate seniors’ age groups</a:t>
                      </a:r>
                    </a:p>
                    <a:p>
                      <a:endParaRPr lang="en-C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1522">
                <a:tc>
                  <a:txBody>
                    <a:bodyPr/>
                    <a:lstStyle/>
                    <a:p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Characteristics of the population living in seniors’ residences and health care institutions</a:t>
                      </a:r>
                    </a:p>
                    <a:p>
                      <a:endParaRPr lang="en-C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8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Financial</a:t>
                      </a:r>
                      <a:r>
                        <a:rPr lang="fr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administrative </a:t>
                      </a:r>
                      <a:r>
                        <a:rPr lang="fr-CA" sz="1600" baseline="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characteristics</a:t>
                      </a:r>
                      <a:r>
                        <a:rPr lang="fr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long </a:t>
                      </a:r>
                      <a:r>
                        <a:rPr lang="fr-CA" sz="1600" baseline="0" noProof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term</a:t>
                      </a:r>
                      <a:r>
                        <a:rPr lang="fr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care institutions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80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Aging</a:t>
                      </a:r>
                      <a:r>
                        <a:rPr lang="en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and all forms of diversity (e.g. include LGTB)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523">
                <a:tc>
                  <a:txBody>
                    <a:bodyPr/>
                    <a:lstStyle/>
                    <a:p>
                      <a:r>
                        <a:rPr lang="en-CA" sz="160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Housing</a:t>
                      </a:r>
                      <a:r>
                        <a:rPr lang="en-CA" sz="160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transitions</a:t>
                      </a:r>
                    </a:p>
                    <a:p>
                      <a:endParaRPr lang="en-CA" sz="160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35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i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Longitudinal survey data to measure life course transitions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600" i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2383">
                <a:tc>
                  <a:txBody>
                    <a:bodyPr/>
                    <a:lstStyle/>
                    <a:p>
                      <a:r>
                        <a:rPr lang="en-CA" sz="1600" i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Regional and</a:t>
                      </a:r>
                      <a:r>
                        <a:rPr lang="en-CA" sz="1600" i="0" baseline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local </a:t>
                      </a:r>
                      <a:r>
                        <a:rPr lang="en-CA" sz="1600" i="0" noProof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data</a:t>
                      </a:r>
                    </a:p>
                    <a:p>
                      <a:endParaRPr lang="en-CA" sz="1600" i="0" noProof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CA" sz="1600" i="0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0"/>
            <a:ext cx="1475656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avec flèche vers le bas 7"/>
          <p:cNvSpPr/>
          <p:nvPr/>
        </p:nvSpPr>
        <p:spPr>
          <a:xfrm>
            <a:off x="126040" y="1836761"/>
            <a:ext cx="1080120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avec flèche vers le bas 8"/>
          <p:cNvSpPr/>
          <p:nvPr/>
        </p:nvSpPr>
        <p:spPr>
          <a:xfrm>
            <a:off x="158135" y="3681660"/>
            <a:ext cx="1062652" cy="1800200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162044" y="5590956"/>
            <a:ext cx="1080120" cy="115212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ZoneTexte 11"/>
          <p:cNvSpPr txBox="1"/>
          <p:nvPr/>
        </p:nvSpPr>
        <p:spPr>
          <a:xfrm>
            <a:off x="126040" y="186826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Review</a:t>
            </a:r>
            <a:r>
              <a:rPr lang="fr-CA" sz="1200" dirty="0" smtClean="0"/>
              <a:t> / Consultation</a:t>
            </a:r>
          </a:p>
          <a:p>
            <a:pPr algn="ctr"/>
            <a:r>
              <a:rPr lang="fr-CA" sz="1200" dirty="0" smtClean="0"/>
              <a:t>(2013-2014) </a:t>
            </a:r>
            <a:endParaRPr lang="en-CA" sz="1200" dirty="0"/>
          </a:p>
        </p:txBody>
      </p:sp>
      <p:sp>
        <p:nvSpPr>
          <p:cNvPr id="21" name="ZoneTexte 12"/>
          <p:cNvSpPr txBox="1"/>
          <p:nvPr/>
        </p:nvSpPr>
        <p:spPr>
          <a:xfrm>
            <a:off x="107504" y="3894147"/>
            <a:ext cx="1173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>
                <a:solidFill>
                  <a:srgbClr val="FF0000"/>
                </a:solidFill>
              </a:rPr>
              <a:t>Issues / Gaps/ </a:t>
            </a:r>
            <a:r>
              <a:rPr lang="fr-CA" sz="1200" dirty="0" err="1" smtClean="0">
                <a:solidFill>
                  <a:srgbClr val="FF0000"/>
                </a:solidFill>
              </a:rPr>
              <a:t>Opportunities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r>
              <a:rPr lang="fr-CA" sz="1200" dirty="0" err="1" smtClean="0">
                <a:solidFill>
                  <a:srgbClr val="FF0000"/>
                </a:solidFill>
              </a:rPr>
              <a:t>Identified</a:t>
            </a:r>
            <a:r>
              <a:rPr lang="fr-CA" sz="1200" dirty="0" smtClean="0">
                <a:solidFill>
                  <a:srgbClr val="FF0000"/>
                </a:solidFill>
              </a:rPr>
              <a:t> </a:t>
            </a:r>
            <a:endParaRPr lang="en-CA" sz="1200" dirty="0" smtClean="0">
              <a:solidFill>
                <a:srgbClr val="FF0000"/>
              </a:solidFill>
            </a:endParaRPr>
          </a:p>
          <a:p>
            <a:pPr algn="ctr"/>
            <a:endParaRPr lang="en-CA" sz="1200" dirty="0">
              <a:solidFill>
                <a:srgbClr val="FF0000"/>
              </a:solidFill>
            </a:endParaRPr>
          </a:p>
        </p:txBody>
      </p:sp>
      <p:sp>
        <p:nvSpPr>
          <p:cNvPr id="22" name="ZoneTexte 13"/>
          <p:cNvSpPr txBox="1"/>
          <p:nvPr/>
        </p:nvSpPr>
        <p:spPr>
          <a:xfrm>
            <a:off x="215516" y="5616137"/>
            <a:ext cx="990644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/>
              <a:t>Action Plan</a:t>
            </a:r>
          </a:p>
          <a:p>
            <a:pPr algn="ctr"/>
            <a:r>
              <a:rPr lang="fr-CA" sz="1200" dirty="0" smtClean="0"/>
              <a:t>(2015-2017)</a:t>
            </a:r>
            <a:endParaRPr lang="en-CA" sz="1200" dirty="0"/>
          </a:p>
        </p:txBody>
      </p:sp>
      <p:sp>
        <p:nvSpPr>
          <p:cNvPr id="23" name="Rectangle avec flèche vers le bas 7"/>
          <p:cNvSpPr/>
          <p:nvPr/>
        </p:nvSpPr>
        <p:spPr>
          <a:xfrm>
            <a:off x="126040" y="106314"/>
            <a:ext cx="1080120" cy="1589337"/>
          </a:xfrm>
          <a:prstGeom prst="downArrowCallou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ZoneTexte 11"/>
          <p:cNvSpPr txBox="1"/>
          <p:nvPr/>
        </p:nvSpPr>
        <p:spPr>
          <a:xfrm>
            <a:off x="101184" y="34506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err="1" smtClean="0"/>
              <a:t>Context</a:t>
            </a:r>
            <a:endParaRPr lang="en-CA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4774-D72D-4A4F-B341-0F3B5AB2D878}" type="slidenum">
              <a:rPr lang="en-CA" altLang="en-US" smtClean="0"/>
              <a:pPr>
                <a:defRPr/>
              </a:pPr>
              <a:t>9</a:t>
            </a:fld>
            <a:endParaRPr lang="en-CA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altLang="en-US" smtClean="0"/>
              <a:t>Statistics Canada • Statistique Canada</a:t>
            </a:r>
            <a:endParaRPr lang="en-CA" altLang="en-US"/>
          </a:p>
        </p:txBody>
      </p:sp>
    </p:spTree>
    <p:extLst>
      <p:ext uri="{BB962C8B-B14F-4D97-AF65-F5344CB8AC3E}">
        <p14:creationId xmlns="" xmlns:p14="http://schemas.microsoft.com/office/powerpoint/2010/main" val="7825570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809e3129-098e-4df6-8a76-65b68abc94e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DISS-DIFF-Eng Template</Template>
  <TotalTime>1666</TotalTime>
  <Words>1186</Words>
  <Application>Microsoft Office PowerPoint</Application>
  <PresentationFormat>On-screen Show (4:3)</PresentationFormat>
  <Paragraphs>175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Purpose of Statistics Canada’s Ageing Framework</vt:lpstr>
      <vt:lpstr>For the first time in Canada, the share of seniors exceeded the share of children in 2016.</vt:lpstr>
      <vt:lpstr>Canada had a lower proportion of seniors than any other G7 country, except the U.S.</vt:lpstr>
      <vt:lpstr>Canada’s aged population will get older</vt:lpstr>
      <vt:lpstr>Slide 6</vt:lpstr>
      <vt:lpstr>Slide 7</vt:lpstr>
      <vt:lpstr>Slide 8</vt:lpstr>
      <vt:lpstr>Slide 9</vt:lpstr>
      <vt:lpstr>In conclusion, we believe that we need to put on our seniors’ lens!      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fordm1</cp:lastModifiedBy>
  <cp:revision>95</cp:revision>
  <cp:lastPrinted>2017-08-15T15:08:17Z</cp:lastPrinted>
  <dcterms:created xsi:type="dcterms:W3CDTF">2008-07-17T14:58:13Z</dcterms:created>
  <dcterms:modified xsi:type="dcterms:W3CDTF">2017-08-18T09:16:51Z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