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5" r:id="rId2"/>
    <p:sldMasterId id="2147483865" r:id="rId3"/>
  </p:sldMasterIdLst>
  <p:notesMasterIdLst>
    <p:notesMasterId r:id="rId21"/>
  </p:notesMasterIdLst>
  <p:handoutMasterIdLst>
    <p:handoutMasterId r:id="rId22"/>
  </p:handoutMasterIdLst>
  <p:sldIdLst>
    <p:sldId id="256" r:id="rId4"/>
    <p:sldId id="530" r:id="rId5"/>
    <p:sldId id="618" r:id="rId6"/>
    <p:sldId id="601" r:id="rId7"/>
    <p:sldId id="602" r:id="rId8"/>
    <p:sldId id="559" r:id="rId9"/>
    <p:sldId id="596" r:id="rId10"/>
    <p:sldId id="613" r:id="rId11"/>
    <p:sldId id="616" r:id="rId12"/>
    <p:sldId id="617" r:id="rId13"/>
    <p:sldId id="586" r:id="rId14"/>
    <p:sldId id="612" r:id="rId15"/>
    <p:sldId id="590" r:id="rId16"/>
    <p:sldId id="607" r:id="rId17"/>
    <p:sldId id="614" r:id="rId18"/>
    <p:sldId id="615" r:id="rId19"/>
    <p:sldId id="619" r:id="rId2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71BB"/>
    <a:srgbClr val="FFFFFF"/>
    <a:srgbClr val="0E63B2"/>
    <a:srgbClr val="0A5EB0"/>
    <a:srgbClr val="095DAE"/>
    <a:srgbClr val="0000FF"/>
    <a:srgbClr val="1F51A3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62" autoAdjust="0"/>
  </p:normalViewPr>
  <p:slideViewPr>
    <p:cSldViewPr>
      <p:cViewPr>
        <p:scale>
          <a:sx n="60" d="100"/>
          <a:sy n="60" d="100"/>
        </p:scale>
        <p:origin x="-143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</a:defRPr>
            </a:lvl1pPr>
          </a:lstStyle>
          <a:p>
            <a:fld id="{799778BC-BBFF-49ED-B3C0-055A3C4A5C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059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</a:defRPr>
            </a:lvl1pPr>
          </a:lstStyle>
          <a:p>
            <a:fld id="{F4C727A8-8D3F-4011-BBF5-AC24476688DE}" type="datetime1">
              <a:rPr lang="en-GB"/>
              <a:pPr/>
              <a:t>18/08/2017</a:t>
            </a:fld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5711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</a:defRPr>
            </a:lvl1pPr>
          </a:lstStyle>
          <a:p>
            <a:fld id="{2DBF9857-FE76-4877-83F9-A2D1ECF64A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18236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7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95" indent="-28572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15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81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48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9D3502-B618-44FE-AD8F-589046464845}" type="slidenum">
              <a:rPr lang="en-GB" sz="1200">
                <a:latin typeface="Times" pitchFamily="-84" charset="0"/>
              </a:rPr>
              <a:pPr/>
              <a:t>2</a:t>
            </a:fld>
            <a:endParaRPr lang="en-GB" sz="1200">
              <a:latin typeface="Times" pitchFamily="-8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91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95" indent="-28572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15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81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48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9D3502-B618-44FE-AD8F-589046464845}" type="slidenum">
              <a:rPr lang="en-GB" sz="1200">
                <a:latin typeface="Times" pitchFamily="-84" charset="0"/>
              </a:rPr>
              <a:pPr/>
              <a:t>6</a:t>
            </a:fld>
            <a:endParaRPr lang="en-GB" sz="1200">
              <a:latin typeface="Times" pitchFamily="-8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91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D1F17-EE92-4EB8-A571-BC0FB56DA4C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95" indent="-28572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15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81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48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9D3502-B618-44FE-AD8F-589046464845}" type="slidenum">
              <a:rPr lang="en-GB" sz="1200">
                <a:latin typeface="Times" pitchFamily="-84" charset="0"/>
              </a:rPr>
              <a:pPr/>
              <a:t>10</a:t>
            </a:fld>
            <a:endParaRPr lang="en-GB" sz="1200">
              <a:latin typeface="Times" pitchFamily="-8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913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9857-FE76-4877-83F9-A2D1ECF64A3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D1F17-EE92-4EB8-A571-BC0FB56DA4C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1DB61-8741-4E59-825E-079DE580E78F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54190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95" indent="-28572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15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81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48" indent="-228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9D3502-B618-44FE-AD8F-589046464845}" type="slidenum">
              <a:rPr lang="en-GB" sz="1200">
                <a:latin typeface="Times" pitchFamily="-84" charset="0"/>
              </a:rPr>
              <a:pPr/>
              <a:t>17</a:t>
            </a:fld>
            <a:endParaRPr lang="en-GB" sz="1200">
              <a:latin typeface="Times" pitchFamily="-8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91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4171008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57233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289042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DA8FC-07BF-4B52-BEDE-6D55091C5E65}" type="datetimeFigureOut">
              <a:rPr lang="en-US" altLang="en-US"/>
              <a:pPr/>
              <a:t>8/18/2017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357883-15A8-4941-A41A-7BF69BD99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19239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80BB-97E2-431F-A8EA-69746E08C010}" type="datetimeFigureOut">
              <a:rPr lang="en-GB" smtClean="0"/>
              <a:pPr/>
              <a:t>18/08/2017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AB27-61EF-4D65-920B-4F41DD306D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0949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80BB-97E2-431F-A8EA-69746E08C010}" type="datetimeFigureOut">
              <a:rPr lang="en-GB" smtClean="0"/>
              <a:pPr/>
              <a:t>18/08/2017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AB27-61EF-4D65-920B-4F41DD306D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8704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80BB-97E2-431F-A8EA-69746E08C010}" type="datetimeFigureOut">
              <a:rPr lang="en-GB" smtClean="0"/>
              <a:pPr/>
              <a:t>18/08/2017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AB27-61EF-4D65-920B-4F41DD306D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1532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80BB-97E2-431F-A8EA-69746E08C010}" type="datetimeFigureOut">
              <a:rPr lang="en-GB" smtClean="0"/>
              <a:pPr/>
              <a:t>18/08/2017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AB27-61EF-4D65-920B-4F41DD306D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80580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80BB-97E2-431F-A8EA-69746E08C010}" type="datetimeFigureOut">
              <a:rPr lang="en-GB" smtClean="0"/>
              <a:pPr/>
              <a:t>18/08/2017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AB27-61EF-4D65-920B-4F41DD306D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1165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80BB-97E2-431F-A8EA-69746E08C010}" type="datetimeFigureOut">
              <a:rPr lang="en-GB" smtClean="0"/>
              <a:pPr/>
              <a:t>18/08/2017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AB27-61EF-4D65-920B-4F41DD306D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67562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80BB-97E2-431F-A8EA-69746E08C010}" type="datetimeFigureOut">
              <a:rPr lang="en-GB" smtClean="0"/>
              <a:pPr/>
              <a:t>18/08/2017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AB27-61EF-4D65-920B-4F41DD306D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6086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9023783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80BB-97E2-431F-A8EA-69746E08C010}" type="datetimeFigureOut">
              <a:rPr lang="en-GB" smtClean="0"/>
              <a:pPr/>
              <a:t>18/08/2017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AB27-61EF-4D65-920B-4F41DD306D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64452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80BB-97E2-431F-A8EA-69746E08C010}" type="datetimeFigureOut">
              <a:rPr lang="en-GB" smtClean="0"/>
              <a:pPr/>
              <a:t>18/08/2017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AB27-61EF-4D65-920B-4F41DD306D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3797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80BB-97E2-431F-A8EA-69746E08C010}" type="datetimeFigureOut">
              <a:rPr lang="en-GB" smtClean="0"/>
              <a:pPr/>
              <a:t>18/08/2017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AB27-61EF-4D65-920B-4F41DD306D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3422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80BB-97E2-431F-A8EA-69746E08C010}" type="datetimeFigureOut">
              <a:rPr lang="en-GB" smtClean="0"/>
              <a:pPr/>
              <a:t>18/08/2017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AB27-61EF-4D65-920B-4F41DD306D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292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42508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70410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07421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669667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457597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744439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971776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7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0071BB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0071BB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71BB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71BB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71BB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1BB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71B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71B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71B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71B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80BB-97E2-431F-A8EA-69746E08C010}" type="datetimeFigureOut">
              <a:rPr lang="en-GB" smtClean="0"/>
              <a:pPr/>
              <a:t>18/08/2017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3AB27-61EF-4D65-920B-4F41DD306D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1880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linkagescotland.co.uk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irsty.maclachlan@nrscotland.gov.uk" TargetMode="External"/><Relationship Id="rId5" Type="http://schemas.openxmlformats.org/officeDocument/2006/relationships/hyperlink" Target="http://www.scotlandscensus.gov.uk/" TargetMode="External"/><Relationship Id="rId4" Type="http://schemas.openxmlformats.org/officeDocument/2006/relationships/hyperlink" Target="http://www.gov.scot/Topics/Statistics/datalinkageframewor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687388" y="1124744"/>
            <a:ext cx="7772400" cy="1143000"/>
          </a:xfrm>
        </p:spPr>
        <p:txBody>
          <a:bodyPr/>
          <a:lstStyle/>
          <a:p>
            <a:pPr eaLnBrk="1" hangingPunct="1"/>
            <a:r>
              <a:rPr lang="en-GB" sz="4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the most of existing data sources</a:t>
            </a:r>
            <a:endParaRPr lang="en-GB" sz="4400" dirty="0" smtClean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468313" y="3835025"/>
            <a:ext cx="7991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sz="3200" dirty="0">
              <a:solidFill>
                <a:schemeClr val="bg1"/>
              </a:solidFill>
            </a:endParaRPr>
          </a:p>
          <a:p>
            <a:pPr algn="ctr" eaLnBrk="1" hangingPunct="1"/>
            <a:endParaRPr lang="en-GB" sz="36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3600" b="1" dirty="0" smtClean="0">
                <a:solidFill>
                  <a:schemeClr val="bg1"/>
                </a:solidFill>
              </a:rPr>
              <a:t>Informal care in the last days of life : a data linkage study</a:t>
            </a:r>
          </a:p>
          <a:p>
            <a:pPr algn="ctr" eaLnBrk="1" hangingPunct="1"/>
            <a:endParaRPr lang="en-GB" sz="32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3200" dirty="0" smtClean="0">
                <a:solidFill>
                  <a:schemeClr val="bg1"/>
                </a:solidFill>
              </a:rPr>
              <a:t>Kirsty MacLachlan, National Records of Scotland</a:t>
            </a:r>
          </a:p>
          <a:p>
            <a:pPr algn="ctr" eaLnBrk="1" hangingPunct="1"/>
            <a:endParaRPr lang="en-GB" sz="3200" dirty="0">
              <a:solidFill>
                <a:schemeClr val="bg1"/>
              </a:solidFill>
            </a:endParaRPr>
          </a:p>
          <a:p>
            <a:pPr algn="ctr" eaLnBrk="1" hangingPunct="1"/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NRSLetter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271" y="1303224"/>
            <a:ext cx="7772400" cy="4709120"/>
          </a:xfrm>
        </p:spPr>
        <p:txBody>
          <a:bodyPr/>
          <a:lstStyle/>
          <a:p>
            <a:r>
              <a:rPr lang="en-GB" sz="2400" dirty="0" smtClean="0"/>
              <a:t>Much </a:t>
            </a:r>
            <a:r>
              <a:rPr lang="en-GB" sz="2400" dirty="0"/>
              <a:t>greater likelihood of deaths in care home for older old than at home, especially if a single person household at time of the </a:t>
            </a:r>
            <a:r>
              <a:rPr lang="en-GB" sz="2400" dirty="0" smtClean="0"/>
              <a:t>census</a:t>
            </a:r>
          </a:p>
          <a:p>
            <a:endParaRPr lang="en-GB" sz="2400" dirty="0"/>
          </a:p>
          <a:p>
            <a:r>
              <a:rPr lang="en-GB" sz="2400" dirty="0"/>
              <a:t>Greater likelihood of death in hospital for 85-94 </a:t>
            </a:r>
            <a:r>
              <a:rPr lang="en-GB" sz="2400" dirty="0" err="1"/>
              <a:t>y.o</a:t>
            </a:r>
            <a:r>
              <a:rPr lang="en-GB" sz="2400" dirty="0"/>
              <a:t>. than at </a:t>
            </a:r>
            <a:r>
              <a:rPr lang="en-GB" sz="2400" dirty="0" smtClean="0"/>
              <a:t>home</a:t>
            </a:r>
          </a:p>
          <a:p>
            <a:endParaRPr lang="en-GB" sz="2400" dirty="0"/>
          </a:p>
          <a:p>
            <a:r>
              <a:rPr lang="en-GB" sz="2400" dirty="0"/>
              <a:t>Greater likelihood of death in a hospice for younger elderly especially if a single person household, less likely if living in a family</a:t>
            </a:r>
          </a:p>
          <a:p>
            <a:pPr marL="0" indent="0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NRSLetter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Initial results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453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pPr eaLnBrk="1" hangingPunct="1"/>
            <a:r>
              <a:rPr lang="en-GB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Further information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0728"/>
            <a:ext cx="8280400" cy="38893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sz="2800" dirty="0" smtClean="0">
                <a:solidFill>
                  <a:srgbClr val="0A5EB0"/>
                </a:solidFill>
                <a:latin typeface="Arial" charset="0"/>
              </a:rPr>
              <a:t>Scottish </a:t>
            </a:r>
            <a:r>
              <a:rPr lang="en-GB" sz="2800" dirty="0">
                <a:solidFill>
                  <a:srgbClr val="0A5EB0"/>
                </a:solidFill>
                <a:latin typeface="Arial" charset="0"/>
              </a:rPr>
              <a:t>Informatics and Linkage </a:t>
            </a:r>
            <a:r>
              <a:rPr lang="en-GB" sz="2800" dirty="0" smtClean="0">
                <a:solidFill>
                  <a:srgbClr val="0A5EB0"/>
                </a:solidFill>
                <a:latin typeface="Arial" charset="0"/>
              </a:rPr>
              <a:t>Collaboration (</a:t>
            </a:r>
            <a:r>
              <a:rPr lang="en-GB" sz="2800" dirty="0" err="1" smtClean="0">
                <a:solidFill>
                  <a:srgbClr val="0A5EB0"/>
                </a:solidFill>
                <a:latin typeface="Arial" charset="0"/>
              </a:rPr>
              <a:t>SILC</a:t>
            </a:r>
            <a:r>
              <a:rPr lang="en-GB" sz="2800" dirty="0" smtClean="0">
                <a:solidFill>
                  <a:srgbClr val="0A5EB0"/>
                </a:solidFill>
                <a:latin typeface="Arial" charset="0"/>
              </a:rPr>
              <a:t>)</a:t>
            </a:r>
            <a:endParaRPr lang="en-GB" sz="2800" dirty="0">
              <a:solidFill>
                <a:srgbClr val="0A5EB0"/>
              </a:solidFill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GB" dirty="0" smtClean="0">
                <a:solidFill>
                  <a:srgbClr val="0A5EB0"/>
                </a:solidFill>
                <a:latin typeface="Arial" charset="0"/>
                <a:hlinkClick r:id="rId3" tooltip="Link - external website"/>
              </a:rPr>
              <a:t>http</a:t>
            </a:r>
            <a:r>
              <a:rPr lang="en-GB" dirty="0">
                <a:solidFill>
                  <a:srgbClr val="0A5EB0"/>
                </a:solidFill>
                <a:latin typeface="Arial" charset="0"/>
                <a:hlinkClick r:id="rId3" tooltip="Link - external website"/>
              </a:rPr>
              <a:t>://www.datalinkagescotland.co.uk/</a:t>
            </a:r>
          </a:p>
          <a:p>
            <a:pPr marL="57150" indent="0" eaLnBrk="1" hangingPunct="1">
              <a:buNone/>
              <a:defRPr/>
            </a:pPr>
            <a:r>
              <a:rPr lang="en-GB" dirty="0">
                <a:solidFill>
                  <a:srgbClr val="0A5EB0"/>
                </a:solidFill>
                <a:latin typeface="Arial" charset="0"/>
                <a:cs typeface="ＭＳ Ｐゴシック" charset="0"/>
              </a:rPr>
              <a:t>			</a:t>
            </a:r>
            <a:endParaRPr lang="en-US" dirty="0">
              <a:solidFill>
                <a:srgbClr val="0A5EB0"/>
              </a:solidFill>
              <a:latin typeface="Arial" charset="0"/>
              <a:cs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GB" sz="2800" dirty="0">
                <a:solidFill>
                  <a:srgbClr val="0A5EB0"/>
                </a:solidFill>
                <a:latin typeface="Arial" charset="0"/>
              </a:rPr>
              <a:t>Data linkage framework in Scotland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hlinkClick r:id="rId4"/>
              </a:rPr>
              <a:t>http://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hlinkClick r:id="rId4"/>
              </a:rPr>
              <a:t>www.gov.scot/Topics/Statistics/datalinkageframework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GB" sz="2800" dirty="0">
                <a:solidFill>
                  <a:srgbClr val="0A5EB0"/>
                </a:solidFill>
                <a:latin typeface="Arial" charset="0"/>
              </a:rPr>
              <a:t>2011 Scotland’s Census results</a:t>
            </a:r>
          </a:p>
          <a:p>
            <a:pPr marL="0" indent="0" eaLnBrk="1" hangingPunct="1">
              <a:buNone/>
              <a:defRPr/>
            </a:pPr>
            <a:r>
              <a:rPr lang="en-GB" dirty="0">
                <a:solidFill>
                  <a:srgbClr val="0A5EB0"/>
                </a:solidFill>
                <a:latin typeface="Arial" charset="0"/>
                <a:hlinkClick r:id="rId5"/>
              </a:rPr>
              <a:t>http://</a:t>
            </a:r>
            <a:r>
              <a:rPr lang="en-GB" dirty="0" smtClean="0">
                <a:solidFill>
                  <a:srgbClr val="0A5EB0"/>
                </a:solidFill>
                <a:latin typeface="Arial" charset="0"/>
                <a:hlinkClick r:id="rId5"/>
              </a:rPr>
              <a:t>www.scotlandscensus.gov.uk/census-results</a:t>
            </a:r>
          </a:p>
          <a:p>
            <a:pPr marL="0" indent="0" algn="ctr" eaLnBrk="1" hangingPunct="1">
              <a:buNone/>
              <a:defRPr/>
            </a:pPr>
            <a:endParaRPr lang="en-GB" sz="2400" dirty="0" smtClean="0">
              <a:solidFill>
                <a:schemeClr val="tx1"/>
              </a:solidFill>
              <a:latin typeface="Arial" charset="0"/>
              <a:hlinkClick r:id="rId6"/>
            </a:endParaRPr>
          </a:p>
          <a:p>
            <a:pPr marL="0" indent="0" algn="ctr" eaLnBrk="1" hangingPunct="1">
              <a:buNone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hlinkClick r:id="rId6"/>
              </a:rPr>
              <a:t>kirsty.maclachlan@nrscotland.gov.uk</a:t>
            </a:r>
            <a:endParaRPr lang="en-GB" sz="24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0A5EB0"/>
              </a:solidFill>
              <a:latin typeface="Arial" charset="0"/>
            </a:endParaRPr>
          </a:p>
          <a:p>
            <a:pPr marL="0" indent="0" eaLnBrk="1" hangingPunct="1">
              <a:buNone/>
              <a:tabLst>
                <a:tab pos="898525" algn="l"/>
                <a:tab pos="4035425" algn="l"/>
              </a:tabLst>
              <a:defRPr/>
            </a:pPr>
            <a:r>
              <a:rPr lang="en-US" dirty="0" smtClean="0">
                <a:solidFill>
                  <a:srgbClr val="0A5EB0"/>
                </a:solidFill>
                <a:latin typeface="Arial" charset="0"/>
              </a:rPr>
              <a:t>	</a:t>
            </a:r>
          </a:p>
          <a:p>
            <a:pPr eaLnBrk="1" hangingPunct="1">
              <a:tabLst>
                <a:tab pos="898525" algn="l"/>
                <a:tab pos="4035425" algn="l"/>
              </a:tabLst>
              <a:defRPr/>
            </a:pPr>
            <a:endParaRPr lang="en-US" sz="2400" dirty="0">
              <a:solidFill>
                <a:srgbClr val="0A5EB0"/>
              </a:solidFill>
              <a:latin typeface="Arial" charset="0"/>
            </a:endParaRPr>
          </a:p>
          <a:p>
            <a:pPr marL="0" indent="0" eaLnBrk="1" hangingPunct="1">
              <a:buNone/>
              <a:tabLst>
                <a:tab pos="898525" algn="l"/>
                <a:tab pos="4035425" algn="l"/>
              </a:tabLst>
              <a:defRPr/>
            </a:pPr>
            <a:endParaRPr lang="en-GB" dirty="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None/>
              <a:tabLst>
                <a:tab pos="898525" algn="l"/>
                <a:tab pos="4035425" algn="l"/>
              </a:tabLst>
              <a:defRPr/>
            </a:pP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2" descr="NRSLetterHe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65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slides if needed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0757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40762" cy="1143000"/>
          </a:xfrm>
        </p:spPr>
        <p:txBody>
          <a:bodyPr/>
          <a:lstStyle/>
          <a:p>
            <a:r>
              <a:rPr lang="en-US" altLang="en-US" dirty="0" smtClean="0"/>
              <a:t>Overview of Indexing Service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480" y="1126092"/>
            <a:ext cx="8640762" cy="4537075"/>
          </a:xfrm>
        </p:spPr>
        <p:txBody>
          <a:bodyPr/>
          <a:lstStyle/>
          <a:p>
            <a:r>
              <a:rPr lang="en-US" altLang="en-US" sz="2800" dirty="0" smtClean="0"/>
              <a:t>Trusted Third Party for Scottish Informatics Linkage Collaboration (</a:t>
            </a:r>
            <a:r>
              <a:rPr lang="en-US" altLang="en-US" sz="2800" dirty="0" err="1" smtClean="0"/>
              <a:t>SILC</a:t>
            </a:r>
            <a:r>
              <a:rPr lang="en-US" altLang="en-US" sz="2800" dirty="0" smtClean="0"/>
              <a:t>)</a:t>
            </a:r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One of </a:t>
            </a:r>
            <a:r>
              <a:rPr lang="en-US" altLang="en-US" sz="2800" dirty="0" err="1" smtClean="0"/>
              <a:t>SILC</a:t>
            </a:r>
            <a:r>
              <a:rPr lang="en-US" altLang="en-US" sz="2800" dirty="0" smtClean="0"/>
              <a:t> shared services supporting ADRC-S, Farr Institute Scotland, Scottish Government and Urban Big Data Centre</a:t>
            </a:r>
          </a:p>
          <a:p>
            <a:r>
              <a:rPr lang="en-US" altLang="en-US" sz="2800" dirty="0" smtClean="0"/>
              <a:t>Work closely with other shared services – </a:t>
            </a:r>
            <a:r>
              <a:rPr lang="en-US" altLang="en-US" sz="2800" dirty="0" err="1" smtClean="0"/>
              <a:t>eDRIS</a:t>
            </a:r>
            <a:r>
              <a:rPr lang="en-US" altLang="en-US" sz="2800" dirty="0" smtClean="0"/>
              <a:t> Research Co-</a:t>
            </a:r>
            <a:r>
              <a:rPr lang="en-US" altLang="en-US" sz="2800" dirty="0" err="1" smtClean="0"/>
              <a:t>ordinators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EPCC</a:t>
            </a:r>
            <a:r>
              <a:rPr lang="en-US" altLang="en-US" sz="2800" dirty="0" smtClean="0"/>
              <a:t> Safe Haven</a:t>
            </a:r>
            <a:endParaRPr lang="en-US" alt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1773"/>
            <a:ext cx="8598858" cy="8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NRSLetter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02260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60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79512" y="1196752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smtClean="0"/>
              <a:t>Researcher accesses linked de-identified data in a safe setting</a:t>
            </a:r>
            <a:endParaRPr lang="en-GB" sz="3000" dirty="0"/>
          </a:p>
        </p:txBody>
      </p:sp>
      <p:sp>
        <p:nvSpPr>
          <p:cNvPr id="34" name="TextBox 33"/>
          <p:cNvSpPr txBox="1"/>
          <p:nvPr/>
        </p:nvSpPr>
        <p:spPr>
          <a:xfrm>
            <a:off x="179512" y="1199405"/>
            <a:ext cx="34563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smtClean="0"/>
              <a:t>NRS indexing team create the Master Index File which links each </a:t>
            </a:r>
            <a:r>
              <a:rPr lang="en-GB" sz="3000" dirty="0" err="1" smtClean="0"/>
              <a:t>IndexedSourceID</a:t>
            </a:r>
            <a:endParaRPr lang="en-GB" sz="3000" dirty="0"/>
          </a:p>
        </p:txBody>
      </p:sp>
      <p:sp>
        <p:nvSpPr>
          <p:cNvPr id="28" name="TextBox 27"/>
          <p:cNvSpPr txBox="1"/>
          <p:nvPr/>
        </p:nvSpPr>
        <p:spPr>
          <a:xfrm>
            <a:off x="180641" y="1196752"/>
            <a:ext cx="36816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smtClean="0"/>
              <a:t>Master lookup file transferred to the Linkage Agent to allow the </a:t>
            </a:r>
            <a:r>
              <a:rPr lang="en-GB" sz="3000" dirty="0" err="1" smtClean="0"/>
              <a:t>IndexedSourceIDs</a:t>
            </a:r>
            <a:r>
              <a:rPr lang="en-GB" sz="3000" dirty="0" smtClean="0"/>
              <a:t> from each dataset to be linked</a:t>
            </a:r>
            <a:endParaRPr lang="en-GB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80123" y="1195936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smtClean="0"/>
              <a:t>Data Controller’s Unique Reference Number (</a:t>
            </a:r>
            <a:r>
              <a:rPr lang="en-GB" sz="3000" dirty="0" err="1" smtClean="0"/>
              <a:t>SourceID</a:t>
            </a:r>
            <a:r>
              <a:rPr lang="en-GB" sz="3000" dirty="0" smtClean="0"/>
              <a:t>) and </a:t>
            </a:r>
            <a:r>
              <a:rPr lang="en-GB" sz="3000" dirty="0" err="1" smtClean="0"/>
              <a:t>PII</a:t>
            </a:r>
            <a:r>
              <a:rPr lang="en-GB" sz="3000" dirty="0" smtClean="0"/>
              <a:t> transferred to NRS Indexing Team</a:t>
            </a:r>
            <a:endParaRPr lang="en-GB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7937" y="1196752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err="1" smtClean="0"/>
              <a:t>SourceID</a:t>
            </a:r>
            <a:r>
              <a:rPr lang="en-GB" sz="3000" dirty="0" smtClean="0"/>
              <a:t> and </a:t>
            </a:r>
            <a:r>
              <a:rPr lang="en-GB" sz="3000" dirty="0" err="1" smtClean="0"/>
              <a:t>IndexedSourceID</a:t>
            </a:r>
            <a:r>
              <a:rPr lang="en-GB" sz="3000" dirty="0" smtClean="0"/>
              <a:t> transferred to Data Controllers</a:t>
            </a:r>
            <a:endParaRPr lang="en-GB" sz="3000" dirty="0"/>
          </a:p>
        </p:txBody>
      </p:sp>
      <p:sp>
        <p:nvSpPr>
          <p:cNvPr id="22" name="TextBox 21"/>
          <p:cNvSpPr txBox="1"/>
          <p:nvPr/>
        </p:nvSpPr>
        <p:spPr>
          <a:xfrm>
            <a:off x="180641" y="1201095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err="1" smtClean="0"/>
              <a:t>IndexedSourceID</a:t>
            </a:r>
            <a:r>
              <a:rPr lang="en-GB" sz="3000" dirty="0" smtClean="0"/>
              <a:t> and Payload Data transferred by Data Controllers to the Linkage Agent</a:t>
            </a:r>
            <a:endParaRPr lang="en-GB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99728"/>
            <a:ext cx="7775575" cy="1143000"/>
          </a:xfrm>
        </p:spPr>
        <p:txBody>
          <a:bodyPr/>
          <a:lstStyle/>
          <a:p>
            <a:r>
              <a:rPr lang="en-GB" dirty="0" smtClean="0"/>
              <a:t>Separation of functions</a:t>
            </a:r>
            <a:endParaRPr lang="en-GB" dirty="0"/>
          </a:p>
        </p:txBody>
      </p:sp>
      <p:pic>
        <p:nvPicPr>
          <p:cNvPr id="8194" name="Picture 2" descr="G:\GROS\Departments\Data Sharing and Linking Service\Indexing Notes\Indexing 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5103787" cy="5435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3203848" y="2060848"/>
            <a:ext cx="2520280" cy="105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203848" y="2060848"/>
            <a:ext cx="2520280" cy="75347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226917" y="2060848"/>
            <a:ext cx="1705123" cy="21602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203848" y="2060848"/>
            <a:ext cx="4464496" cy="527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243772" y="1902183"/>
            <a:ext cx="3577331" cy="15178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228941" y="2060848"/>
            <a:ext cx="392124" cy="57140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243772" y="2060848"/>
            <a:ext cx="5481080" cy="15416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203848" y="2087198"/>
            <a:ext cx="2983941" cy="206188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3226917" y="2053965"/>
            <a:ext cx="2497211" cy="367929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3356248" y="2239598"/>
            <a:ext cx="2367880" cy="75735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-4539" y="1201095"/>
            <a:ext cx="40840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dirty="0" smtClean="0"/>
              <a:t>Match </a:t>
            </a:r>
            <a:r>
              <a:rPr lang="en-GB" sz="3000" dirty="0" err="1" smtClean="0"/>
              <a:t>PII</a:t>
            </a:r>
            <a:r>
              <a:rPr lang="en-GB" sz="3000" dirty="0" smtClean="0"/>
              <a:t> to the Research Population Spine.  Randomly generated </a:t>
            </a:r>
            <a:r>
              <a:rPr lang="en-GB" sz="3000" dirty="0" err="1" smtClean="0"/>
              <a:t>IndexedSourceIDs</a:t>
            </a:r>
            <a:r>
              <a:rPr lang="en-GB" sz="3000" dirty="0" smtClean="0"/>
              <a:t> assigned to all records</a:t>
            </a:r>
            <a:endParaRPr lang="en-GB" sz="3000" dirty="0"/>
          </a:p>
        </p:txBody>
      </p:sp>
      <p:pic>
        <p:nvPicPr>
          <p:cNvPr id="21" name="Picture 2" descr="NRSLetter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2944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28" grpId="0"/>
      <p:bldP spid="4" grpId="0"/>
      <p:bldP spid="14" grpId="0"/>
      <p:bldP spid="2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336675"/>
            <a:ext cx="78994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04850" y="5720244"/>
            <a:ext cx="6424613" cy="292100"/>
          </a:xfrm>
          <a:prstGeom prst="rect">
            <a:avLst/>
          </a:prstGeo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BSG 2017, Atherton and Schneider, 26 June 2017</a:t>
            </a: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2268538" y="1547813"/>
            <a:ext cx="3959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Total households = 34,003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6334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800" dirty="0" smtClean="0">
                <a:ea typeface="ＭＳ Ｐゴシック" charset="0"/>
              </a:rPr>
              <a:t>Household types of people aged 70 years+ who died within one year of Scotland’s census</a:t>
            </a:r>
            <a:endParaRPr lang="en-GB" sz="2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202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8"/>
          <p:cNvGrpSpPr>
            <a:grpSpLocks/>
          </p:cNvGrpSpPr>
          <p:nvPr/>
        </p:nvGrpSpPr>
        <p:grpSpPr bwMode="auto">
          <a:xfrm>
            <a:off x="2909888" y="5265738"/>
            <a:ext cx="3140075" cy="736600"/>
            <a:chOff x="2492281" y="6318402"/>
            <a:chExt cx="2305221" cy="735664"/>
          </a:xfrm>
        </p:grpSpPr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>
              <a:off x="2492281" y="6318402"/>
              <a:ext cx="2305221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4" name="TextBox 17"/>
            <p:cNvSpPr txBox="1">
              <a:spLocks noChangeArrowheads="1"/>
            </p:cNvSpPr>
            <p:nvPr/>
          </p:nvSpPr>
          <p:spPr bwMode="auto">
            <a:xfrm>
              <a:off x="2692168" y="6469359"/>
              <a:ext cx="1921536" cy="584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One year post-census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666875"/>
            <a:ext cx="817563" cy="30178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941638" y="2163763"/>
            <a:ext cx="310832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2952750" y="2852738"/>
            <a:ext cx="309721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941638" y="3644900"/>
            <a:ext cx="310832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55576" y="5856288"/>
            <a:ext cx="6424613" cy="292100"/>
          </a:xfrm>
          <a:prstGeom prst="rect">
            <a:avLst/>
          </a:prstGeo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BSG 2017, Atherton and Schneider, 26 June 2017</a:t>
            </a:r>
          </a:p>
        </p:txBody>
      </p:sp>
      <p:sp>
        <p:nvSpPr>
          <p:cNvPr id="17416" name="TextBox 6"/>
          <p:cNvSpPr txBox="1">
            <a:spLocks noChangeArrowheads="1"/>
          </p:cNvSpPr>
          <p:nvPr/>
        </p:nvSpPr>
        <p:spPr bwMode="auto">
          <a:xfrm rot="-5400000">
            <a:off x="1126332" y="2921794"/>
            <a:ext cx="2820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5,295’403 people</a:t>
            </a:r>
          </a:p>
        </p:txBody>
      </p:sp>
      <p:sp>
        <p:nvSpPr>
          <p:cNvPr id="17417" name="TextBox 1"/>
          <p:cNvSpPr txBox="1">
            <a:spLocks noChangeArrowheads="1"/>
          </p:cNvSpPr>
          <p:nvPr/>
        </p:nvSpPr>
        <p:spPr bwMode="auto">
          <a:xfrm>
            <a:off x="3563938" y="1157288"/>
            <a:ext cx="5222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/>
              <a:t>25,658 deaths (age 70+ with linked records </a:t>
            </a:r>
            <a:r>
              <a:rPr lang="en-US" altLang="en-US" sz="2000" b="1" u="sng"/>
              <a:t>who were living independently at time of census</a:t>
            </a:r>
            <a:r>
              <a:rPr lang="en-US" altLang="en-US" sz="2000" b="1"/>
              <a:t>)</a:t>
            </a:r>
          </a:p>
        </p:txBody>
      </p:sp>
      <p:sp>
        <p:nvSpPr>
          <p:cNvPr id="17418" name="TextBox 18"/>
          <p:cNvSpPr txBox="1">
            <a:spLocks noChangeArrowheads="1"/>
          </p:cNvSpPr>
          <p:nvPr/>
        </p:nvSpPr>
        <p:spPr bwMode="auto">
          <a:xfrm>
            <a:off x="6122988" y="1978025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/>
              <a:t>6,404 at private address</a:t>
            </a:r>
          </a:p>
        </p:txBody>
      </p:sp>
      <p:sp>
        <p:nvSpPr>
          <p:cNvPr id="17419" name="TextBox 19"/>
          <p:cNvSpPr txBox="1">
            <a:spLocks noChangeArrowheads="1"/>
          </p:cNvSpPr>
          <p:nvPr/>
        </p:nvSpPr>
        <p:spPr bwMode="auto">
          <a:xfrm>
            <a:off x="6173788" y="2708275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/>
              <a:t>16,091 in hospital</a:t>
            </a:r>
          </a:p>
        </p:txBody>
      </p:sp>
      <p:sp>
        <p:nvSpPr>
          <p:cNvPr id="17420" name="TextBox 21"/>
          <p:cNvSpPr txBox="1">
            <a:spLocks noChangeArrowheads="1"/>
          </p:cNvSpPr>
          <p:nvPr/>
        </p:nvSpPr>
        <p:spPr bwMode="auto">
          <a:xfrm>
            <a:off x="6300788" y="3389313"/>
            <a:ext cx="284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/>
              <a:t>1,538 in care home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2916238" y="4437063"/>
            <a:ext cx="313372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22" name="TextBox 23"/>
          <p:cNvSpPr txBox="1">
            <a:spLocks noChangeArrowheads="1"/>
          </p:cNvSpPr>
          <p:nvPr/>
        </p:nvSpPr>
        <p:spPr bwMode="auto">
          <a:xfrm>
            <a:off x="6332538" y="4192588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/>
              <a:t>1,625 in a hospice</a:t>
            </a:r>
          </a:p>
        </p:txBody>
      </p:sp>
    </p:spTree>
    <p:extLst>
      <p:ext uri="{BB962C8B-B14F-4D97-AF65-F5344CB8AC3E}">
        <p14:creationId xmlns="" xmlns:p14="http://schemas.microsoft.com/office/powerpoint/2010/main" val="3332120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RSLetter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9232"/>
            <a:ext cx="6768752" cy="47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4076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The age structure is changing –</a:t>
            </a:r>
            <a:br>
              <a:rPr lang="en-US" sz="4000" b="1" dirty="0" smtClean="0"/>
            </a:br>
            <a:r>
              <a:rPr lang="en-US" sz="4000" b="1" dirty="0" smtClean="0"/>
              <a:t>up to 2039</a:t>
            </a:r>
            <a:endParaRPr lang="en-US" sz="40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19065" y="1361485"/>
            <a:ext cx="8424935" cy="140205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Projected percentage change in population by age structure 2014-2039</a:t>
            </a:r>
            <a:endParaRPr lang="en-GB" sz="2400" b="1" dirty="0" smtClean="0">
              <a:solidFill>
                <a:srgbClr val="2A928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59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pPr eaLnBrk="1" hangingPunct="1"/>
            <a:r>
              <a:rPr lang="en-GB" sz="4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Context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0768"/>
            <a:ext cx="7772400" cy="4032448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Ageing population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Addressing inequalities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Provision of health and social care services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Tightening fiscal situation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Brexit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..</a:t>
            </a:r>
          </a:p>
          <a:p>
            <a:pPr eaLnBrk="1" hangingPunct="1">
              <a:lnSpc>
                <a:spcPct val="90000"/>
              </a:lnSpc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/>
          </a:p>
          <a:p>
            <a:pPr marL="355600" lvl="1" indent="0" eaLnBrk="1" hangingPunct="1">
              <a:lnSpc>
                <a:spcPct val="150000"/>
              </a:lnSpc>
            </a:pPr>
            <a:endParaRPr lang="en-GB" sz="2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2" descr="NRSLetter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3695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196752"/>
            <a:ext cx="7506453" cy="421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NRSLetter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4063" y="160107"/>
            <a:ext cx="8424935" cy="140205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b="1" dirty="0">
                <a:solidFill>
                  <a:srgbClr val="0071BB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Projected percentage change in population by age structure 2014-2039</a:t>
            </a:r>
          </a:p>
        </p:txBody>
      </p:sp>
    </p:spTree>
    <p:extLst>
      <p:ext uri="{BB962C8B-B14F-4D97-AF65-F5344CB8AC3E}">
        <p14:creationId xmlns="" xmlns:p14="http://schemas.microsoft.com/office/powerpoint/2010/main" val="228952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772400" cy="3352800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have household structures in the final stages of life changed over time and how do they vary across Scotland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can we better plan the provision of health and social care services for people in the final stages of life?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NRSLetter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71335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data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772400" cy="3352800"/>
          </a:xfrm>
        </p:spPr>
        <p:txBody>
          <a:bodyPr/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Census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household structure and socio demographic data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data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diagnosed illnesses, hospitalisation, drugs, changes in where folk live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Vital event data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place of death, cause of death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there is a greater wealth of information from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linking data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NRSLetter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2583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271" y="1303224"/>
            <a:ext cx="7772400" cy="470912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so need: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Robust governance – ethics, Privacy Impact Assessments, Public Benefit and Privacy Panel approvals, legal basis, Data Sharing Agreements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etc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Secure access to data at the National Safe Haven at the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Bioquarter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Trusted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3rd party linkage facility (at NRS)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Statistical disclosure control </a:t>
            </a:r>
          </a:p>
          <a:p>
            <a:pPr marL="0" indent="0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NRSLetter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2344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3600" b="1" dirty="0">
                <a:latin typeface="Arial" pitchFamily="34" charset="0"/>
                <a:cs typeface="Arial" pitchFamily="34" charset="0"/>
              </a:rPr>
              <a:t>Confidentiality of census 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600" b="1" dirty="0" smtClean="0">
                <a:latin typeface="Arial" pitchFamily="34" charset="0"/>
                <a:cs typeface="Arial" pitchFamily="34" charset="0"/>
              </a:rPr>
            </a:b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3600" b="1" dirty="0">
                <a:latin typeface="Arial" pitchFamily="34" charset="0"/>
                <a:cs typeface="Arial" pitchFamily="34" charset="0"/>
              </a:rPr>
              <a:t>and other) data is paramount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814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640762" cy="935831"/>
          </a:xfrm>
        </p:spPr>
        <p:txBody>
          <a:bodyPr/>
          <a:lstStyle/>
          <a:p>
            <a:r>
              <a:rPr lang="en-US" altLang="en-US" b="1" dirty="0" smtClean="0"/>
              <a:t>Linkage Processes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640762" cy="4824636"/>
          </a:xfrm>
        </p:spPr>
        <p:txBody>
          <a:bodyPr/>
          <a:lstStyle/>
          <a:p>
            <a:r>
              <a:rPr lang="en-US" altLang="en-US" sz="2800" dirty="0" smtClean="0"/>
              <a:t>Separation of Functions</a:t>
            </a:r>
          </a:p>
          <a:p>
            <a:pPr lvl="1"/>
            <a:r>
              <a:rPr lang="en-US" altLang="en-US" sz="2400" dirty="0" smtClean="0"/>
              <a:t>Indexing Team see no payload data</a:t>
            </a:r>
          </a:p>
          <a:p>
            <a:r>
              <a:rPr lang="en-US" altLang="en-US" sz="2800" dirty="0" smtClean="0"/>
              <a:t>Spine Matching</a:t>
            </a:r>
          </a:p>
          <a:p>
            <a:pPr lvl="1"/>
            <a:r>
              <a:rPr lang="en-US" altLang="en-US" sz="2400" dirty="0" smtClean="0"/>
              <a:t>Deterministic and Probabilistic methods</a:t>
            </a:r>
            <a:endParaRPr lang="en-US" altLang="en-US" sz="2400" dirty="0"/>
          </a:p>
          <a:p>
            <a:r>
              <a:rPr lang="en-US" altLang="en-US" sz="2800" dirty="0" smtClean="0"/>
              <a:t>Index numbers replace local IDs</a:t>
            </a:r>
          </a:p>
          <a:p>
            <a:r>
              <a:rPr lang="en-US" altLang="en-US" sz="2800" dirty="0" smtClean="0"/>
              <a:t>Master Index of all dataset indexes per project</a:t>
            </a:r>
          </a:p>
          <a:p>
            <a:r>
              <a:rPr lang="en-US" altLang="en-US" sz="2800" dirty="0" smtClean="0"/>
              <a:t>Summary Reports</a:t>
            </a:r>
          </a:p>
          <a:p>
            <a:pPr lvl="1"/>
            <a:r>
              <a:rPr lang="en-US" altLang="en-US" sz="2400" dirty="0" smtClean="0"/>
              <a:t>For researchers / research </a:t>
            </a:r>
            <a:r>
              <a:rPr lang="en-US" altLang="en-US" sz="2400" dirty="0" err="1" smtClean="0"/>
              <a:t>co-ordinators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Data quality, linkage quality (precision, link rates)</a:t>
            </a:r>
          </a:p>
          <a:p>
            <a:pPr lvl="1"/>
            <a:r>
              <a:rPr lang="en-US" altLang="en-US" sz="2400" dirty="0" smtClean="0"/>
              <a:t>Potential biases (age/sex/deprivation)</a:t>
            </a:r>
          </a:p>
        </p:txBody>
      </p:sp>
      <p:pic>
        <p:nvPicPr>
          <p:cNvPr id="4" name="Picture 2" descr="NRSLetter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2" y="6037733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65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5195888" y="1103313"/>
            <a:ext cx="485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4338" name="Group 73"/>
          <p:cNvGrpSpPr>
            <a:grpSpLocks/>
          </p:cNvGrpSpPr>
          <p:nvPr/>
        </p:nvGrpSpPr>
        <p:grpSpPr bwMode="auto">
          <a:xfrm>
            <a:off x="1387475" y="568325"/>
            <a:ext cx="5330825" cy="998538"/>
            <a:chOff x="1269884" y="350942"/>
            <a:chExt cx="5331325" cy="998441"/>
          </a:xfrm>
        </p:grpSpPr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>
              <a:off x="3894268" y="885878"/>
              <a:ext cx="1752764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3" name="TextBox 26"/>
            <p:cNvSpPr txBox="1">
              <a:spLocks noChangeArrowheads="1"/>
            </p:cNvSpPr>
            <p:nvPr/>
          </p:nvSpPr>
          <p:spPr bwMode="auto">
            <a:xfrm>
              <a:off x="4414349" y="350942"/>
              <a:ext cx="21868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Death in hospital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(known from death record)</a:t>
              </a:r>
            </a:p>
          </p:txBody>
        </p:sp>
        <p:sp>
          <p:nvSpPr>
            <p:cNvPr id="14384" name="TextBox 27"/>
            <p:cNvSpPr txBox="1">
              <a:spLocks noChangeArrowheads="1"/>
            </p:cNvSpPr>
            <p:nvPr/>
          </p:nvSpPr>
          <p:spPr bwMode="auto">
            <a:xfrm>
              <a:off x="4680539" y="887718"/>
              <a:ext cx="14214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Hospitalized (SMR06 record)</a:t>
              </a:r>
            </a:p>
          </p:txBody>
        </p: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>
              <a:off x="1269884" y="885878"/>
              <a:ext cx="223699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4013200" y="1968500"/>
            <a:ext cx="1182688" cy="222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40" name="TextBox 36"/>
          <p:cNvSpPr txBox="1">
            <a:spLocks noChangeArrowheads="1"/>
          </p:cNvSpPr>
          <p:nvPr/>
        </p:nvSpPr>
        <p:spPr bwMode="auto">
          <a:xfrm>
            <a:off x="4078288" y="1957388"/>
            <a:ext cx="2024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Death at home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(known from death record)</a:t>
            </a:r>
          </a:p>
        </p:txBody>
      </p:sp>
      <p:sp>
        <p:nvSpPr>
          <p:cNvPr id="14341" name="TextBox 37"/>
          <p:cNvSpPr txBox="1">
            <a:spLocks noChangeArrowheads="1"/>
          </p:cNvSpPr>
          <p:nvPr/>
        </p:nvSpPr>
        <p:spPr bwMode="auto">
          <a:xfrm>
            <a:off x="2373313" y="2035175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Hospitalized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(SMR01 or SMR04)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2790825" y="1990725"/>
            <a:ext cx="820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1404938" y="1990725"/>
            <a:ext cx="223678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4344" name="Group 22"/>
          <p:cNvGrpSpPr>
            <a:grpSpLocks/>
          </p:cNvGrpSpPr>
          <p:nvPr/>
        </p:nvGrpSpPr>
        <p:grpSpPr bwMode="auto">
          <a:xfrm>
            <a:off x="1370013" y="768350"/>
            <a:ext cx="4946650" cy="6007100"/>
            <a:chOff x="1553937" y="618334"/>
            <a:chExt cx="4947017" cy="600640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859158" y="618334"/>
              <a:ext cx="317524" cy="2106368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62333" y="3678678"/>
              <a:ext cx="317524" cy="210478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370" name="TextBox 5"/>
            <p:cNvSpPr txBox="1">
              <a:spLocks noChangeArrowheads="1"/>
            </p:cNvSpPr>
            <p:nvPr/>
          </p:nvSpPr>
          <p:spPr bwMode="auto">
            <a:xfrm rot="-5400000">
              <a:off x="3223104" y="1387058"/>
              <a:ext cx="15372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2001 CENSUS</a:t>
              </a:r>
            </a:p>
          </p:txBody>
        </p:sp>
        <p:sp>
          <p:nvSpPr>
            <p:cNvPr id="14371" name="TextBox 6"/>
            <p:cNvSpPr txBox="1">
              <a:spLocks noChangeArrowheads="1"/>
            </p:cNvSpPr>
            <p:nvPr/>
          </p:nvSpPr>
          <p:spPr bwMode="auto">
            <a:xfrm rot="-5400000">
              <a:off x="3225123" y="4514114"/>
              <a:ext cx="15372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2011 CENSUS</a:t>
              </a:r>
            </a:p>
          </p:txBody>
        </p: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1553937" y="618334"/>
              <a:ext cx="17463" cy="210636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1553937" y="3678678"/>
              <a:ext cx="17463" cy="21047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1553937" y="6166002"/>
              <a:ext cx="2305221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5" name="TextBox 14"/>
            <p:cNvSpPr txBox="1">
              <a:spLocks noChangeArrowheads="1"/>
            </p:cNvSpPr>
            <p:nvPr/>
          </p:nvSpPr>
          <p:spPr bwMode="auto">
            <a:xfrm>
              <a:off x="1754445" y="6316959"/>
              <a:ext cx="19215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One year pre-census</a:t>
              </a:r>
            </a:p>
          </p:txBody>
        </p:sp>
        <p:grpSp>
          <p:nvGrpSpPr>
            <p:cNvPr id="14376" name="Group 18"/>
            <p:cNvGrpSpPr>
              <a:grpSpLocks/>
            </p:cNvGrpSpPr>
            <p:nvPr/>
          </p:nvGrpSpPr>
          <p:grpSpPr bwMode="auto">
            <a:xfrm>
              <a:off x="4195112" y="6166560"/>
              <a:ext cx="2305842" cy="458176"/>
              <a:chOff x="2491660" y="6318960"/>
              <a:chExt cx="2305842" cy="458176"/>
            </a:xfrm>
          </p:grpSpPr>
          <p:cxnSp>
            <p:nvCxnSpPr>
              <p:cNvPr id="17" name="Straight Arrow Connector 16"/>
              <p:cNvCxnSpPr>
                <a:cxnSpLocks noChangeShapeType="1"/>
              </p:cNvCxnSpPr>
              <p:nvPr/>
            </p:nvCxnSpPr>
            <p:spPr bwMode="auto">
              <a:xfrm>
                <a:off x="2492281" y="6318402"/>
                <a:ext cx="2305221" cy="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381" name="TextBox 17"/>
              <p:cNvSpPr txBox="1">
                <a:spLocks noChangeArrowheads="1"/>
              </p:cNvSpPr>
              <p:nvPr/>
            </p:nvSpPr>
            <p:spPr bwMode="auto">
              <a:xfrm>
                <a:off x="2692168" y="6469359"/>
                <a:ext cx="192153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One year post-census</a:t>
                </a:r>
              </a:p>
            </p:txBody>
          </p:sp>
        </p:grpSp>
        <p:grpSp>
          <p:nvGrpSpPr>
            <p:cNvPr id="14377" name="Group 21"/>
            <p:cNvGrpSpPr>
              <a:grpSpLocks/>
            </p:cNvGrpSpPr>
            <p:nvPr/>
          </p:nvGrpSpPr>
          <p:grpSpPr bwMode="auto">
            <a:xfrm>
              <a:off x="6484245" y="618334"/>
              <a:ext cx="16709" cy="5165875"/>
              <a:chOff x="1990390" y="770734"/>
              <a:chExt cx="16709" cy="5165875"/>
            </a:xfrm>
          </p:grpSpPr>
          <p:cxnSp>
            <p:nvCxnSpPr>
              <p:cNvPr id="20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1989635" y="770734"/>
                <a:ext cx="17464" cy="210478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1989635" y="3831079"/>
                <a:ext cx="17464" cy="210478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345" name="TextBox 59"/>
          <p:cNvSpPr txBox="1">
            <a:spLocks noChangeArrowheads="1"/>
          </p:cNvSpPr>
          <p:nvPr/>
        </p:nvSpPr>
        <p:spPr bwMode="auto">
          <a:xfrm>
            <a:off x="854075" y="2028825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Diagnosed with cancer (SMR06)</a:t>
            </a:r>
          </a:p>
        </p:txBody>
      </p:sp>
      <p:sp>
        <p:nvSpPr>
          <p:cNvPr id="14346" name="TextBox 63"/>
          <p:cNvSpPr txBox="1">
            <a:spLocks noChangeArrowheads="1"/>
          </p:cNvSpPr>
          <p:nvPr/>
        </p:nvSpPr>
        <p:spPr bwMode="auto">
          <a:xfrm>
            <a:off x="3025775" y="2889250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Household structure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(from census records))</a:t>
            </a:r>
          </a:p>
        </p:txBody>
      </p:sp>
      <p:grpSp>
        <p:nvGrpSpPr>
          <p:cNvPr id="14347" name="Group 89"/>
          <p:cNvGrpSpPr>
            <a:grpSpLocks/>
          </p:cNvGrpSpPr>
          <p:nvPr/>
        </p:nvGrpSpPr>
        <p:grpSpPr bwMode="auto">
          <a:xfrm>
            <a:off x="6669088" y="4171950"/>
            <a:ext cx="968375" cy="1106488"/>
            <a:chOff x="6332711" y="1164717"/>
            <a:chExt cx="969122" cy="1107486"/>
          </a:xfrm>
        </p:grpSpPr>
        <p:cxnSp>
          <p:nvCxnSpPr>
            <p:cNvPr id="68" name="Straight Arrow Connector 67"/>
            <p:cNvCxnSpPr>
              <a:cxnSpLocks noChangeShapeType="1"/>
            </p:cNvCxnSpPr>
            <p:nvPr/>
          </p:nvCxnSpPr>
          <p:spPr bwMode="auto">
            <a:xfrm>
              <a:off x="7301833" y="1164717"/>
              <a:ext cx="0" cy="94064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7" name="TextBox 68"/>
            <p:cNvSpPr txBox="1">
              <a:spLocks noChangeArrowheads="1"/>
            </p:cNvSpPr>
            <p:nvPr/>
          </p:nvSpPr>
          <p:spPr bwMode="auto">
            <a:xfrm>
              <a:off x="6332711" y="1256540"/>
              <a:ext cx="95356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Comparison of those who died to those who survived</a:t>
              </a:r>
            </a:p>
          </p:txBody>
        </p:sp>
      </p:grp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>
            <a:off x="8089900" y="1390650"/>
            <a:ext cx="0" cy="42275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49" name="TextBox 72"/>
          <p:cNvSpPr txBox="1">
            <a:spLocks noChangeArrowheads="1"/>
          </p:cNvSpPr>
          <p:nvPr/>
        </p:nvSpPr>
        <p:spPr bwMode="auto">
          <a:xfrm>
            <a:off x="7085013" y="2152650"/>
            <a:ext cx="10541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Comparison of household structures amongst those who died in 2001 relative to 2011</a:t>
            </a:r>
          </a:p>
        </p:txBody>
      </p: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>
            <a:off x="3976688" y="4197350"/>
            <a:ext cx="17526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51" name="TextBox 76"/>
          <p:cNvSpPr txBox="1">
            <a:spLocks noChangeArrowheads="1"/>
          </p:cNvSpPr>
          <p:nvPr/>
        </p:nvSpPr>
        <p:spPr bwMode="auto">
          <a:xfrm>
            <a:off x="4497388" y="3662363"/>
            <a:ext cx="2185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Death at home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(known from death record)</a:t>
            </a:r>
          </a:p>
        </p:txBody>
      </p: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>
            <a:off x="1352550" y="4197350"/>
            <a:ext cx="2236788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>
            <a:off x="1171575" y="3941763"/>
            <a:ext cx="0" cy="9413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54" name="TextBox 80"/>
          <p:cNvSpPr txBox="1">
            <a:spLocks noChangeArrowheads="1"/>
          </p:cNvSpPr>
          <p:nvPr/>
        </p:nvSpPr>
        <p:spPr bwMode="auto">
          <a:xfrm>
            <a:off x="52388" y="4016375"/>
            <a:ext cx="1182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Geographical and socio-economic comparisons</a:t>
            </a:r>
          </a:p>
        </p:txBody>
      </p:sp>
      <p:cxnSp>
        <p:nvCxnSpPr>
          <p:cNvPr id="82" name="Straight Arrow Connector 81"/>
          <p:cNvCxnSpPr>
            <a:cxnSpLocks noChangeShapeType="1"/>
          </p:cNvCxnSpPr>
          <p:nvPr/>
        </p:nvCxnSpPr>
        <p:spPr bwMode="auto">
          <a:xfrm flipV="1">
            <a:off x="4032250" y="4760913"/>
            <a:ext cx="1182688" cy="222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56" name="TextBox 82"/>
          <p:cNvSpPr txBox="1">
            <a:spLocks noChangeArrowheads="1"/>
          </p:cNvSpPr>
          <p:nvPr/>
        </p:nvSpPr>
        <p:spPr bwMode="auto">
          <a:xfrm>
            <a:off x="4097338" y="4783138"/>
            <a:ext cx="2024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Death at home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(known from death record)</a:t>
            </a:r>
          </a:p>
        </p:txBody>
      </p:sp>
      <p:cxnSp>
        <p:nvCxnSpPr>
          <p:cNvPr id="84" name="Straight Connector 83"/>
          <p:cNvCxnSpPr>
            <a:cxnSpLocks noChangeShapeType="1"/>
          </p:cNvCxnSpPr>
          <p:nvPr/>
        </p:nvCxnSpPr>
        <p:spPr bwMode="auto">
          <a:xfrm>
            <a:off x="1423988" y="4783138"/>
            <a:ext cx="223678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>
            <a:off x="4097338" y="4197350"/>
            <a:ext cx="40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7" name="Straight Connector 86"/>
          <p:cNvCxnSpPr>
            <a:cxnSpLocks noChangeShapeType="1"/>
          </p:cNvCxnSpPr>
          <p:nvPr/>
        </p:nvCxnSpPr>
        <p:spPr bwMode="auto">
          <a:xfrm>
            <a:off x="1423988" y="5653088"/>
            <a:ext cx="223678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Arrow Connector 87"/>
          <p:cNvCxnSpPr>
            <a:cxnSpLocks noChangeShapeType="1"/>
          </p:cNvCxnSpPr>
          <p:nvPr/>
        </p:nvCxnSpPr>
        <p:spPr bwMode="auto">
          <a:xfrm>
            <a:off x="3995738" y="5637213"/>
            <a:ext cx="310832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61" name="TextBox 88"/>
          <p:cNvSpPr txBox="1">
            <a:spLocks noChangeArrowheads="1"/>
          </p:cNvSpPr>
          <p:nvPr/>
        </p:nvSpPr>
        <p:spPr bwMode="auto">
          <a:xfrm>
            <a:off x="6049963" y="5486400"/>
            <a:ext cx="202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Survivor – no indication of death</a:t>
            </a:r>
          </a:p>
        </p:txBody>
      </p:sp>
      <p:sp>
        <p:nvSpPr>
          <p:cNvPr id="14362" name="TextBox 90"/>
          <p:cNvSpPr txBox="1">
            <a:spLocks noChangeArrowheads="1"/>
          </p:cNvSpPr>
          <p:nvPr/>
        </p:nvSpPr>
        <p:spPr bwMode="auto">
          <a:xfrm>
            <a:off x="1647825" y="4822825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Hospitalized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(SMR01 or SMR04)</a:t>
            </a:r>
          </a:p>
        </p:txBody>
      </p:sp>
      <p:cxnSp>
        <p:nvCxnSpPr>
          <p:cNvPr id="92" name="Straight Connector 91"/>
          <p:cNvCxnSpPr>
            <a:cxnSpLocks noChangeShapeType="1"/>
          </p:cNvCxnSpPr>
          <p:nvPr/>
        </p:nvCxnSpPr>
        <p:spPr bwMode="auto">
          <a:xfrm>
            <a:off x="1973263" y="4797425"/>
            <a:ext cx="817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64" name="TextBox 1"/>
          <p:cNvSpPr txBox="1">
            <a:spLocks noChangeArrowheads="1"/>
          </p:cNvSpPr>
          <p:nvPr/>
        </p:nvSpPr>
        <p:spPr bwMode="auto">
          <a:xfrm>
            <a:off x="736600" y="66675"/>
            <a:ext cx="7767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Informal care in the last days of life: a data linkage study - </a:t>
            </a:r>
            <a:r>
              <a:rPr lang="en-US" altLang="en-US" sz="1800"/>
              <a:t>Analysis plan</a:t>
            </a:r>
          </a:p>
        </p:txBody>
      </p:sp>
      <p:sp>
        <p:nvSpPr>
          <p:cNvPr id="14365" name="TextBox 2"/>
          <p:cNvSpPr txBox="1">
            <a:spLocks noChangeArrowheads="1"/>
          </p:cNvSpPr>
          <p:nvPr/>
        </p:nvSpPr>
        <p:spPr bwMode="auto">
          <a:xfrm>
            <a:off x="3911600" y="4194175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Drugs associated with end of life received (prescribing records)</a:t>
            </a:r>
          </a:p>
        </p:txBody>
      </p:sp>
      <p:pic>
        <p:nvPicPr>
          <p:cNvPr id="51" name="Picture 2" descr="NRSLetter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0" y="5896137"/>
            <a:ext cx="20193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46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1187450" y="838200"/>
            <a:ext cx="7129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/>
              <a:t>Multinomial regression model for those living independently at census * </a:t>
            </a:r>
          </a:p>
          <a:p>
            <a:pPr algn="ctr" eaLnBrk="1" hangingPunct="1"/>
            <a:r>
              <a:rPr lang="en-US" altLang="en-US"/>
              <a:t>(Odds relative to death at home)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5805488"/>
            <a:ext cx="48244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/>
              <a:t>* Adjusting for gender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9512" y="6067425"/>
            <a:ext cx="6424613" cy="292100"/>
          </a:xfrm>
          <a:prstGeom prst="rect">
            <a:avLst/>
          </a:prstGeo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BSG 2017, Atherton and Schneider, 26 June 2017</a:t>
            </a:r>
          </a:p>
        </p:txBody>
      </p:sp>
      <p:pic>
        <p:nvPicPr>
          <p:cNvPr id="184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628775"/>
            <a:ext cx="86233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0534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Powerpoint template">
  <a:themeElements>
    <a:clrScheme name="2011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1 Powerpoint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7" charset="-128"/>
          </a:defRPr>
        </a:defPPr>
      </a:lstStyle>
    </a:lnDef>
  </a:objectDefaults>
  <a:extraClrSchemeLst>
    <a:extraClrScheme>
      <a:clrScheme name="2011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A18693951</value>
    </field>
    <field name="Objective-Title">
      <value order="0">Titchfield City Group on Ageing - informal care in the last days of life - a data linkage study</value>
    </field>
    <field name="Objective-Description">
      <value order="0"/>
    </field>
    <field name="Objective-CreationStamp">
      <value order="0">2017-08-15T16:18:32Z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2017-08-16T11:37:12Z</value>
    </field>
    <field name="Objective-Owner">
      <value order="0">MacLachlan, Kirsty K (N310169)</value>
    </field>
    <field name="Objective-Path">
      <value order="0">Objective Global Folder:SG File Plan:People, communities and living:Population and migration:Demography:Advice and policy: Demography:National Records of Scotland (NRS): Demographic Statistics: Presentations: 2016-2021</value>
    </field>
    <field name="Objective-Parent">
      <value order="0">National Records of Scotland (NRS): Demographic Statistics: Presentations: 2016-2021</value>
    </field>
    <field name="Objective-State">
      <value order="0">Being Drafted</value>
    </field>
    <field name="Objective-VersionId">
      <value order="0">vA25938078</value>
    </field>
    <field name="Objective-Version">
      <value order="0">0.2</value>
    </field>
    <field name="Objective-VersionNumber">
      <value order="0">2</value>
    </field>
    <field name="Objective-VersionComment">
      <value order="0"/>
    </field>
    <field name="Objective-FileNumber">
      <value order="0">qA613801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Received">
        <value order="0"/>
      </field>
      <field name="Objective-Date of Original">
        <value order="0"/>
      </field>
      <field name="Objective-SG Web Publication - Category">
        <value order="0"/>
      </field>
      <field name="Objective-SG Web Publication - Category 2 Classifica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5483</TotalTime>
  <Words>740</Words>
  <Application>Microsoft Office PowerPoint</Application>
  <PresentationFormat>On-screen Show (4:3)</PresentationFormat>
  <Paragraphs>128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2011 Powerpoint template</vt:lpstr>
      <vt:lpstr>Custom Design</vt:lpstr>
      <vt:lpstr>Making the most of existing data sources</vt:lpstr>
      <vt:lpstr>Context</vt:lpstr>
      <vt:lpstr>Slide 3</vt:lpstr>
      <vt:lpstr>Questions</vt:lpstr>
      <vt:lpstr>Available data</vt:lpstr>
      <vt:lpstr>Confidentiality of census  (and other) data is paramount </vt:lpstr>
      <vt:lpstr>Linkage Processes</vt:lpstr>
      <vt:lpstr>Slide 8</vt:lpstr>
      <vt:lpstr>Slide 9</vt:lpstr>
      <vt:lpstr>Initial results </vt:lpstr>
      <vt:lpstr>Further information</vt:lpstr>
      <vt:lpstr>Slide 12</vt:lpstr>
      <vt:lpstr>Overview of Indexing Service</vt:lpstr>
      <vt:lpstr>Separation of functions</vt:lpstr>
      <vt:lpstr>Household types of people aged 70 years+ who died within one year of Scotland’s census</vt:lpstr>
      <vt:lpstr>Slide 16</vt:lpstr>
      <vt:lpstr>The age structure is changing – up to 2039</vt:lpstr>
    </vt:vector>
  </TitlesOfParts>
  <Company>Scottish Executive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</dc:title>
  <dc:creator>Craig Armstrong</dc:creator>
  <cp:lastModifiedBy>fordm1</cp:lastModifiedBy>
  <cp:revision>295</cp:revision>
  <cp:lastPrinted>2017-08-10T10:15:48Z</cp:lastPrinted>
  <dcterms:created xsi:type="dcterms:W3CDTF">2010-03-16T09:53:28Z</dcterms:created>
  <dcterms:modified xsi:type="dcterms:W3CDTF">2017-08-18T09:19:33Z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A18693951</vt:lpwstr>
  </property>
  <property fmtid="{D5CDD505-2E9C-101B-9397-08002B2CF9AE}" pid="4" name="Objective-Title">
    <vt:lpwstr>Titchfield City Group on Ageing - informal care in the last days of life - a data linkage study</vt:lpwstr>
  </property>
  <property fmtid="{D5CDD505-2E9C-101B-9397-08002B2CF9AE}" pid="5" name="Objective-Description">
    <vt:lpwstr>
    </vt:lpwstr>
  </property>
  <property fmtid="{D5CDD505-2E9C-101B-9397-08002B2CF9AE}" pid="6" name="Objective-CreationStamp">
    <vt:filetime>2017-08-16T11:29:16Z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>
    </vt:lpwstr>
  </property>
  <property fmtid="{D5CDD505-2E9C-101B-9397-08002B2CF9AE}" pid="10" name="Objective-ModificationStamp">
    <vt:filetime>2017-08-16T11:37:14Z</vt:filetime>
  </property>
  <property fmtid="{D5CDD505-2E9C-101B-9397-08002B2CF9AE}" pid="11" name="Objective-Owner">
    <vt:lpwstr>MacLachlan, Kirsty K (N310169)</vt:lpwstr>
  </property>
  <property fmtid="{D5CDD505-2E9C-101B-9397-08002B2CF9AE}" pid="12" name="Objective-Path">
    <vt:lpwstr>Objective Global Folder:SG File Plan:People, communities and living:Population and migration:Demography:Advice and policy: Demography:National Records of Scotland (NRS): Demographic Statistics: Presentations: 2016-2021:</vt:lpwstr>
  </property>
  <property fmtid="{D5CDD505-2E9C-101B-9397-08002B2CF9AE}" pid="13" name="Objective-Parent">
    <vt:lpwstr>National Records of Scotland (NRS): Demographic Statistics: Presentations: 2016-2021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vA25938078</vt:lpwstr>
  </property>
  <property fmtid="{D5CDD505-2E9C-101B-9397-08002B2CF9AE}" pid="16" name="Objective-Version">
    <vt:lpwstr>0.2</vt:lpwstr>
  </property>
  <property fmtid="{D5CDD505-2E9C-101B-9397-08002B2CF9AE}" pid="17" name="Objective-VersionNumber">
    <vt:r8>2</vt:r8>
  </property>
  <property fmtid="{D5CDD505-2E9C-101B-9397-08002B2CF9AE}" pid="18" name="Objective-VersionComment">
    <vt:lpwstr>
    </vt:lpwstr>
  </property>
  <property fmtid="{D5CDD505-2E9C-101B-9397-08002B2CF9AE}" pid="19" name="Objective-FileNumber">
    <vt:lpwstr>
    </vt:lpwstr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>
    </vt:lpwstr>
  </property>
  <property fmtid="{D5CDD505-2E9C-101B-9397-08002B2CF9AE}" pid="22" name="Objective-Date Received">
    <vt:lpwstr>
    </vt:lpwstr>
  </property>
  <property fmtid="{D5CDD505-2E9C-101B-9397-08002B2CF9AE}" pid="23" name="Objective-Date of Original">
    <vt:lpwstr>
    </vt:lpwstr>
  </property>
  <property fmtid="{D5CDD505-2E9C-101B-9397-08002B2CF9AE}" pid="24" name="Objective-SG Web Publication - Category">
    <vt:lpwstr>
    </vt:lpwstr>
  </property>
  <property fmtid="{D5CDD505-2E9C-101B-9397-08002B2CF9AE}" pid="25" name="Objective-SG Web Publication - Category 2 Classification">
    <vt:lpwstr>
    </vt:lpwstr>
  </property>
  <property fmtid="{D5CDD505-2E9C-101B-9397-08002B2CF9AE}" pid="26" name="Objective-Comment">
    <vt:lpwstr>
    </vt:lpwstr>
  </property>
  <property fmtid="{D5CDD505-2E9C-101B-9397-08002B2CF9AE}" pid="27" name="Objective-Date of Original [system]">
    <vt:lpwstr>
    </vt:lpwstr>
  </property>
  <property fmtid="{D5CDD505-2E9C-101B-9397-08002B2CF9AE}" pid="28" name="Objective-Date Received [system]">
    <vt:lpwstr>
    </vt:lpwstr>
  </property>
  <property fmtid="{D5CDD505-2E9C-101B-9397-08002B2CF9AE}" pid="29" name="Objective-SG Web Publication - Category [system]">
    <vt:lpwstr>
    </vt:lpwstr>
  </property>
  <property fmtid="{D5CDD505-2E9C-101B-9397-08002B2CF9AE}" pid="30" name="Objective-SG Web Publication - Category 2 Classification [system]">
    <vt:lpwstr>
    </vt:lpwstr>
  </property>
</Properties>
</file>