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Default Extension="xlsm" ContentType="application/vnd.ms-excel.sheet.macroEnabled.12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9" r:id="rId3"/>
    <p:sldId id="271" r:id="rId4"/>
    <p:sldId id="272" r:id="rId5"/>
    <p:sldId id="274" r:id="rId6"/>
    <p:sldId id="273" r:id="rId7"/>
    <p:sldId id="275" r:id="rId8"/>
    <p:sldId id="276" r:id="rId9"/>
    <p:sldId id="277" r:id="rId10"/>
    <p:sldId id="257" r:id="rId11"/>
    <p:sldId id="265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66" autoAdjust="0"/>
  </p:normalViewPr>
  <p:slideViewPr>
    <p:cSldViewPr snapToGrid="0" snapToObjects="1"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acro-Enabled_Worksheet1.xlsm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HC</c:v>
                </c:pt>
              </c:strCache>
            </c:strRef>
          </c:tx>
          <c:cat>
            <c:strRef>
              <c:f>Sheet1!$A$2:$A$21</c:f>
              <c:strCache>
                <c:ptCount val="20"/>
                <c:pt idx="0">
                  <c:v>missing</c:v>
                </c:pt>
                <c:pt idx="1">
                  <c:v>0-4</c:v>
                </c:pt>
                <c:pt idx="2">
                  <c:v>5-9</c:v>
                </c:pt>
                <c:pt idx="3">
                  <c:v>10-14</c:v>
                </c:pt>
                <c:pt idx="4">
                  <c:v>15-19</c:v>
                </c:pt>
                <c:pt idx="5">
                  <c:v>20-24</c:v>
                </c:pt>
                <c:pt idx="6">
                  <c:v>25-29</c:v>
                </c:pt>
                <c:pt idx="7">
                  <c:v>30-34</c:v>
                </c:pt>
                <c:pt idx="8">
                  <c:v>35-39</c:v>
                </c:pt>
                <c:pt idx="9">
                  <c:v>40-44</c:v>
                </c:pt>
                <c:pt idx="10">
                  <c:v>45-49</c:v>
                </c:pt>
                <c:pt idx="11">
                  <c:v>50-54</c:v>
                </c:pt>
                <c:pt idx="12">
                  <c:v>55-59</c:v>
                </c:pt>
                <c:pt idx="13">
                  <c:v>60-64</c:v>
                </c:pt>
                <c:pt idx="14">
                  <c:v>65-69</c:v>
                </c:pt>
                <c:pt idx="15">
                  <c:v>70-74</c:v>
                </c:pt>
                <c:pt idx="16">
                  <c:v>75-79</c:v>
                </c:pt>
                <c:pt idx="17">
                  <c:v>80-84</c:v>
                </c:pt>
                <c:pt idx="18">
                  <c:v>85-89</c:v>
                </c:pt>
                <c:pt idx="19">
                  <c:v>90+</c:v>
                </c:pt>
              </c:strCache>
            </c:strRef>
          </c:cat>
          <c:val>
            <c:numRef>
              <c:f>Sheet1!$B$2:$B$21</c:f>
              <c:numCache>
                <c:formatCode>0%</c:formatCode>
                <c:ptCount val="20"/>
                <c:pt idx="0">
                  <c:v>0.18319858056170299</c:v>
                </c:pt>
                <c:pt idx="1">
                  <c:v>0.35302902930083635</c:v>
                </c:pt>
                <c:pt idx="2">
                  <c:v>0.36983920036086304</c:v>
                </c:pt>
                <c:pt idx="3">
                  <c:v>0.34267312092800667</c:v>
                </c:pt>
                <c:pt idx="4">
                  <c:v>0.27150673832560812</c:v>
                </c:pt>
                <c:pt idx="5">
                  <c:v>0.22848252799221255</c:v>
                </c:pt>
                <c:pt idx="6">
                  <c:v>0.2181022177684824</c:v>
                </c:pt>
                <c:pt idx="7">
                  <c:v>0.22115943733522289</c:v>
                </c:pt>
                <c:pt idx="8">
                  <c:v>0.22955499237737814</c:v>
                </c:pt>
                <c:pt idx="9">
                  <c:v>0.20036538108367141</c:v>
                </c:pt>
                <c:pt idx="10">
                  <c:v>0.18519671497844634</c:v>
                </c:pt>
                <c:pt idx="11">
                  <c:v>0.17643358279427701</c:v>
                </c:pt>
                <c:pt idx="12">
                  <c:v>0.17581190868358137</c:v>
                </c:pt>
                <c:pt idx="13">
                  <c:v>0.20107306008198084</c:v>
                </c:pt>
                <c:pt idx="14">
                  <c:v>0.19976245212989649</c:v>
                </c:pt>
                <c:pt idx="15">
                  <c:v>0.22124678799616179</c:v>
                </c:pt>
                <c:pt idx="16">
                  <c:v>0.18612138535725029</c:v>
                </c:pt>
                <c:pt idx="17">
                  <c:v>0.19963098520220121</c:v>
                </c:pt>
                <c:pt idx="18">
                  <c:v>0.16315249828251221</c:v>
                </c:pt>
                <c:pt idx="19">
                  <c:v>0.22457178158632501</c:v>
                </c:pt>
              </c:numCache>
            </c:numRef>
          </c:val>
        </c:ser>
        <c:axId val="75713536"/>
        <c:axId val="85590784"/>
      </c:barChart>
      <c:catAx>
        <c:axId val="75713536"/>
        <c:scaling>
          <c:orientation val="minMax"/>
        </c:scaling>
        <c:axPos val="b"/>
        <c:tickLblPos val="nextTo"/>
        <c:crossAx val="85590784"/>
        <c:crosses val="autoZero"/>
        <c:auto val="1"/>
        <c:lblAlgn val="ctr"/>
        <c:lblOffset val="100"/>
      </c:catAx>
      <c:valAx>
        <c:axId val="85590784"/>
        <c:scaling>
          <c:orientation val="minMax"/>
        </c:scaling>
        <c:axPos val="l"/>
        <c:majorGridlines/>
        <c:numFmt formatCode="0%" sourceLinked="1"/>
        <c:tickLblPos val="nextTo"/>
        <c:crossAx val="7571353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Rest of the</a:t>
            </a:r>
            <a:r>
              <a:rPr lang="en-US" baseline="0" dirty="0" smtClean="0"/>
              <a:t> Population</a:t>
            </a:r>
            <a:endParaRPr lang="en-US" dirty="0"/>
          </a:p>
        </c:rich>
      </c:tx>
      <c:layout/>
    </c:title>
    <c:plotArea>
      <c:layout/>
      <c:bar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No education</c:v>
                </c:pt>
              </c:strCache>
            </c:strRef>
          </c:tx>
          <c:cat>
            <c:strRef>
              <c:f>Sheet1!$A$2:$A$22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95+</c:v>
                </c:pt>
                <c:pt idx="20">
                  <c:v>missing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0.99945027352606397</c:v>
                </c:pt>
                <c:pt idx="1">
                  <c:v>0.96727000557875131</c:v>
                </c:pt>
                <c:pt idx="2">
                  <c:v>0.52612389810494997</c:v>
                </c:pt>
                <c:pt idx="3">
                  <c:v>0.17934312973154801</c:v>
                </c:pt>
                <c:pt idx="4">
                  <c:v>0.17652277984560691</c:v>
                </c:pt>
                <c:pt idx="5">
                  <c:v>0.20654210582348609</c:v>
                </c:pt>
                <c:pt idx="6">
                  <c:v>0.23126563174441808</c:v>
                </c:pt>
                <c:pt idx="7">
                  <c:v>0.26131687943069326</c:v>
                </c:pt>
                <c:pt idx="8">
                  <c:v>0.28528618043218201</c:v>
                </c:pt>
                <c:pt idx="9">
                  <c:v>0.31962749081281033</c:v>
                </c:pt>
                <c:pt idx="10">
                  <c:v>0.38314183719251715</c:v>
                </c:pt>
                <c:pt idx="11">
                  <c:v>0.41817843173775432</c:v>
                </c:pt>
                <c:pt idx="12">
                  <c:v>0.49021789017588424</c:v>
                </c:pt>
                <c:pt idx="13">
                  <c:v>0.55452765814642901</c:v>
                </c:pt>
                <c:pt idx="14">
                  <c:v>0.62191115977627198</c:v>
                </c:pt>
                <c:pt idx="15">
                  <c:v>0.65951978356442331</c:v>
                </c:pt>
                <c:pt idx="16">
                  <c:v>0.72578953080345832</c:v>
                </c:pt>
                <c:pt idx="17">
                  <c:v>0.7523481527864756</c:v>
                </c:pt>
                <c:pt idx="18">
                  <c:v>0.80548531414121771</c:v>
                </c:pt>
                <c:pt idx="19">
                  <c:v>0.71825787401574803</c:v>
                </c:pt>
                <c:pt idx="20">
                  <c:v>0.5406976744186055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Primary</c:v>
                </c:pt>
              </c:strCache>
            </c:strRef>
          </c:tx>
          <c:cat>
            <c:strRef>
              <c:f>Sheet1!$A$2:$A$22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95+</c:v>
                </c:pt>
                <c:pt idx="20">
                  <c:v>missing</c:v>
                </c:pt>
              </c:strCache>
            </c:str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4.932680793151309E-4</c:v>
                </c:pt>
                <c:pt idx="1">
                  <c:v>1.6017566116137312E-2</c:v>
                </c:pt>
                <c:pt idx="2">
                  <c:v>0.36302451399135433</c:v>
                </c:pt>
                <c:pt idx="3">
                  <c:v>0.4745257732638814</c:v>
                </c:pt>
                <c:pt idx="4">
                  <c:v>0.29241955573755718</c:v>
                </c:pt>
                <c:pt idx="5">
                  <c:v>0.26656286596401646</c:v>
                </c:pt>
                <c:pt idx="6">
                  <c:v>0.27104717763784325</c:v>
                </c:pt>
                <c:pt idx="7">
                  <c:v>0.28743393311121002</c:v>
                </c:pt>
                <c:pt idx="8">
                  <c:v>0.28658185185626817</c:v>
                </c:pt>
                <c:pt idx="9">
                  <c:v>0.26906484672799102</c:v>
                </c:pt>
                <c:pt idx="10">
                  <c:v>0.24068041277334501</c:v>
                </c:pt>
                <c:pt idx="11">
                  <c:v>0.23200471844539608</c:v>
                </c:pt>
                <c:pt idx="12">
                  <c:v>0.21098241164985099</c:v>
                </c:pt>
                <c:pt idx="13">
                  <c:v>0.19810951395491885</c:v>
                </c:pt>
                <c:pt idx="14">
                  <c:v>0.17188008641354197</c:v>
                </c:pt>
                <c:pt idx="15">
                  <c:v>0.155292526208996</c:v>
                </c:pt>
                <c:pt idx="16">
                  <c:v>0.13554968708172113</c:v>
                </c:pt>
                <c:pt idx="17">
                  <c:v>0.12930494677520399</c:v>
                </c:pt>
                <c:pt idx="18">
                  <c:v>0.110873370939506</c:v>
                </c:pt>
                <c:pt idx="19">
                  <c:v>0.14714566929133899</c:v>
                </c:pt>
                <c:pt idx="20">
                  <c:v>0.162790697674419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Secondary</c:v>
                </c:pt>
              </c:strCache>
            </c:strRef>
          </c:tx>
          <c:cat>
            <c:strRef>
              <c:f>Sheet1!$A$2:$A$22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95+</c:v>
                </c:pt>
                <c:pt idx="20">
                  <c:v>missing</c:v>
                </c:pt>
              </c:strCache>
            </c:strRef>
          </c:cat>
          <c:val>
            <c:numRef>
              <c:f>Sheet1!$D$2:$D$22</c:f>
              <c:numCache>
                <c:formatCode>General</c:formatCode>
                <c:ptCount val="21"/>
                <c:pt idx="0" formatCode="0.00E+00">
                  <c:v>1.1885977814822415E-5</c:v>
                </c:pt>
                <c:pt idx="1">
                  <c:v>4.6754298715299099E-3</c:v>
                </c:pt>
                <c:pt idx="2">
                  <c:v>9.2144013476622044E-2</c:v>
                </c:pt>
                <c:pt idx="3">
                  <c:v>0.25158038931997639</c:v>
                </c:pt>
                <c:pt idx="4">
                  <c:v>0.26941423950586624</c:v>
                </c:pt>
                <c:pt idx="5">
                  <c:v>0.26380549345257098</c:v>
                </c:pt>
                <c:pt idx="6">
                  <c:v>0.25996834619588016</c:v>
                </c:pt>
                <c:pt idx="7">
                  <c:v>0.24704677178378001</c:v>
                </c:pt>
                <c:pt idx="8">
                  <c:v>0.23705620272885897</c:v>
                </c:pt>
                <c:pt idx="9">
                  <c:v>0.22107233343224308</c:v>
                </c:pt>
                <c:pt idx="10">
                  <c:v>0.19388740417064901</c:v>
                </c:pt>
                <c:pt idx="11">
                  <c:v>0.17565033836220309</c:v>
                </c:pt>
                <c:pt idx="12">
                  <c:v>0.14381062768862191</c:v>
                </c:pt>
                <c:pt idx="13">
                  <c:v>0.12118127412047699</c:v>
                </c:pt>
                <c:pt idx="14">
                  <c:v>0.10758781924181</c:v>
                </c:pt>
                <c:pt idx="15">
                  <c:v>0.100462180137527</c:v>
                </c:pt>
                <c:pt idx="16">
                  <c:v>7.5968599645479903E-2</c:v>
                </c:pt>
                <c:pt idx="17">
                  <c:v>6.7626800250469604E-2</c:v>
                </c:pt>
                <c:pt idx="18">
                  <c:v>4.9601244893989496E-2</c:v>
                </c:pt>
                <c:pt idx="19">
                  <c:v>8.7106299212598381E-2</c:v>
                </c:pt>
                <c:pt idx="20">
                  <c:v>0.24418604651162809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Higher</c:v>
                </c:pt>
              </c:strCache>
            </c:strRef>
          </c:tx>
          <c:cat>
            <c:strRef>
              <c:f>Sheet1!$A$2:$A$22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95+</c:v>
                </c:pt>
                <c:pt idx="20">
                  <c:v>missing</c:v>
                </c:pt>
              </c:strCache>
            </c:strRef>
          </c:cat>
          <c:val>
            <c:numRef>
              <c:f>Sheet1!$E$2:$E$22</c:f>
              <c:numCache>
                <c:formatCode>General</c:formatCode>
                <c:ptCount val="21"/>
                <c:pt idx="0" formatCode="0.00E+00">
                  <c:v>4.4572416805584051E-5</c:v>
                </c:pt>
                <c:pt idx="1">
                  <c:v>1.2036998433582099E-2</c:v>
                </c:pt>
                <c:pt idx="2">
                  <c:v>1.8707574427074311E-2</c:v>
                </c:pt>
                <c:pt idx="3">
                  <c:v>9.4550707684595003E-2</c:v>
                </c:pt>
                <c:pt idx="4">
                  <c:v>0.26164342491096981</c:v>
                </c:pt>
                <c:pt idx="5">
                  <c:v>0.26308953475992802</c:v>
                </c:pt>
                <c:pt idx="6">
                  <c:v>0.23771884442185909</c:v>
                </c:pt>
                <c:pt idx="7">
                  <c:v>0.20420241567431599</c:v>
                </c:pt>
                <c:pt idx="8">
                  <c:v>0.19107576498269097</c:v>
                </c:pt>
                <c:pt idx="9">
                  <c:v>0.190235329026957</c:v>
                </c:pt>
                <c:pt idx="10">
                  <c:v>0.18229034586348816</c:v>
                </c:pt>
                <c:pt idx="11">
                  <c:v>0.17416651145464693</c:v>
                </c:pt>
                <c:pt idx="12">
                  <c:v>0.15498907048564409</c:v>
                </c:pt>
                <c:pt idx="13">
                  <c:v>0.12618155377817589</c:v>
                </c:pt>
                <c:pt idx="14">
                  <c:v>9.862093456837627E-2</c:v>
                </c:pt>
                <c:pt idx="15">
                  <c:v>8.4725510089054254E-2</c:v>
                </c:pt>
                <c:pt idx="16">
                  <c:v>6.2692182469341245E-2</c:v>
                </c:pt>
                <c:pt idx="17">
                  <c:v>5.0720100187852182E-2</c:v>
                </c:pt>
                <c:pt idx="18">
                  <c:v>3.4040070025286924E-2</c:v>
                </c:pt>
                <c:pt idx="19">
                  <c:v>4.7490157480315001E-2</c:v>
                </c:pt>
                <c:pt idx="20">
                  <c:v>5.2325581395348826E-2</c:v>
                </c:pt>
              </c:numCache>
            </c:numRef>
          </c:val>
        </c:ser>
        <c:overlap val="100"/>
        <c:axId val="89331968"/>
        <c:axId val="89337856"/>
      </c:barChart>
      <c:catAx>
        <c:axId val="89331968"/>
        <c:scaling>
          <c:orientation val="minMax"/>
        </c:scaling>
        <c:axPos val="b"/>
        <c:tickLblPos val="nextTo"/>
        <c:crossAx val="89337856"/>
        <c:crosses val="autoZero"/>
        <c:auto val="1"/>
        <c:lblAlgn val="ctr"/>
        <c:lblOffset val="100"/>
      </c:catAx>
      <c:valAx>
        <c:axId val="89337856"/>
        <c:scaling>
          <c:orientation val="minMax"/>
        </c:scaling>
        <c:axPos val="l"/>
        <c:majorGridlines/>
        <c:numFmt formatCode="0%" sourceLinked="1"/>
        <c:tickLblPos val="nextTo"/>
        <c:crossAx val="8933196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P20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9379376470930071"/>
          <c:y val="0.15417180533156247"/>
          <c:w val="0.76315580478639466"/>
          <c:h val="0.45216013660942977"/>
        </c:manualLayout>
      </c:layout>
      <c:bar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No education</c:v>
                </c:pt>
              </c:strCache>
            </c:strRef>
          </c:tx>
          <c:cat>
            <c:strRef>
              <c:f>Sheet1!$A$2:$A$22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95+</c:v>
                </c:pt>
                <c:pt idx="20">
                  <c:v>missing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0.9999549153535765</c:v>
                </c:pt>
                <c:pt idx="1">
                  <c:v>0.98741663867304696</c:v>
                </c:pt>
                <c:pt idx="2">
                  <c:v>0.82077703624521337</c:v>
                </c:pt>
                <c:pt idx="3">
                  <c:v>0.5045022194039307</c:v>
                </c:pt>
                <c:pt idx="4">
                  <c:v>0.51645004191704846</c:v>
                </c:pt>
                <c:pt idx="5">
                  <c:v>0.60472718996351504</c:v>
                </c:pt>
                <c:pt idx="6">
                  <c:v>0.6530174179488446</c:v>
                </c:pt>
                <c:pt idx="7">
                  <c:v>0.67561331174929129</c:v>
                </c:pt>
                <c:pt idx="8">
                  <c:v>0.68911870904471062</c:v>
                </c:pt>
                <c:pt idx="9">
                  <c:v>0.71465776293823002</c:v>
                </c:pt>
                <c:pt idx="10">
                  <c:v>0.78760896053988261</c:v>
                </c:pt>
                <c:pt idx="11">
                  <c:v>0.81037701317716004</c:v>
                </c:pt>
                <c:pt idx="12">
                  <c:v>0.8573180225768785</c:v>
                </c:pt>
                <c:pt idx="13">
                  <c:v>0.87710666214229205</c:v>
                </c:pt>
                <c:pt idx="14">
                  <c:v>0.90346141632264199</c:v>
                </c:pt>
                <c:pt idx="15">
                  <c:v>0.90441888619854705</c:v>
                </c:pt>
                <c:pt idx="16">
                  <c:v>0.93392070484581502</c:v>
                </c:pt>
                <c:pt idx="17">
                  <c:v>0.93881644934804398</c:v>
                </c:pt>
                <c:pt idx="18">
                  <c:v>0.96018835616438436</c:v>
                </c:pt>
                <c:pt idx="19">
                  <c:v>0.89264990328820149</c:v>
                </c:pt>
                <c:pt idx="20">
                  <c:v>0.82089552238806063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Primary</c:v>
                </c:pt>
              </c:strCache>
            </c:strRef>
          </c:tx>
          <c:cat>
            <c:strRef>
              <c:f>Sheet1!$A$2:$A$22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95+</c:v>
                </c:pt>
                <c:pt idx="20">
                  <c:v>missing</c:v>
                </c:pt>
              </c:strCache>
            </c:str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3.2203318874043256E-5</c:v>
                </c:pt>
                <c:pt idx="1">
                  <c:v>8.8496549901150509E-3</c:v>
                </c:pt>
                <c:pt idx="2">
                  <c:v>0.156367068249887</c:v>
                </c:pt>
                <c:pt idx="3">
                  <c:v>0.40910199502463318</c:v>
                </c:pt>
                <c:pt idx="4">
                  <c:v>0.33862576074644346</c:v>
                </c:pt>
                <c:pt idx="5">
                  <c:v>0.26965121973088002</c:v>
                </c:pt>
                <c:pt idx="6">
                  <c:v>0.24729227088761113</c:v>
                </c:pt>
                <c:pt idx="7">
                  <c:v>0.23875110677840308</c:v>
                </c:pt>
                <c:pt idx="8">
                  <c:v>0.22556055810636108</c:v>
                </c:pt>
                <c:pt idx="9">
                  <c:v>0.20448747913188609</c:v>
                </c:pt>
                <c:pt idx="10">
                  <c:v>0.15615334145655599</c:v>
                </c:pt>
                <c:pt idx="11">
                  <c:v>0.14337481698389493</c:v>
                </c:pt>
                <c:pt idx="12">
                  <c:v>0.107648890618918</c:v>
                </c:pt>
                <c:pt idx="13">
                  <c:v>9.4050446782038291E-2</c:v>
                </c:pt>
                <c:pt idx="14">
                  <c:v>7.3109629159168743E-2</c:v>
                </c:pt>
                <c:pt idx="15">
                  <c:v>6.7191283292978243E-2</c:v>
                </c:pt>
                <c:pt idx="16">
                  <c:v>4.9474754320569303E-2</c:v>
                </c:pt>
                <c:pt idx="17">
                  <c:v>4.3931795386158476E-2</c:v>
                </c:pt>
                <c:pt idx="18">
                  <c:v>3.0821917808219235E-2</c:v>
                </c:pt>
                <c:pt idx="19">
                  <c:v>8.4139264990328783E-2</c:v>
                </c:pt>
                <c:pt idx="20">
                  <c:v>8.9552238805970158E-2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Secondary</c:v>
                </c:pt>
              </c:strCache>
            </c:strRef>
          </c:tx>
          <c:cat>
            <c:strRef>
              <c:f>Sheet1!$A$2:$A$22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95+</c:v>
                </c:pt>
                <c:pt idx="20">
                  <c:v>missing</c:v>
                </c:pt>
              </c:strCache>
            </c:strRef>
          </c:cat>
          <c:val>
            <c:numRef>
              <c:f>Sheet1!$D$2:$D$22</c:f>
              <c:numCache>
                <c:formatCode>General</c:formatCode>
                <c:ptCount val="21"/>
                <c:pt idx="0" formatCode="0.00E+00">
                  <c:v>3.2203318874043257E-6</c:v>
                </c:pt>
                <c:pt idx="1">
                  <c:v>5.3417332547676358E-4</c:v>
                </c:pt>
                <c:pt idx="2">
                  <c:v>1.5777630113284299E-2</c:v>
                </c:pt>
                <c:pt idx="3">
                  <c:v>6.7225988976147497E-2</c:v>
                </c:pt>
                <c:pt idx="4">
                  <c:v>0.103474315408195</c:v>
                </c:pt>
                <c:pt idx="5">
                  <c:v>9.0336641584650185E-2</c:v>
                </c:pt>
                <c:pt idx="6">
                  <c:v>7.1318553474577703E-2</c:v>
                </c:pt>
                <c:pt idx="7">
                  <c:v>6.250726672688732E-2</c:v>
                </c:pt>
                <c:pt idx="8">
                  <c:v>6.1438505772745476E-2</c:v>
                </c:pt>
                <c:pt idx="9">
                  <c:v>5.6427378964941599E-2</c:v>
                </c:pt>
                <c:pt idx="10">
                  <c:v>3.9580627452030601E-2</c:v>
                </c:pt>
                <c:pt idx="11">
                  <c:v>3.3180819912152298E-2</c:v>
                </c:pt>
                <c:pt idx="12">
                  <c:v>2.5379525107045501E-2</c:v>
                </c:pt>
                <c:pt idx="13">
                  <c:v>2.0359687818120115E-2</c:v>
                </c:pt>
                <c:pt idx="14">
                  <c:v>1.732472389823931E-2</c:v>
                </c:pt>
                <c:pt idx="15">
                  <c:v>2.3123486682808683E-2</c:v>
                </c:pt>
                <c:pt idx="16">
                  <c:v>1.3978312436462201E-2</c:v>
                </c:pt>
                <c:pt idx="17">
                  <c:v>1.36409227683049E-2</c:v>
                </c:pt>
                <c:pt idx="18">
                  <c:v>7.2773972602739731E-3</c:v>
                </c:pt>
                <c:pt idx="19">
                  <c:v>1.9987105093488122E-2</c:v>
                </c:pt>
                <c:pt idx="20">
                  <c:v>7.4626865671641798E-2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Higher</c:v>
                </c:pt>
              </c:strCache>
            </c:strRef>
          </c:tx>
          <c:cat>
            <c:strRef>
              <c:f>Sheet1!$A$2:$A$22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95+</c:v>
                </c:pt>
                <c:pt idx="20">
                  <c:v>missing</c:v>
                </c:pt>
              </c:strCache>
            </c:strRef>
          </c:cat>
          <c:val>
            <c:numRef>
              <c:f>Sheet1!$E$2:$E$22</c:f>
              <c:numCache>
                <c:formatCode>General</c:formatCode>
                <c:ptCount val="21"/>
                <c:pt idx="0" formatCode="0.00E+00">
                  <c:v>9.660995662212956E-6</c:v>
                </c:pt>
                <c:pt idx="1">
                  <c:v>3.1995330113608221E-3</c:v>
                </c:pt>
                <c:pt idx="2">
                  <c:v>7.078265391615878E-3</c:v>
                </c:pt>
                <c:pt idx="3">
                  <c:v>1.9169796595288009E-2</c:v>
                </c:pt>
                <c:pt idx="4">
                  <c:v>4.1449881928312199E-2</c:v>
                </c:pt>
                <c:pt idx="5">
                  <c:v>3.5284948720955125E-2</c:v>
                </c:pt>
                <c:pt idx="6">
                  <c:v>2.8371757688967516E-2</c:v>
                </c:pt>
                <c:pt idx="7">
                  <c:v>2.3128314745418585E-2</c:v>
                </c:pt>
                <c:pt idx="8">
                  <c:v>2.38822270761824E-2</c:v>
                </c:pt>
                <c:pt idx="9">
                  <c:v>2.4427378964941602E-2</c:v>
                </c:pt>
                <c:pt idx="10">
                  <c:v>1.6657070551531102E-2</c:v>
                </c:pt>
                <c:pt idx="11">
                  <c:v>1.3067349926793596E-2</c:v>
                </c:pt>
                <c:pt idx="12">
                  <c:v>9.6535616971584297E-3</c:v>
                </c:pt>
                <c:pt idx="13">
                  <c:v>8.4832032575500559E-3</c:v>
                </c:pt>
                <c:pt idx="14">
                  <c:v>6.1042306199499E-3</c:v>
                </c:pt>
                <c:pt idx="15">
                  <c:v>5.2663438256658653E-3</c:v>
                </c:pt>
                <c:pt idx="16">
                  <c:v>2.6262283971535101E-3</c:v>
                </c:pt>
                <c:pt idx="17">
                  <c:v>3.6108324974924813E-3</c:v>
                </c:pt>
                <c:pt idx="18">
                  <c:v>1.7123287671232906E-3</c:v>
                </c:pt>
                <c:pt idx="19">
                  <c:v>3.2237266279819552E-3</c:v>
                </c:pt>
                <c:pt idx="20">
                  <c:v>1.4925373134328401E-2</c:v>
                </c:pt>
              </c:numCache>
            </c:numRef>
          </c:val>
        </c:ser>
        <c:overlap val="100"/>
        <c:axId val="90746880"/>
        <c:axId val="90748416"/>
      </c:barChart>
      <c:catAx>
        <c:axId val="90746880"/>
        <c:scaling>
          <c:orientation val="minMax"/>
        </c:scaling>
        <c:axPos val="b"/>
        <c:tickLblPos val="nextTo"/>
        <c:txPr>
          <a:bodyPr/>
          <a:lstStyle/>
          <a:p>
            <a:pPr>
              <a:defRPr sz="1700"/>
            </a:pPr>
            <a:endParaRPr lang="en-US"/>
          </a:p>
        </c:txPr>
        <c:crossAx val="90748416"/>
        <c:crosses val="autoZero"/>
        <c:auto val="1"/>
        <c:lblAlgn val="ctr"/>
        <c:lblOffset val="100"/>
      </c:catAx>
      <c:valAx>
        <c:axId val="90748416"/>
        <c:scaling>
          <c:orientation val="minMax"/>
        </c:scaling>
        <c:axPos val="l"/>
        <c:majorGridlines/>
        <c:numFmt formatCode="0%" sourceLinked="1"/>
        <c:tickLblPos val="nextTo"/>
        <c:crossAx val="90746880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6C5EC9D-AE5F-46AF-A3CE-BDE5F6F344D9}" type="datetimeFigureOut">
              <a:rPr lang="en-US"/>
              <a:pPr/>
              <a:t>8/18/2017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CB19AEF-5672-4F07-90DD-0C182D248CF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05E4A1B-976B-4DA0-B91F-48D47926F08D}" type="datetimeFigureOut">
              <a:rPr lang="en-US"/>
              <a:pPr/>
              <a:t>8/18/2017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FE95BEE-A81D-4942-8C6D-136234734FC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Poverty</a:t>
            </a:r>
            <a:r>
              <a:rPr lang="en-US" baseline="0" dirty="0" smtClean="0"/>
              <a:t> rates generally decline as the age of the household head increases. However, households with a person over 50 but a household head under 50 tend to have higher poverty rates.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95BEE-A81D-4942-8C6D-136234734FC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Bearing</a:t>
            </a:r>
            <a:r>
              <a:rPr lang="en-US" baseline="0" dirty="0" smtClean="0"/>
              <a:t> all of the caveats about income measurement, our numbers suggest that generally younger age groups are more likely to live in households in the P20. The </a:t>
            </a:r>
            <a:r>
              <a:rPr lang="en-US" baseline="0" dirty="0" err="1" smtClean="0"/>
              <a:t>microdata</a:t>
            </a:r>
            <a:r>
              <a:rPr lang="en-US" baseline="0" dirty="0" smtClean="0"/>
              <a:t> set used by the World Bank’s poverty estimates suggests that the poverty rates in 2000 were significantly lower among those over 65 (</a:t>
            </a:r>
            <a:r>
              <a:rPr lang="en-US" baseline="0" dirty="0" err="1" smtClean="0"/>
              <a:t>Batana</a:t>
            </a:r>
            <a:r>
              <a:rPr lang="en-US" baseline="0" dirty="0" smtClean="0"/>
              <a:t> et al 2013).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95BEE-A81D-4942-8C6D-136234734FC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 recommendations</a:t>
            </a:r>
            <a:r>
              <a:rPr lang="en-US" baseline="0" dirty="0" smtClean="0"/>
              <a:t> suggest that an Index of &lt;105 is very accurate, 105-110 is relatively accurate, 110-125 is approximate, 125-175 is rough data, &gt;175 is </a:t>
            </a:r>
            <a:r>
              <a:rPr lang="en-US" baseline="0" smtClean="0"/>
              <a:t>very rough data.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95BEE-A81D-4942-8C6D-136234734FC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95BEE-A81D-4942-8C6D-136234734FC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ODI 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Placeholder 7" descr="Cover_Geometry.ai"/>
          <p:cNvPicPr>
            <a:picLocks noChangeAspect="1"/>
          </p:cNvPicPr>
          <p:nvPr/>
        </p:nvPicPr>
        <p:blipFill>
          <a:blip r:embed="rId2"/>
          <a:srcRect t="92" b="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5550" y="431800"/>
            <a:ext cx="1892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744290" y="6007751"/>
            <a:ext cx="3671587" cy="480796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744290" y="4895516"/>
            <a:ext cx="3671587" cy="1104538"/>
          </a:xfrm>
        </p:spPr>
        <p:txBody>
          <a:bodyPr anchor="b">
            <a:no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Sh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566863" y="2355850"/>
            <a:ext cx="5378450" cy="0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566863" y="4076700"/>
            <a:ext cx="5378450" cy="0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DVI_Logo.ai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3088" y="323850"/>
            <a:ext cx="647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66404" y="2481263"/>
            <a:ext cx="5379663" cy="1108075"/>
          </a:xfrm>
        </p:spPr>
        <p:txBody>
          <a:bodyPr anchor="ctr"/>
          <a:lstStyle>
            <a:lvl1pPr>
              <a:defRPr sz="1800" b="1" baseline="0">
                <a:solidFill>
                  <a:srgbClr val="BD272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66835" y="3652594"/>
            <a:ext cx="2982913" cy="252957"/>
          </a:xfrm>
        </p:spPr>
        <p:txBody>
          <a:bodyPr/>
          <a:lstStyle>
            <a:lvl1pPr>
              <a:defRPr sz="1800" baseline="0">
                <a:solidFill>
                  <a:srgbClr val="BD272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Report title / www.devinit.org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Mediu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VI_Logo.ai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3088" y="323850"/>
            <a:ext cx="647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1566863" y="2016125"/>
            <a:ext cx="5378450" cy="0"/>
          </a:xfrm>
          <a:prstGeom prst="line">
            <a:avLst/>
          </a:prstGeom>
          <a:ln>
            <a:solidFill>
              <a:srgbClr val="BD27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566863" y="4414838"/>
            <a:ext cx="5378450" cy="0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66404" y="2142676"/>
            <a:ext cx="5379232" cy="1785103"/>
          </a:xfr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 baseline="0">
                <a:solidFill>
                  <a:srgbClr val="BD272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567266" y="3991035"/>
            <a:ext cx="2982913" cy="252957"/>
          </a:xfrm>
        </p:spPr>
        <p:txBody>
          <a:bodyPr/>
          <a:lstStyle>
            <a:lvl1pPr>
              <a:defRPr sz="1800" baseline="0">
                <a:solidFill>
                  <a:srgbClr val="BD272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Report title / www.devinit.org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Lo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566863" y="1677988"/>
            <a:ext cx="5378450" cy="0"/>
          </a:xfrm>
          <a:prstGeom prst="line">
            <a:avLst/>
          </a:prstGeom>
          <a:ln>
            <a:solidFill>
              <a:srgbClr val="BD27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566863" y="4740275"/>
            <a:ext cx="5378450" cy="0"/>
          </a:xfrm>
          <a:prstGeom prst="line">
            <a:avLst/>
          </a:prstGeom>
          <a:ln>
            <a:solidFill>
              <a:srgbClr val="BD27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DVI_Logo.ai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3088" y="323850"/>
            <a:ext cx="647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565973" y="4329590"/>
            <a:ext cx="2982913" cy="252957"/>
          </a:xfrm>
        </p:spPr>
        <p:txBody>
          <a:bodyPr/>
          <a:lstStyle>
            <a:lvl1pPr>
              <a:defRPr sz="1800" baseline="0">
                <a:solidFill>
                  <a:srgbClr val="BD272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65972" y="1804122"/>
            <a:ext cx="5378801" cy="2462212"/>
          </a:xfr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Report title / www.devinit.org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/Case Stud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VI_Logo.ai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3088" y="323850"/>
            <a:ext cx="647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1566863" y="1785938"/>
            <a:ext cx="647065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66863" y="4510088"/>
            <a:ext cx="647065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566404" y="1911626"/>
            <a:ext cx="6470938" cy="423375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566404" y="2367761"/>
            <a:ext cx="6470938" cy="350195"/>
          </a:xfrm>
        </p:spPr>
        <p:txBody>
          <a:bodyPr/>
          <a:lstStyle>
            <a:lvl1pPr>
              <a:defRPr sz="23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65972" y="2842305"/>
            <a:ext cx="6471369" cy="1531532"/>
          </a:xfr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Report title / www.devinit.org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213" y="6061075"/>
            <a:ext cx="1892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336550" y="3662363"/>
            <a:ext cx="2781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FFFFFF"/>
                </a:solidFill>
              </a:rPr>
              <a:t>Development Initiatives</a:t>
            </a:r>
          </a:p>
          <a:p>
            <a:r>
              <a:rPr lang="en-US" sz="1400">
                <a:solidFill>
                  <a:srgbClr val="FFFFFF"/>
                </a:solidFill>
              </a:rPr>
              <a:t>North Quay House</a:t>
            </a:r>
          </a:p>
          <a:p>
            <a:r>
              <a:rPr lang="en-US" sz="1400">
                <a:solidFill>
                  <a:srgbClr val="FFFFFF"/>
                </a:solidFill>
              </a:rPr>
              <a:t>Quay side</a:t>
            </a:r>
          </a:p>
          <a:p>
            <a:r>
              <a:rPr lang="en-US" sz="1400">
                <a:solidFill>
                  <a:srgbClr val="FFFFFF"/>
                </a:solidFill>
              </a:rPr>
              <a:t>Temple Back</a:t>
            </a:r>
          </a:p>
          <a:p>
            <a:r>
              <a:rPr lang="en-US" sz="1400">
                <a:solidFill>
                  <a:srgbClr val="FFFFFF"/>
                </a:solidFill>
              </a:rPr>
              <a:t>Bristol</a:t>
            </a:r>
          </a:p>
          <a:p>
            <a:r>
              <a:rPr lang="en-US" sz="1400">
                <a:solidFill>
                  <a:srgbClr val="FFFFFF"/>
                </a:solidFill>
              </a:rPr>
              <a:t>BS1 6FL</a:t>
            </a:r>
          </a:p>
          <a:p>
            <a:r>
              <a:rPr lang="en-US" sz="1400">
                <a:solidFill>
                  <a:srgbClr val="FFFFFF"/>
                </a:solidFill>
              </a:rPr>
              <a:t>United Kingdom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336550" y="5268913"/>
            <a:ext cx="2562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FFFF"/>
                </a:solidFill>
              </a:rPr>
              <a:t>www.devinit.org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Report title / www.devinit.org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042150" y="6356350"/>
            <a:ext cx="174148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315280E-6417-473D-8076-07C7B32050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336550" y="3662363"/>
            <a:ext cx="2781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tx2"/>
                </a:solidFill>
              </a:rPr>
              <a:t>Development Initiatives</a:t>
            </a:r>
          </a:p>
          <a:p>
            <a:r>
              <a:rPr lang="en-US" sz="1400">
                <a:solidFill>
                  <a:schemeClr val="tx2"/>
                </a:solidFill>
              </a:rPr>
              <a:t>North Quay House</a:t>
            </a:r>
          </a:p>
          <a:p>
            <a:r>
              <a:rPr lang="en-US" sz="1400">
                <a:solidFill>
                  <a:schemeClr val="tx2"/>
                </a:solidFill>
              </a:rPr>
              <a:t>Quay side</a:t>
            </a:r>
          </a:p>
          <a:p>
            <a:r>
              <a:rPr lang="en-US" sz="1400">
                <a:solidFill>
                  <a:schemeClr val="tx2"/>
                </a:solidFill>
              </a:rPr>
              <a:t>Temple Back</a:t>
            </a:r>
          </a:p>
          <a:p>
            <a:r>
              <a:rPr lang="en-US" sz="1400">
                <a:solidFill>
                  <a:schemeClr val="tx2"/>
                </a:solidFill>
              </a:rPr>
              <a:t>Bristol</a:t>
            </a:r>
          </a:p>
          <a:p>
            <a:r>
              <a:rPr lang="en-US" sz="1400">
                <a:solidFill>
                  <a:schemeClr val="tx2"/>
                </a:solidFill>
              </a:rPr>
              <a:t>BS1 6FL</a:t>
            </a:r>
          </a:p>
          <a:p>
            <a:r>
              <a:rPr lang="en-US" sz="1400">
                <a:solidFill>
                  <a:schemeClr val="tx2"/>
                </a:solidFill>
              </a:rPr>
              <a:t>United Kingdom</a:t>
            </a: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336550" y="5268913"/>
            <a:ext cx="2562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E8443A"/>
                </a:solidFill>
              </a:rPr>
              <a:t>www.devinit.org</a:t>
            </a:r>
          </a:p>
        </p:txBody>
      </p:sp>
      <p:pic>
        <p:nvPicPr>
          <p:cNvPr id="4" name="Picture 7" descr="DVI_Logo.ai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213" y="6061075"/>
            <a:ext cx="19177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 descr="Cover_Geometry.ai"/>
          <p:cNvPicPr>
            <a:picLocks noChangeAspect="1"/>
          </p:cNvPicPr>
          <p:nvPr/>
        </p:nvPicPr>
        <p:blipFill>
          <a:blip r:embed="rId2"/>
          <a:srcRect t="92" b="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DVI_Logo.ai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5550" y="431800"/>
            <a:ext cx="19177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3744290" y="4895516"/>
            <a:ext cx="3665007" cy="1104537"/>
          </a:xfr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rgbClr val="E8443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744290" y="6007751"/>
            <a:ext cx="3665007" cy="480796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rgbClr val="E8443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1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VI_Logo.ai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3088" y="323850"/>
            <a:ext cx="647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43911"/>
            <a:ext cx="7700666" cy="856817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055910"/>
            <a:ext cx="8229600" cy="407025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Report title / www.devinit.org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1 + Heading 2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VI_Logo.ai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3088" y="323850"/>
            <a:ext cx="647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579792"/>
            <a:ext cx="8229600" cy="35463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43911"/>
            <a:ext cx="7704000" cy="856817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233488"/>
            <a:ext cx="7704000" cy="647700"/>
          </a:xfrm>
        </p:spPr>
        <p:txBody>
          <a:bodyPr/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Report title / www.devinit.org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1 + Heading 2+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VI_Logo.ai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3088" y="323850"/>
            <a:ext cx="647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2642304"/>
            <a:ext cx="8229600" cy="3483859"/>
          </a:xfrm>
          <a:prstGeom prst="rect">
            <a:avLst/>
          </a:prstGeom>
        </p:spPr>
        <p:txBody>
          <a:bodyPr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b="0" baseline="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43911"/>
            <a:ext cx="7704000" cy="856817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2154653"/>
            <a:ext cx="8229600" cy="393825"/>
          </a:xfrm>
        </p:spPr>
        <p:txBody>
          <a:bodyPr/>
          <a:lstStyle>
            <a:lvl1pPr>
              <a:defRPr sz="23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Report title / www.devinit.org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Placeholder 2" descr="Cover_Geometry.ai"/>
          <p:cNvPicPr>
            <a:picLocks noChangeAspect="1"/>
          </p:cNvPicPr>
          <p:nvPr/>
        </p:nvPicPr>
        <p:blipFill>
          <a:blip r:embed="rId2"/>
          <a:srcRect t="92" b="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769307" y="6007751"/>
            <a:ext cx="4001900" cy="480796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769307" y="4895516"/>
            <a:ext cx="4001900" cy="1104537"/>
          </a:xfr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9" descr="Cover_Geometry.ai"/>
          <p:cNvPicPr>
            <a:picLocks noChangeAspect="1"/>
          </p:cNvPicPr>
          <p:nvPr/>
        </p:nvPicPr>
        <p:blipFill>
          <a:blip r:embed="rId2"/>
          <a:srcRect t="92" b="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756147" y="6007751"/>
            <a:ext cx="4008480" cy="480796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756147" y="4895516"/>
            <a:ext cx="4008480" cy="1104537"/>
          </a:xfr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1 + Heading 2+ bullet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DVI_Logo.ai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3088" y="323850"/>
            <a:ext cx="647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2577859"/>
            <a:ext cx="3991648" cy="3548303"/>
          </a:xfrm>
          <a:prstGeom prst="rect">
            <a:avLst/>
          </a:prstGeom>
        </p:spPr>
        <p:txBody>
          <a:bodyPr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b="0" baseline="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43911"/>
            <a:ext cx="7704000" cy="856817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4618038" y="2577859"/>
            <a:ext cx="4068762" cy="3548304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233488"/>
            <a:ext cx="7704000" cy="647700"/>
          </a:xfrm>
        </p:spPr>
        <p:txBody>
          <a:bodyPr/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Report title / www.devinit.org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1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VI_Logo.ai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3088" y="323850"/>
            <a:ext cx="647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43911"/>
            <a:ext cx="7704000" cy="856817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" y="1339273"/>
            <a:ext cx="8229600" cy="4786889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Report title / www.devinit.org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663" y="6356350"/>
            <a:ext cx="6694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Report title / www.devinit.org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chemeClr val="bg2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10000"/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744913" y="6180271"/>
            <a:ext cx="3670300" cy="481013"/>
          </a:xfrm>
        </p:spPr>
        <p:txBody>
          <a:bodyPr/>
          <a:lstStyle/>
          <a:p>
            <a:r>
              <a:rPr lang="en-US" dirty="0" smtClean="0"/>
              <a:t>August 2017</a:t>
            </a:r>
          </a:p>
        </p:txBody>
      </p:sp>
      <p:sp>
        <p:nvSpPr>
          <p:cNvPr id="18434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845613" y="4586630"/>
            <a:ext cx="6298386" cy="1593641"/>
          </a:xfrm>
        </p:spPr>
        <p:txBody>
          <a:bodyPr/>
          <a:lstStyle/>
          <a:p>
            <a:r>
              <a:rPr lang="en-US" sz="3600" dirty="0" smtClean="0"/>
              <a:t>The P20 and Aging: Disaggregated data on the poorest 20%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4"/>
          <p:cNvSpPr>
            <a:spLocks noGrp="1"/>
          </p:cNvSpPr>
          <p:nvPr>
            <p:ph type="title"/>
          </p:nvPr>
        </p:nvSpPr>
        <p:spPr>
          <a:xfrm>
            <a:off x="457200" y="344488"/>
            <a:ext cx="7700963" cy="855662"/>
          </a:xfrm>
        </p:spPr>
        <p:txBody>
          <a:bodyPr/>
          <a:lstStyle/>
          <a:p>
            <a:r>
              <a:rPr lang="en-US" dirty="0" smtClean="0"/>
              <a:t>Conclusion</a:t>
            </a:r>
          </a:p>
        </p:txBody>
      </p:sp>
      <p:sp>
        <p:nvSpPr>
          <p:cNvPr id="20482" name="Content Placeholder 5"/>
          <p:cNvSpPr>
            <a:spLocks noGrp="1"/>
          </p:cNvSpPr>
          <p:nvPr>
            <p:ph idx="13"/>
          </p:nvPr>
        </p:nvSpPr>
        <p:spPr>
          <a:xfrm>
            <a:off x="457200" y="2055813"/>
            <a:ext cx="8229600" cy="4070350"/>
          </a:xfrm>
        </p:spPr>
        <p:txBody>
          <a:bodyPr/>
          <a:lstStyle/>
          <a:p>
            <a:r>
              <a:rPr lang="en-US" dirty="0" smtClean="0"/>
              <a:t>To ensure that no one is left behind, there are significant gaps in aging data. </a:t>
            </a:r>
          </a:p>
          <a:p>
            <a:r>
              <a:rPr lang="en-US" dirty="0" smtClean="0"/>
              <a:t>Major household surveys were designed for specific purposes than monitoring issues related to aging. </a:t>
            </a:r>
          </a:p>
          <a:p>
            <a:r>
              <a:rPr lang="en-US" dirty="0" smtClean="0"/>
              <a:t>Administrative data and improved CRVS systems would improve coverage.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P20 and Aging </a:t>
            </a:r>
            <a:r>
              <a:rPr lang="en-US" dirty="0"/>
              <a:t>/ www.devinit.org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P20 and  Aging/ </a:t>
            </a:r>
            <a:r>
              <a:rPr lang="en-US" dirty="0"/>
              <a:t>www.devinit.org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P20 and Aging/ </a:t>
            </a:r>
            <a:r>
              <a:rPr lang="en-US" dirty="0"/>
              <a:t>www.devinit.org</a:t>
            </a:r>
          </a:p>
        </p:txBody>
      </p:sp>
      <p:sp>
        <p:nvSpPr>
          <p:cNvPr id="22530" name="Content Placeholder 5"/>
          <p:cNvSpPr>
            <a:spLocks noGrp="1"/>
          </p:cNvSpPr>
          <p:nvPr>
            <p:ph idx="1"/>
          </p:nvPr>
        </p:nvSpPr>
        <p:spPr>
          <a:xfrm>
            <a:off x="457200" y="2641600"/>
            <a:ext cx="8229600" cy="3484563"/>
          </a:xfrm>
        </p:spPr>
        <p:txBody>
          <a:bodyPr>
            <a:normAutofit fontScale="92500" lnSpcReduction="20000"/>
          </a:bodyPr>
          <a:lstStyle/>
          <a:p>
            <a:pPr fontAlgn="base"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/>
              <a:t>Focus on disaggregation, not a new poverty measure</a:t>
            </a:r>
          </a:p>
          <a:p>
            <a:pPr fontAlgn="base"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/>
              <a:t>Bellwether indicators focus on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Income/consumption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Nutrition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Civil Registration and Vital Statistics</a:t>
            </a:r>
          </a:p>
          <a:p>
            <a:pPr fontAlgn="base"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/>
              <a:t>Disaggregated by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Wealth quintile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Gender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Geography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Age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Disability</a:t>
            </a:r>
          </a:p>
        </p:txBody>
      </p:sp>
      <p:sp>
        <p:nvSpPr>
          <p:cNvPr id="22531" name="Title 3"/>
          <p:cNvSpPr>
            <a:spLocks noGrp="1"/>
          </p:cNvSpPr>
          <p:nvPr>
            <p:ph type="title"/>
          </p:nvPr>
        </p:nvSpPr>
        <p:spPr>
          <a:xfrm>
            <a:off x="457200" y="344488"/>
            <a:ext cx="7704138" cy="855662"/>
          </a:xfrm>
        </p:spPr>
        <p:txBody>
          <a:bodyPr/>
          <a:lstStyle/>
          <a:p>
            <a:r>
              <a:rPr lang="en-US" dirty="0" smtClean="0"/>
              <a:t>The P20 Initiative</a:t>
            </a:r>
          </a:p>
        </p:txBody>
      </p:sp>
      <p:sp>
        <p:nvSpPr>
          <p:cNvPr id="2253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0" y="2154238"/>
            <a:ext cx="8229600" cy="393700"/>
          </a:xfrm>
        </p:spPr>
        <p:txBody>
          <a:bodyPr/>
          <a:lstStyle/>
          <a:p>
            <a:r>
              <a:rPr lang="en-US" dirty="0" smtClean="0"/>
              <a:t>Data on people in the poorest 20% globally through 2030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P20 and Aging </a:t>
            </a:r>
            <a:r>
              <a:rPr lang="en-US" dirty="0"/>
              <a:t>/ www.devinit.org</a:t>
            </a:r>
          </a:p>
        </p:txBody>
      </p:sp>
      <p:sp>
        <p:nvSpPr>
          <p:cNvPr id="22530" name="Content Placeholder 5"/>
          <p:cNvSpPr>
            <a:spLocks noGrp="1"/>
          </p:cNvSpPr>
          <p:nvPr>
            <p:ph idx="1"/>
          </p:nvPr>
        </p:nvSpPr>
        <p:spPr>
          <a:xfrm>
            <a:off x="457200" y="2641600"/>
            <a:ext cx="8229600" cy="3484563"/>
          </a:xfrm>
        </p:spPr>
        <p:txBody>
          <a:bodyPr>
            <a:normAutofit fontScale="92500" lnSpcReduction="20000"/>
          </a:bodyPr>
          <a:lstStyle/>
          <a:p>
            <a:pPr fontAlgn="base"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/>
              <a:t>World Bank’s Living Standards Measurement Study (LSMS)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Focus on income/consumption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No particular age focus</a:t>
            </a:r>
          </a:p>
          <a:p>
            <a:pPr fontAlgn="base"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/>
              <a:t>USAID’s Demographic and Health Surveys (DHS)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Household wealth defined by assets (e.g. roofing material, water source)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Focus on children under 5 and women ages 15-49</a:t>
            </a:r>
          </a:p>
          <a:p>
            <a:pPr fontAlgn="base"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/>
              <a:t>UNICEF’s Multiple Indicators Cluster Survey (MICS)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Household wealth defined by assets (e.g. roofing material, water source)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Focus on children under 18 and women ages 15-49</a:t>
            </a:r>
          </a:p>
        </p:txBody>
      </p:sp>
      <p:sp>
        <p:nvSpPr>
          <p:cNvPr id="22531" name="Title 3"/>
          <p:cNvSpPr>
            <a:spLocks noGrp="1"/>
          </p:cNvSpPr>
          <p:nvPr>
            <p:ph type="title"/>
          </p:nvPr>
        </p:nvSpPr>
        <p:spPr>
          <a:xfrm>
            <a:off x="457200" y="344488"/>
            <a:ext cx="7704138" cy="855662"/>
          </a:xfrm>
        </p:spPr>
        <p:txBody>
          <a:bodyPr/>
          <a:lstStyle/>
          <a:p>
            <a:r>
              <a:rPr lang="en-US" dirty="0" smtClean="0"/>
              <a:t>The P20 Initiative</a:t>
            </a:r>
          </a:p>
        </p:txBody>
      </p:sp>
      <p:sp>
        <p:nvSpPr>
          <p:cNvPr id="2253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0" y="2154238"/>
            <a:ext cx="8229600" cy="393700"/>
          </a:xfrm>
        </p:spPr>
        <p:txBody>
          <a:bodyPr/>
          <a:lstStyle/>
          <a:p>
            <a:r>
              <a:rPr lang="en-US" dirty="0" smtClean="0"/>
              <a:t>Major Data sources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P20 and Aging </a:t>
            </a:r>
            <a:r>
              <a:rPr lang="en-US" dirty="0"/>
              <a:t>/ www.devinit.org</a:t>
            </a:r>
          </a:p>
        </p:txBody>
      </p:sp>
      <p:sp>
        <p:nvSpPr>
          <p:cNvPr id="22530" name="Content Placeholder 5"/>
          <p:cNvSpPr>
            <a:spLocks noGrp="1"/>
          </p:cNvSpPr>
          <p:nvPr>
            <p:ph idx="1"/>
          </p:nvPr>
        </p:nvSpPr>
        <p:spPr>
          <a:xfrm>
            <a:off x="457200" y="2641600"/>
            <a:ext cx="8229600" cy="3484563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err="1" smtClean="0"/>
              <a:t>Intrahousehold</a:t>
            </a:r>
            <a:r>
              <a:rPr lang="en-US" dirty="0" smtClean="0"/>
              <a:t> inequality is hard to measure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Ownership of goods isn’t always clearly defined within a household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Needs vary significantly within household</a:t>
            </a:r>
          </a:p>
          <a:p>
            <a:pPr fontAlgn="base"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/>
              <a:t>Only those in households are surveyed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Exclude those in institutions, homeless, refugees and other groups.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The most vulnerable households may combine with other households</a:t>
            </a:r>
          </a:p>
        </p:txBody>
      </p:sp>
      <p:sp>
        <p:nvSpPr>
          <p:cNvPr id="22531" name="Title 3"/>
          <p:cNvSpPr>
            <a:spLocks noGrp="1"/>
          </p:cNvSpPr>
          <p:nvPr>
            <p:ph type="title"/>
          </p:nvPr>
        </p:nvSpPr>
        <p:spPr>
          <a:xfrm>
            <a:off x="457200" y="344488"/>
            <a:ext cx="7704138" cy="855662"/>
          </a:xfrm>
        </p:spPr>
        <p:txBody>
          <a:bodyPr/>
          <a:lstStyle/>
          <a:p>
            <a:r>
              <a:rPr lang="en-US" dirty="0" smtClean="0"/>
              <a:t>Income and age</a:t>
            </a:r>
          </a:p>
        </p:txBody>
      </p:sp>
      <p:sp>
        <p:nvSpPr>
          <p:cNvPr id="2253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0" y="2154238"/>
            <a:ext cx="8229600" cy="393700"/>
          </a:xfrm>
        </p:spPr>
        <p:txBody>
          <a:bodyPr/>
          <a:lstStyle/>
          <a:p>
            <a:r>
              <a:rPr lang="en-US" dirty="0" smtClean="0"/>
              <a:t>Major data sources define wealth at household level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P20 and Aging </a:t>
            </a:r>
            <a:r>
              <a:rPr lang="en-US" dirty="0"/>
              <a:t>/ www.devinit.org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593850"/>
          <a:ext cx="8229600" cy="4532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531" name="Title 3"/>
          <p:cNvSpPr>
            <a:spLocks noGrp="1"/>
          </p:cNvSpPr>
          <p:nvPr>
            <p:ph type="title"/>
          </p:nvPr>
        </p:nvSpPr>
        <p:spPr>
          <a:xfrm>
            <a:off x="457200" y="344488"/>
            <a:ext cx="7704138" cy="855662"/>
          </a:xfrm>
        </p:spPr>
        <p:txBody>
          <a:bodyPr/>
          <a:lstStyle/>
          <a:p>
            <a:r>
              <a:rPr lang="en-US" dirty="0" smtClean="0"/>
              <a:t>Income and age</a:t>
            </a:r>
          </a:p>
        </p:txBody>
      </p:sp>
      <p:sp>
        <p:nvSpPr>
          <p:cNvPr id="2253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0" y="1200150"/>
            <a:ext cx="8229600" cy="393700"/>
          </a:xfrm>
        </p:spPr>
        <p:txBody>
          <a:bodyPr/>
          <a:lstStyle/>
          <a:p>
            <a:r>
              <a:rPr lang="en-US" dirty="0" smtClean="0"/>
              <a:t>Percentage of population in P20</a:t>
            </a:r>
          </a:p>
        </p:txBody>
      </p:sp>
      <p:sp>
        <p:nvSpPr>
          <p:cNvPr id="7" name="Footer Placeholder 1"/>
          <p:cNvSpPr txBox="1">
            <a:spLocks/>
          </p:cNvSpPr>
          <p:nvPr/>
        </p:nvSpPr>
        <p:spPr>
          <a:xfrm>
            <a:off x="591503" y="6126163"/>
            <a:ext cx="80038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accent6"/>
                </a:solidFill>
                <a:latin typeface="+mn-lt"/>
                <a:ea typeface="+mn-ea"/>
              </a:rPr>
              <a:t>DI calculations based on most recent DHS, MICS, PNAD (Brazil) and CNPS (China) covering 5.3 billion people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Our baseline report used stunting (low height for age) as bellwether indicator.</a:t>
            </a:r>
          </a:p>
          <a:p>
            <a:pPr lvl="1"/>
            <a:r>
              <a:rPr lang="en-US" dirty="0" smtClean="0"/>
              <a:t>This indicator is not recorded for those over 5.</a:t>
            </a:r>
          </a:p>
          <a:p>
            <a:r>
              <a:rPr lang="en-US" dirty="0" smtClean="0"/>
              <a:t>Some DHS report BMI for women ages 15-49. </a:t>
            </a:r>
          </a:p>
          <a:p>
            <a:pPr lvl="1"/>
            <a:r>
              <a:rPr lang="en-US" dirty="0" smtClean="0"/>
              <a:t>A few countries also measure BMI for men ages 15-49. </a:t>
            </a:r>
          </a:p>
          <a:p>
            <a:r>
              <a:rPr lang="en-US" dirty="0" smtClean="0"/>
              <a:t>DHS may measure anemia among women ages 15-49. </a:t>
            </a:r>
          </a:p>
          <a:p>
            <a:r>
              <a:rPr lang="en-US" dirty="0" smtClean="0"/>
              <a:t>Some LSMS ask questions about hunger at household level. </a:t>
            </a:r>
          </a:p>
          <a:p>
            <a:r>
              <a:rPr lang="en-US" dirty="0" smtClean="0"/>
              <a:t>LSMS surveys may also include measurements of stunting among children. 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 and 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Basic non-monetary measure of wellbeing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P20 and Aging / www.devinit.org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2641600"/>
          <a:ext cx="4130040" cy="348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indicators: Education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402081"/>
            <a:ext cx="8229600" cy="1146398"/>
          </a:xfrm>
        </p:spPr>
        <p:txBody>
          <a:bodyPr/>
          <a:lstStyle/>
          <a:p>
            <a:r>
              <a:rPr lang="en-US" dirty="0" smtClean="0"/>
              <a:t>Those in the rest of the population are more likely to have some schooling, even when comparing the same ages.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P20 and Aging / www.devinit.org</a:t>
            </a:r>
            <a:endParaRPr lang="en-US" dirty="0"/>
          </a:p>
        </p:txBody>
      </p:sp>
      <p:graphicFrame>
        <p:nvGraphicFramePr>
          <p:cNvPr id="9" name="Content Placeholder 7"/>
          <p:cNvGraphicFramePr>
            <a:graphicFrameLocks/>
          </p:cNvGraphicFramePr>
          <p:nvPr/>
        </p:nvGraphicFramePr>
        <p:xfrm>
          <a:off x="4587240" y="2641600"/>
          <a:ext cx="4130040" cy="421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Quality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402081"/>
            <a:ext cx="8229600" cy="1146398"/>
          </a:xfrm>
        </p:spPr>
        <p:txBody>
          <a:bodyPr/>
          <a:lstStyle/>
          <a:p>
            <a:r>
              <a:rPr lang="en-US" dirty="0" smtClean="0"/>
              <a:t>Recorded ages are less accurate among the P20 than the rest of the population.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P20 and Aging / www.devinit.org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Whipple’s Index is a measure of age clumping around ages ending in 0 or 5.  </a:t>
            </a:r>
          </a:p>
          <a:p>
            <a:pPr lvl="2"/>
            <a:r>
              <a:rPr lang="en-US" sz="1900" dirty="0" smtClean="0"/>
              <a:t>Very accurate : &lt; 105: </a:t>
            </a:r>
          </a:p>
          <a:p>
            <a:pPr lvl="2"/>
            <a:r>
              <a:rPr lang="en-US" sz="1900" dirty="0" smtClean="0"/>
              <a:t>Relatively Accurate: 105-110</a:t>
            </a:r>
          </a:p>
          <a:p>
            <a:pPr lvl="2"/>
            <a:r>
              <a:rPr lang="en-US" sz="1900" dirty="0" smtClean="0"/>
              <a:t>Approximate: 110-125</a:t>
            </a:r>
          </a:p>
          <a:p>
            <a:pPr lvl="2"/>
            <a:r>
              <a:rPr lang="en-US" sz="1900" dirty="0" smtClean="0"/>
              <a:t>Rough data: 125-175</a:t>
            </a:r>
          </a:p>
          <a:p>
            <a:pPr lvl="2"/>
            <a:r>
              <a:rPr lang="en-US" sz="1900" dirty="0" smtClean="0"/>
              <a:t>Very rough data: &gt; 175</a:t>
            </a:r>
          </a:p>
          <a:p>
            <a:endParaRPr lang="en-US" dirty="0" smtClean="0"/>
          </a:p>
          <a:p>
            <a:r>
              <a:rPr lang="en-US" dirty="0" smtClean="0"/>
              <a:t>Whipple’s Index P20 : 149 </a:t>
            </a:r>
          </a:p>
          <a:p>
            <a:r>
              <a:rPr lang="en-US" dirty="0" smtClean="0"/>
              <a:t>Whipple’s Index Rest of the population: 123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402081"/>
            <a:ext cx="8229600" cy="11463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P20 and Aging / www.devinit.org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Administrative data</a:t>
            </a:r>
          </a:p>
          <a:p>
            <a:r>
              <a:rPr lang="en-US" dirty="0" smtClean="0"/>
              <a:t>WHO Study on Global Ageing and Adult Health (SAGE)</a:t>
            </a:r>
          </a:p>
          <a:p>
            <a:pPr lvl="1"/>
            <a:r>
              <a:rPr lang="en-US" dirty="0" smtClean="0"/>
              <a:t>Focus on Adults 50 and older</a:t>
            </a:r>
          </a:p>
          <a:p>
            <a:pPr lvl="1"/>
            <a:r>
              <a:rPr lang="en-US" dirty="0" smtClean="0"/>
              <a:t>Surveys in China, Ghana, India, Russia, and South Africa</a:t>
            </a:r>
          </a:p>
          <a:p>
            <a:r>
              <a:rPr lang="en-US" dirty="0" smtClean="0"/>
              <a:t>Some DHS will ask full surveys to older populations</a:t>
            </a:r>
          </a:p>
          <a:p>
            <a:pPr lvl="1"/>
            <a:r>
              <a:rPr lang="en-US" dirty="0" smtClean="0"/>
              <a:t>HIV/AIDS, Domestic violence</a:t>
            </a:r>
          </a:p>
          <a:p>
            <a:pPr lvl="1"/>
            <a:r>
              <a:rPr lang="en-US" dirty="0" smtClean="0"/>
              <a:t>Not likely to ask about pensions, retirement</a:t>
            </a:r>
          </a:p>
          <a:p>
            <a:r>
              <a:rPr lang="en-US" dirty="0" smtClean="0"/>
              <a:t>LSMS exploring </a:t>
            </a:r>
            <a:r>
              <a:rPr lang="en-US" dirty="0" err="1" smtClean="0"/>
              <a:t>intrahousehold</a:t>
            </a:r>
            <a:r>
              <a:rPr lang="en-US" dirty="0" smtClean="0"/>
              <a:t> measures of inequality</a:t>
            </a:r>
          </a:p>
          <a:p>
            <a:pPr lvl="1"/>
            <a:r>
              <a:rPr lang="en-US" dirty="0" smtClean="0"/>
              <a:t>Primary focus on gender disaggregation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werPoint template_Bristol">
  <a:themeElements>
    <a:clrScheme name="DI_Theme 1">
      <a:dk1>
        <a:sysClr val="windowText" lastClr="000000"/>
      </a:dk1>
      <a:lt1>
        <a:sysClr val="window" lastClr="FFFFFF"/>
      </a:lt1>
      <a:dk2>
        <a:srgbClr val="E8443A"/>
      </a:dk2>
      <a:lt2>
        <a:srgbClr val="453F43"/>
      </a:lt2>
      <a:accent1>
        <a:srgbClr val="E8443A"/>
      </a:accent1>
      <a:accent2>
        <a:srgbClr val="F8C1B3"/>
      </a:accent2>
      <a:accent3>
        <a:srgbClr val="F0836E"/>
      </a:accent3>
      <a:accent4>
        <a:srgbClr val="BD2729"/>
      </a:accent4>
      <a:accent5>
        <a:srgbClr val="8F1C14"/>
      </a:accent5>
      <a:accent6>
        <a:srgbClr val="6B656A"/>
      </a:accent6>
      <a:hlink>
        <a:srgbClr val="E8443A"/>
      </a:hlink>
      <a:folHlink>
        <a:srgbClr val="6B656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template_Bristol</Template>
  <TotalTime>4553</TotalTime>
  <Words>702</Words>
  <Application>Microsoft Office PowerPoint</Application>
  <PresentationFormat>On-screen Show (4:3)</PresentationFormat>
  <Paragraphs>95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PowerPoint template_Bristol</vt:lpstr>
      <vt:lpstr>Slide 1</vt:lpstr>
      <vt:lpstr>The P20 Initiative</vt:lpstr>
      <vt:lpstr>The P20 Initiative</vt:lpstr>
      <vt:lpstr>Income and age</vt:lpstr>
      <vt:lpstr>Income and age</vt:lpstr>
      <vt:lpstr>Nutrition and age</vt:lpstr>
      <vt:lpstr>Other indicators: Education</vt:lpstr>
      <vt:lpstr>Data Quality</vt:lpstr>
      <vt:lpstr>Opportunities</vt:lpstr>
      <vt:lpstr>Conclusion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Zach</dc:creator>
  <cp:lastModifiedBy>fordm1</cp:lastModifiedBy>
  <cp:revision>6</cp:revision>
  <cp:lastPrinted>2014-11-03T09:45:06Z</cp:lastPrinted>
  <dcterms:created xsi:type="dcterms:W3CDTF">2017-08-09T16:39:16Z</dcterms:created>
  <dcterms:modified xsi:type="dcterms:W3CDTF">2017-08-18T09:20:32Z</dcterms:modified>
</cp:coreProperties>
</file>