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cb004220af0346c9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4" r:id="rId4"/>
    <p:sldId id="329" r:id="rId5"/>
    <p:sldId id="330" r:id="rId6"/>
    <p:sldId id="331" r:id="rId7"/>
    <p:sldId id="311" r:id="rId8"/>
    <p:sldId id="319" r:id="rId9"/>
    <p:sldId id="320" r:id="rId10"/>
    <p:sldId id="323" r:id="rId11"/>
    <p:sldId id="321" r:id="rId12"/>
    <p:sldId id="332" r:id="rId13"/>
    <p:sldId id="324" r:id="rId14"/>
    <p:sldId id="326" r:id="rId15"/>
    <p:sldId id="328" r:id="rId16"/>
    <p:sldId id="325" r:id="rId17"/>
    <p:sldId id="333" r:id="rId18"/>
    <p:sldId id="305" r:id="rId19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D4"/>
    <a:srgbClr val="75B6E5"/>
    <a:srgbClr val="26A3DD"/>
    <a:srgbClr val="A3CCEE"/>
    <a:srgbClr val="102D69"/>
    <a:srgbClr val="CFE2F6"/>
    <a:srgbClr val="0F78C8"/>
    <a:srgbClr val="2585B8"/>
    <a:srgbClr val="4BA6DD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8" autoAdjust="0"/>
    <p:restoredTop sz="94660" autoAdjust="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4060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990" y="-84"/>
      </p:cViewPr>
      <p:guideLst>
        <p:guide orient="horz" pos="5647"/>
        <p:guide pos="23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VJ\AppData\Local\Microsoft\Windows\Temporary%20Internet%20Files\Content.Outlook\66N8W3VF\Kopi%20af%20andel%20af%20&#230;ldre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4.5553707495964713E-2"/>
          <c:y val="9.9628648113901083E-2"/>
          <c:w val="0.93242639541852135"/>
          <c:h val="0.7704447960954035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91D4"/>
            </a:solidFill>
            <a:ln w="6350">
              <a:solidFill>
                <a:srgbClr val="FFFFFF"/>
              </a:solidFill>
              <a:prstDash val="solid"/>
            </a:ln>
          </c:spPr>
          <c:cat>
            <c:strRef>
              <c:f>FOLK2!$A$51:$A$75</c:f>
              <c:strCach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strCache>
            </c:strRef>
          </c:cat>
          <c:val>
            <c:numRef>
              <c:f>FOLK2!$B$51:$B$75</c:f>
              <c:numCache>
                <c:formatCode>_ * #,##0_ ;_ * \-#,##0_ ;_ * "-"??_ ;_ @_ </c:formatCode>
                <c:ptCount val="25"/>
                <c:pt idx="0">
                  <c:v>15.50655964717696</c:v>
                </c:pt>
                <c:pt idx="1">
                  <c:v>15.415454826405215</c:v>
                </c:pt>
                <c:pt idx="2">
                  <c:v>15.31250347507285</c:v>
                </c:pt>
                <c:pt idx="3">
                  <c:v>15.14976022785638</c:v>
                </c:pt>
                <c:pt idx="4">
                  <c:v>15.032584086696779</c:v>
                </c:pt>
                <c:pt idx="5">
                  <c:v>14.947855089652981</c:v>
                </c:pt>
                <c:pt idx="6">
                  <c:v>14.876362947219924</c:v>
                </c:pt>
                <c:pt idx="7">
                  <c:v>14.82925017166915</c:v>
                </c:pt>
                <c:pt idx="8">
                  <c:v>14.802703650556385</c:v>
                </c:pt>
                <c:pt idx="9">
                  <c:v>14.801259380435791</c:v>
                </c:pt>
                <c:pt idx="10">
                  <c:v>14.829571132720734</c:v>
                </c:pt>
                <c:pt idx="11">
                  <c:v>14.906107113479226</c:v>
                </c:pt>
                <c:pt idx="12">
                  <c:v>15.014640375281466</c:v>
                </c:pt>
                <c:pt idx="13">
                  <c:v>15.164131133924732</c:v>
                </c:pt>
                <c:pt idx="14">
                  <c:v>15.324621393758568</c:v>
                </c:pt>
                <c:pt idx="15">
                  <c:v>15.578406845695904</c:v>
                </c:pt>
                <c:pt idx="16">
                  <c:v>15.885036445030536</c:v>
                </c:pt>
                <c:pt idx="17">
                  <c:v>16.312587876788381</c:v>
                </c:pt>
                <c:pt idx="18">
                  <c:v>16.7927255698457</c:v>
                </c:pt>
                <c:pt idx="19">
                  <c:v>17.347571443214221</c:v>
                </c:pt>
                <c:pt idx="20">
                  <c:v>17.845214781349032</c:v>
                </c:pt>
                <c:pt idx="21">
                  <c:v>18.245799224663607</c:v>
                </c:pt>
                <c:pt idx="22">
                  <c:v>18.572118914114927</c:v>
                </c:pt>
                <c:pt idx="23">
                  <c:v>18.825560677110573</c:v>
                </c:pt>
                <c:pt idx="24">
                  <c:v>19.050548039067138</c:v>
                </c:pt>
              </c:numCache>
            </c:numRef>
          </c:val>
        </c:ser>
        <c:gapWidth val="80"/>
        <c:axId val="101060992"/>
        <c:axId val="101062528"/>
      </c:barChart>
      <c:catAx>
        <c:axId val="101060992"/>
        <c:scaling>
          <c:orientation val="minMax"/>
        </c:scaling>
        <c:axPos val="b"/>
        <c:majorTickMark val="none"/>
        <c:tickLblPos val="low"/>
        <c:spPr>
          <a:ln w="3175" cap="flat" cmpd="sng" algn="ctr">
            <a:solidFill>
              <a:srgbClr val="AEAC9D"/>
            </a:solidFill>
            <a:prstDash val="solid"/>
            <a:round/>
            <a:headEnd type="none" w="med" len="med"/>
            <a:tailEnd type="none" w="med" len="med"/>
          </a:ln>
        </c:spPr>
        <c:crossAx val="101062528"/>
        <c:crosses val="autoZero"/>
        <c:auto val="1"/>
        <c:lblAlgn val="ctr"/>
        <c:lblOffset val="100"/>
      </c:catAx>
      <c:valAx>
        <c:axId val="101062528"/>
        <c:scaling>
          <c:orientation val="minMax"/>
          <c:max val="20"/>
        </c:scaling>
        <c:axPos val="l"/>
        <c:majorGridlines>
          <c:spPr>
            <a:ln w="3175">
              <a:solidFill>
                <a:srgbClr val="AEAC9D"/>
              </a:solidFill>
              <a:prstDash val="solid"/>
            </a:ln>
          </c:spPr>
        </c:majorGridlines>
        <c:numFmt formatCode="#,##0" sourceLinked="0"/>
        <c:majorTickMark val="none"/>
        <c:tickLblPos val="nextTo"/>
        <c:spPr>
          <a:ln w="9525">
            <a:noFill/>
          </a:ln>
        </c:spPr>
        <c:crossAx val="101060992"/>
        <c:crosses val="autoZero"/>
        <c:crossBetween val="between"/>
      </c:valAx>
    </c:plotArea>
    <c:plotVisOnly val="1"/>
    <c:dispBlanksAs val="gap"/>
  </c:chart>
  <c:spPr>
    <a:ln w="9525">
      <a:noFill/>
    </a:ln>
  </c:spPr>
  <c:txPr>
    <a:bodyPr/>
    <a:lstStyle/>
    <a:p>
      <a:pPr>
        <a:defRPr sz="800">
          <a:solidFill>
            <a:srgbClr val="6F6D5C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0.0285</cdr:x>
      <cdr:y>0.01512</cdr:y>
    </cdr:from>
    <cdr:to>
      <cdr:x>0.14247</cdr:x>
      <cdr:y>0.10961</cdr:y>
    </cdr:to>
    <cdr:sp macro="" textlink="">
      <cdr:nvSpPr>
        <cdr:cNvPr id="2" name="Tekstboks 1"/>
        <cdr:cNvSpPr txBox="1"/>
      </cdr:nvSpPr>
      <cdr:spPr>
        <a:xfrm xmlns:a="http://schemas.openxmlformats.org/drawingml/2006/main">
          <a:off x="133372" y="38101"/>
          <a:ext cx="533377" cy="238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800" b="0" i="0" u="none" strike="noStrike" kern="1200" baseline="0" dirty="0">
              <a:solidFill>
                <a:srgbClr val="6F6D5C"/>
              </a:solidFill>
              <a:latin typeface="Arial Narrow"/>
              <a:ea typeface="Arial Narrow"/>
              <a:cs typeface="Arial Narrow"/>
            </a:rPr>
            <a:t>Percent</a:t>
          </a:r>
          <a:endParaRPr lang="da-DK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77E02-92A6-4B9C-BBA2-74867274E378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4" name="Picture 2" descr="Q:\PPT\SAMLING\JV\Logo2013\LogoDkPr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0" y="9278551"/>
            <a:ext cx="906800" cy="517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340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20EA3-EEEC-4EE3-8111-65C8C600CA44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6" name="Picture 2" descr="Q:\PPT\SAMLING\JV\Logo2013\LogoDkPr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0" y="9278551"/>
            <a:ext cx="906800" cy="517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226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19100" y="352425"/>
            <a:ext cx="5948363" cy="446246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78775" y="5089500"/>
            <a:ext cx="5430200" cy="3915000"/>
          </a:xfrm>
        </p:spPr>
        <p:txBody>
          <a:bodyPr/>
          <a:lstStyle/>
          <a:p>
            <a:endParaRPr lang="da-DK" dirty="0">
              <a:latin typeface="Lucida San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>
          <a:xfrm>
            <a:off x="3202808" y="9435646"/>
            <a:ext cx="399998" cy="350111"/>
          </a:xfrm>
        </p:spPr>
        <p:txBody>
          <a:bodyPr/>
          <a:lstStyle/>
          <a:p>
            <a:pPr algn="ctr"/>
            <a:fld id="{DC720EA3-EEEC-4EE3-8111-65C8C600CA44}" type="slidenum">
              <a:rPr lang="da-DK" smtClean="0">
                <a:latin typeface="Lucida Sans"/>
              </a:rPr>
              <a:pPr algn="ctr"/>
              <a:t>1</a:t>
            </a:fld>
            <a:endParaRPr lang="da-DK" dirty="0">
              <a:latin typeface="Lucida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04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FLIS er de samme grunddata som DST bruger og som vi sender tilbage i månedsrapporter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20EA3-EEEC-4EE3-8111-65C8C600CA44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27187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19100" y="352425"/>
            <a:ext cx="5948363" cy="446246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78775" y="5089500"/>
            <a:ext cx="5430200" cy="3915000"/>
          </a:xfrm>
        </p:spPr>
        <p:txBody>
          <a:bodyPr/>
          <a:lstStyle/>
          <a:p>
            <a:endParaRPr lang="da-DK" dirty="0">
              <a:latin typeface="Lucida San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>
          <a:xfrm>
            <a:off x="3202808" y="9435646"/>
            <a:ext cx="399998" cy="350111"/>
          </a:xfrm>
        </p:spPr>
        <p:txBody>
          <a:bodyPr/>
          <a:lstStyle/>
          <a:p>
            <a:pPr algn="ctr"/>
            <a:fld id="{DC720EA3-EEEC-4EE3-8111-65C8C600CA44}" type="slidenum">
              <a:rPr lang="da-DK" smtClean="0">
                <a:latin typeface="Lucida Sans"/>
              </a:rPr>
              <a:pPr algn="ctr"/>
              <a:t>18</a:t>
            </a:fld>
            <a:endParaRPr lang="da-DK" dirty="0">
              <a:latin typeface="Lucida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04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23528" y="332656"/>
            <a:ext cx="8352928" cy="3456384"/>
          </a:xfrm>
          <a:prstGeom prst="rect">
            <a:avLst/>
          </a:prstGeom>
          <a:solidFill>
            <a:srgbClr val="26A3D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264696" cy="146759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6264696" cy="1554857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4" name="Rektangel 3"/>
          <p:cNvSpPr/>
          <p:nvPr userDrawn="1"/>
        </p:nvSpPr>
        <p:spPr>
          <a:xfrm rot="16200000" flipH="1">
            <a:off x="7997456" y="6575711"/>
            <a:ext cx="461401" cy="108450"/>
          </a:xfrm>
          <a:prstGeom prst="rect">
            <a:avLst/>
          </a:prstGeom>
          <a:solidFill>
            <a:srgbClr val="75B6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 rot="16200000" flipH="1">
            <a:off x="7928875" y="6375773"/>
            <a:ext cx="861282" cy="108450"/>
          </a:xfrm>
          <a:prstGeom prst="rect">
            <a:avLst/>
          </a:prstGeom>
          <a:solidFill>
            <a:srgbClr val="26A3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16200000" flipH="1">
            <a:off x="8106372" y="6421910"/>
            <a:ext cx="769002" cy="108450"/>
          </a:xfrm>
          <a:prstGeom prst="rect">
            <a:avLst/>
          </a:prstGeom>
          <a:solidFill>
            <a:srgbClr val="A3CCE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16200000" flipH="1">
            <a:off x="8322321" y="6506501"/>
            <a:ext cx="599821" cy="108450"/>
          </a:xfrm>
          <a:prstGeom prst="rect">
            <a:avLst/>
          </a:prstGeom>
          <a:solidFill>
            <a:srgbClr val="0091D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H:\JV\DIV\logoer\Logo2013\DKhvi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" y="5958000"/>
            <a:ext cx="939857" cy="489600"/>
          </a:xfrm>
          <a:prstGeom prst="rect">
            <a:avLst/>
          </a:prstGeom>
          <a:noFill/>
          <a:effectLst>
            <a:outerShdw blurRad="12700" dist="12700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053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>
            <a:lvl1pPr marL="268288" indent="-268288">
              <a:buClr>
                <a:srgbClr val="0091D4"/>
              </a:buClr>
              <a:buSzPct val="100000"/>
              <a:buFont typeface="Wingdings" pitchFamily="2" charset="2"/>
              <a:buChar char=""/>
              <a:defRPr sz="2600" b="0">
                <a:latin typeface="Arial" pitchFamily="34" charset="0"/>
                <a:cs typeface="Arial" pitchFamily="34" charset="0"/>
              </a:defRPr>
            </a:lvl1pPr>
            <a:lvl2pPr marL="531813" indent="-263525">
              <a:buClr>
                <a:srgbClr val="0091D4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2pPr>
            <a:lvl3pPr marL="809625" indent="-266700">
              <a:buClr>
                <a:srgbClr val="0091D4"/>
              </a:buClr>
              <a:buSzPct val="100000"/>
              <a:buFontTx/>
              <a:buChar char="-"/>
              <a:defRPr sz="1800" baseline="0">
                <a:latin typeface="Arial" pitchFamily="34" charset="0"/>
              </a:defRPr>
            </a:lvl3pPr>
            <a:lvl4pPr marL="648000" indent="-180000">
              <a:buClr>
                <a:srgbClr val="2585B8"/>
              </a:buClr>
              <a:buSzPct val="60000"/>
              <a:buFont typeface="Wingdings" pitchFamily="2" charset="2"/>
              <a:buChar char="n"/>
              <a:defRPr sz="1400">
                <a:latin typeface="Lucida Sans" pitchFamily="34" charset="0"/>
              </a:defRPr>
            </a:lvl4pPr>
            <a:lvl5pPr marL="756000" indent="-180000">
              <a:buClr>
                <a:srgbClr val="2585B8"/>
              </a:buClr>
              <a:buSzPct val="50000"/>
              <a:buFont typeface="Wingdings" pitchFamily="2" charset="2"/>
              <a:buChar char="n"/>
              <a:defRPr sz="1200">
                <a:latin typeface="Lucida Sans" pitchFamily="34" charset="0"/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91D4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8" name="Rektangel 7"/>
          <p:cNvSpPr/>
          <p:nvPr userDrawn="1"/>
        </p:nvSpPr>
        <p:spPr>
          <a:xfrm>
            <a:off x="-7169" y="6165304"/>
            <a:ext cx="9151169" cy="692696"/>
          </a:xfrm>
          <a:prstGeom prst="rect">
            <a:avLst/>
          </a:prstGeom>
          <a:solidFill>
            <a:srgbClr val="0091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691562" y="6514165"/>
            <a:ext cx="416942" cy="27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 rot="16200000" flipH="1">
            <a:off x="8156697" y="6392697"/>
            <a:ext cx="514221" cy="422476"/>
            <a:chOff x="4355976" y="4293096"/>
            <a:chExt cx="4032448" cy="2335646"/>
          </a:xfrm>
        </p:grpSpPr>
        <p:sp>
          <p:nvSpPr>
            <p:cNvPr id="15" name="Rektangel 14"/>
            <p:cNvSpPr/>
            <p:nvPr userDrawn="1"/>
          </p:nvSpPr>
          <p:spPr>
            <a:xfrm>
              <a:off x="6228184" y="4293096"/>
              <a:ext cx="216024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4355976" y="4903626"/>
              <a:ext cx="403244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4788022" y="5514155"/>
              <a:ext cx="360040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ktangel 17"/>
            <p:cNvSpPr/>
            <p:nvPr userDrawn="1"/>
          </p:nvSpPr>
          <p:spPr>
            <a:xfrm>
              <a:off x="5580112" y="6124686"/>
              <a:ext cx="2808312" cy="504056"/>
            </a:xfrm>
            <a:prstGeom prst="rect">
              <a:avLst/>
            </a:prstGeom>
            <a:solidFill>
              <a:srgbClr val="CFE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H:\JV\DIV\logoer\Logo2013\DKhvid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" y="6343200"/>
            <a:ext cx="649607" cy="3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2272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/>
          <p:cNvSpPr/>
          <p:nvPr userDrawn="1"/>
        </p:nvSpPr>
        <p:spPr>
          <a:xfrm>
            <a:off x="-7169" y="6165304"/>
            <a:ext cx="9151169" cy="692696"/>
          </a:xfrm>
          <a:prstGeom prst="rect">
            <a:avLst/>
          </a:prstGeom>
          <a:solidFill>
            <a:srgbClr val="0091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Pladsholder til indhold 2"/>
          <p:cNvSpPr>
            <a:spLocks noGrp="1"/>
          </p:cNvSpPr>
          <p:nvPr>
            <p:ph idx="1"/>
          </p:nvPr>
        </p:nvSpPr>
        <p:spPr>
          <a:xfrm>
            <a:off x="467544" y="1600200"/>
            <a:ext cx="5472608" cy="4525963"/>
          </a:xfrm>
        </p:spPr>
        <p:txBody>
          <a:bodyPr/>
          <a:lstStyle>
            <a:lvl1pPr marL="268288" indent="-268288">
              <a:buClr>
                <a:srgbClr val="0091D4"/>
              </a:buClr>
              <a:buSzPct val="100000"/>
              <a:buFont typeface="Wingdings" pitchFamily="2" charset="2"/>
              <a:buChar char=""/>
              <a:defRPr sz="2600" b="0">
                <a:latin typeface="Arial" pitchFamily="34" charset="0"/>
                <a:cs typeface="Arial" pitchFamily="34" charset="0"/>
              </a:defRPr>
            </a:lvl1pPr>
            <a:lvl2pPr marL="531813" indent="-263525">
              <a:buClr>
                <a:srgbClr val="0091D4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2pPr>
            <a:lvl3pPr marL="809625" indent="-266700">
              <a:buClr>
                <a:srgbClr val="0091D4"/>
              </a:buClr>
              <a:buSzPct val="100000"/>
              <a:buFontTx/>
              <a:buChar char="-"/>
              <a:defRPr sz="1800" baseline="0">
                <a:latin typeface="Arial" pitchFamily="34" charset="0"/>
              </a:defRPr>
            </a:lvl3pPr>
            <a:lvl4pPr marL="648000" indent="-180000">
              <a:buClr>
                <a:srgbClr val="2585B8"/>
              </a:buClr>
              <a:buSzPct val="60000"/>
              <a:buFont typeface="Wingdings" pitchFamily="2" charset="2"/>
              <a:buChar char="n"/>
              <a:defRPr sz="1400">
                <a:latin typeface="Lucida Sans" pitchFamily="34" charset="0"/>
              </a:defRPr>
            </a:lvl4pPr>
            <a:lvl5pPr marL="756000" indent="-180000">
              <a:buClr>
                <a:srgbClr val="2585B8"/>
              </a:buClr>
              <a:buSzPct val="50000"/>
              <a:buFont typeface="Wingdings" pitchFamily="2" charset="2"/>
              <a:buChar char="n"/>
              <a:defRPr sz="1200">
                <a:latin typeface="Lucida Sans" pitchFamily="34" charset="0"/>
              </a:defRPr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91D4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56176" y="1628800"/>
            <a:ext cx="2530624" cy="4536504"/>
          </a:xfrm>
          <a:solidFill>
            <a:srgbClr val="0091D4">
              <a:alpha val="80000"/>
            </a:srgbClr>
          </a:solidFill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44000" indent="0">
              <a:buFontTx/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288000" indent="0">
              <a:buFontTx/>
              <a:buNone/>
              <a:defRPr sz="1800">
                <a:solidFill>
                  <a:schemeClr val="bg1"/>
                </a:solidFill>
                <a:latin typeface="Lucida Sans" pitchFamily="34" charset="0"/>
              </a:defRPr>
            </a:lvl3pPr>
            <a:lvl4pPr marL="432000" indent="0">
              <a:buFontTx/>
              <a:buNone/>
              <a:defRPr sz="1600">
                <a:solidFill>
                  <a:schemeClr val="bg1"/>
                </a:solidFill>
                <a:latin typeface="Lucida Sans" pitchFamily="34" charset="0"/>
              </a:defRPr>
            </a:lvl4pPr>
            <a:lvl5pPr marL="57600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691562" y="6514165"/>
            <a:ext cx="416942" cy="27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 rot="16200000" flipH="1">
            <a:off x="8156697" y="6392697"/>
            <a:ext cx="514221" cy="422476"/>
            <a:chOff x="4355976" y="4293096"/>
            <a:chExt cx="4032448" cy="2335646"/>
          </a:xfrm>
        </p:grpSpPr>
        <p:sp>
          <p:nvSpPr>
            <p:cNvPr id="14" name="Rektangel 13"/>
            <p:cNvSpPr/>
            <p:nvPr userDrawn="1"/>
          </p:nvSpPr>
          <p:spPr>
            <a:xfrm>
              <a:off x="6228184" y="4293096"/>
              <a:ext cx="216024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4355976" y="4903626"/>
              <a:ext cx="403244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4788022" y="5514155"/>
              <a:ext cx="360040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ktangel 17"/>
            <p:cNvSpPr/>
            <p:nvPr userDrawn="1"/>
          </p:nvSpPr>
          <p:spPr>
            <a:xfrm>
              <a:off x="5580112" y="6124686"/>
              <a:ext cx="2808312" cy="504056"/>
            </a:xfrm>
            <a:prstGeom prst="rect">
              <a:avLst/>
            </a:prstGeom>
            <a:solidFill>
              <a:srgbClr val="CFE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2" descr="H:\JV\DIV\logoer\Logo2013\DKhvi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" y="6343200"/>
            <a:ext cx="649607" cy="3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325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 userDrawn="1"/>
        </p:nvSpPr>
        <p:spPr>
          <a:xfrm>
            <a:off x="0" y="6165304"/>
            <a:ext cx="9144001" cy="695743"/>
          </a:xfrm>
          <a:prstGeom prst="rect">
            <a:avLst/>
          </a:prstGeom>
          <a:solidFill>
            <a:srgbClr val="0091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691562" y="6514165"/>
            <a:ext cx="416942" cy="27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8" name="Pladsholder til indhold 3"/>
          <p:cNvSpPr>
            <a:spLocks noGrp="1"/>
          </p:cNvSpPr>
          <p:nvPr>
            <p:ph sz="half" idx="2"/>
          </p:nvPr>
        </p:nvSpPr>
        <p:spPr>
          <a:xfrm>
            <a:off x="6156176" y="1628800"/>
            <a:ext cx="2530624" cy="4536504"/>
          </a:xfrm>
          <a:solidFill>
            <a:srgbClr val="0091D4">
              <a:alpha val="80000"/>
            </a:srgbClr>
          </a:solidFill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44000" indent="0">
              <a:buFontTx/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288000" indent="0">
              <a:buFontTx/>
              <a:buNone/>
              <a:defRPr sz="1800">
                <a:solidFill>
                  <a:schemeClr val="bg1"/>
                </a:solidFill>
                <a:latin typeface="Lucida Sans" pitchFamily="34" charset="0"/>
              </a:defRPr>
            </a:lvl3pPr>
            <a:lvl4pPr marL="432000" indent="0">
              <a:buFontTx/>
              <a:buNone/>
              <a:defRPr sz="1600">
                <a:solidFill>
                  <a:schemeClr val="bg1"/>
                </a:solidFill>
                <a:latin typeface="Lucida Sans" pitchFamily="34" charset="0"/>
              </a:defRPr>
            </a:lvl4pPr>
            <a:lvl5pPr marL="57600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91D4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grpSp>
        <p:nvGrpSpPr>
          <p:cNvPr id="14" name="Gruppe 13"/>
          <p:cNvGrpSpPr/>
          <p:nvPr userDrawn="1"/>
        </p:nvGrpSpPr>
        <p:grpSpPr>
          <a:xfrm rot="16200000" flipH="1">
            <a:off x="8156697" y="6392697"/>
            <a:ext cx="514221" cy="422476"/>
            <a:chOff x="4355976" y="4293096"/>
            <a:chExt cx="4032448" cy="2335646"/>
          </a:xfrm>
        </p:grpSpPr>
        <p:sp>
          <p:nvSpPr>
            <p:cNvPr id="15" name="Rektangel 14"/>
            <p:cNvSpPr/>
            <p:nvPr userDrawn="1"/>
          </p:nvSpPr>
          <p:spPr>
            <a:xfrm>
              <a:off x="6228184" y="4293096"/>
              <a:ext cx="216024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4355976" y="4903626"/>
              <a:ext cx="403244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4788022" y="5514155"/>
              <a:ext cx="360040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ktangel 18"/>
            <p:cNvSpPr/>
            <p:nvPr userDrawn="1"/>
          </p:nvSpPr>
          <p:spPr>
            <a:xfrm>
              <a:off x="5580112" y="6124686"/>
              <a:ext cx="2808312" cy="504056"/>
            </a:xfrm>
            <a:prstGeom prst="rect">
              <a:avLst/>
            </a:prstGeom>
            <a:solidFill>
              <a:srgbClr val="CFE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2" descr="H:\JV\DIV\logoer\Logo2013\DKhvi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" y="6343200"/>
            <a:ext cx="649607" cy="3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265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Lucida Sans"/>
              </a:defRPr>
            </a:lvl1pPr>
          </a:lstStyle>
          <a:p>
            <a:fld id="{BE0DDEB0-2A7A-4824-9558-A361FF9FC87C}" type="datetime4">
              <a:rPr lang="en-US" smtClean="0"/>
              <a:pPr/>
              <a:t>August 22,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24496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 gaps and what we have done so far</a:t>
            </a:r>
            <a:endParaRPr lang="en-GB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Anne Vibeke Jacobsen, Denmark</a:t>
            </a:r>
          </a:p>
        </p:txBody>
      </p:sp>
    </p:spTree>
    <p:extLst>
      <p:ext uri="{BB962C8B-B14F-4D97-AF65-F5344CB8AC3E}">
        <p14:creationId xmlns="" xmlns:p14="http://schemas.microsoft.com/office/powerpoint/2010/main" val="34194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4098" name="Picture 2" descr="C:\Users\AVJ\Desktop\km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40094"/>
            <a:ext cx="3528392" cy="2635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VJ\Desktop\km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3951229" cy="2963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dsholder til indhold 1"/>
          <p:cNvSpPr>
            <a:spLocks noGrp="1"/>
          </p:cNvSpPr>
          <p:nvPr>
            <p:ph idx="1"/>
          </p:nvPr>
        </p:nvSpPr>
        <p:spPr>
          <a:xfrm>
            <a:off x="251520" y="692696"/>
            <a:ext cx="3816424" cy="4525963"/>
          </a:xfrm>
        </p:spPr>
        <p:txBody>
          <a:bodyPr/>
          <a:lstStyle/>
          <a:p>
            <a:r>
              <a:rPr lang="da-DK" dirty="0" smtClean="0"/>
              <a:t>Conferences</a:t>
            </a:r>
          </a:p>
          <a:p>
            <a:r>
              <a:rPr lang="da-DK" dirty="0" smtClean="0"/>
              <a:t>Stands</a:t>
            </a:r>
          </a:p>
          <a:p>
            <a:r>
              <a:rPr lang="da-DK" dirty="0" smtClean="0"/>
              <a:t>Talks at big meetings</a:t>
            </a:r>
          </a:p>
          <a:p>
            <a:r>
              <a:rPr lang="da-DK" dirty="0" smtClean="0"/>
              <a:t>Meetings with individual municipality</a:t>
            </a:r>
          </a:p>
          <a:p>
            <a:r>
              <a:rPr lang="da-DK" dirty="0" smtClean="0"/>
              <a:t>Yearly meetings with suppliers</a:t>
            </a: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08912" cy="648072"/>
          </a:xfrm>
        </p:spPr>
        <p:txBody>
          <a:bodyPr/>
          <a:lstStyle/>
          <a:p>
            <a:r>
              <a:rPr lang="da-DK" dirty="0" smtClean="0"/>
              <a:t>What have we done?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6769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Visiting a municipality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9" y="1412776"/>
            <a:ext cx="7579646" cy="40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22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Usage of predefined spreadsheet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4050"/>
            <a:ext cx="4266605" cy="425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10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281" y="260648"/>
            <a:ext cx="8208912" cy="1143000"/>
          </a:xfrm>
        </p:spPr>
        <p:txBody>
          <a:bodyPr/>
          <a:lstStyle/>
          <a:p>
            <a:r>
              <a:rPr lang="da-DK" dirty="0" smtClean="0"/>
              <a:t>Respons to the chief executives every half year</a:t>
            </a:r>
            <a:endParaRPr lang="da-DK" dirty="0"/>
          </a:p>
        </p:txBody>
      </p:sp>
      <p:pic>
        <p:nvPicPr>
          <p:cNvPr id="5" name="Billed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992887" cy="44644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788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08075"/>
            <a:ext cx="62484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281" y="260648"/>
            <a:ext cx="8208912" cy="648072"/>
          </a:xfrm>
        </p:spPr>
        <p:txBody>
          <a:bodyPr/>
          <a:lstStyle/>
          <a:p>
            <a:r>
              <a:rPr lang="da-DK" dirty="0" smtClean="0"/>
              <a:t>www.dst.dk/kommunekort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335848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395536" y="1124744"/>
            <a:ext cx="8219256" cy="4525963"/>
          </a:xfrm>
        </p:spPr>
        <p:txBody>
          <a:bodyPr/>
          <a:lstStyle/>
          <a:p>
            <a:r>
              <a:rPr lang="da-DK" dirty="0" smtClean="0"/>
              <a:t>Expansion of the law</a:t>
            </a:r>
          </a:p>
          <a:p>
            <a:r>
              <a:rPr lang="da-DK" dirty="0" smtClean="0"/>
              <a:t>If the municipality do not deliver data, they must make a plan to the ministry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Departemental order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852936"/>
            <a:ext cx="7905750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07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Use data from earlier years</a:t>
            </a:r>
          </a:p>
          <a:p>
            <a:endParaRPr lang="da-DK" dirty="0" smtClean="0"/>
          </a:p>
          <a:p>
            <a:r>
              <a:rPr lang="da-DK" dirty="0" smtClean="0"/>
              <a:t>Use population register. </a:t>
            </a:r>
          </a:p>
          <a:p>
            <a:pPr lvl="1"/>
            <a:r>
              <a:rPr lang="da-DK" dirty="0" smtClean="0"/>
              <a:t>Fx how much help do they get in municipalities that have reported</a:t>
            </a:r>
          </a:p>
          <a:p>
            <a:pPr lvl="1"/>
            <a:r>
              <a:rPr lang="da-DK" dirty="0" smtClean="0"/>
              <a:t>What is the share of the population</a:t>
            </a:r>
          </a:p>
          <a:p>
            <a:pPr lvl="1"/>
            <a:r>
              <a:rPr lang="da-DK" dirty="0" smtClean="0"/>
              <a:t>This share is multiplied on the population in municipalities, where we miss data</a:t>
            </a:r>
          </a:p>
          <a:p>
            <a:pPr lvl="1"/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Usage of existing datasources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5950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Usage of data in new ways creates more focus on data</a:t>
            </a:r>
          </a:p>
          <a:p>
            <a:pPr lvl="1"/>
            <a:r>
              <a:rPr lang="da-DK" dirty="0" smtClean="0"/>
              <a:t>Combination of statistics about elderly and quality of life</a:t>
            </a:r>
          </a:p>
          <a:p>
            <a:pPr lvl="1"/>
            <a:endParaRPr lang="da-DK" dirty="0"/>
          </a:p>
          <a:p>
            <a:pPr lvl="1"/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Use the statistics in new ways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17</a:t>
            </a:fld>
            <a:endParaRPr lang="da-DK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1938889"/>
              </p:ext>
            </p:extLst>
          </p:nvPr>
        </p:nvGraphicFramePr>
        <p:xfrm>
          <a:off x="1115616" y="3212978"/>
          <a:ext cx="6984776" cy="2448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4324"/>
                <a:gridCol w="534520"/>
                <a:gridCol w="1287966"/>
                <a:gridCol w="1287966"/>
              </a:tblGrid>
              <a:tr h="548968"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a-DK" sz="900" dirty="0">
                          <a:effectLst/>
                        </a:rPr>
                        <a:t>Men 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a-DK" sz="900" dirty="0">
                          <a:effectLst/>
                        </a:rPr>
                        <a:t>Women 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da-DK" sz="900" dirty="0">
                          <a:effectLst/>
                        </a:rPr>
                        <a:t>Men and women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</a:tr>
              <a:tr h="27132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 gridSpan="3">
                  <a:txBody>
                    <a:bodyPr/>
                    <a:lstStyle/>
                    <a:p>
                      <a:pPr marL="54610" algn="just" hangingPunc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71755" algn="l"/>
                          <a:tab pos="144145" algn="l"/>
                          <a:tab pos="215900" algn="l"/>
                          <a:tab pos="71755" algn="l"/>
                          <a:tab pos="144145" algn="l"/>
                          <a:tab pos="215900" algn="l"/>
                          <a:tab pos="899795" algn="l"/>
                          <a:tab pos="1076325" algn="ctr"/>
                          <a:tab pos="1252855" algn="l"/>
                          <a:tab pos="2066290" algn="r"/>
                        </a:tabLst>
                      </a:pPr>
                      <a:r>
                        <a:rPr lang="da-DK" sz="800" strike="sngStrike" dirty="0">
                          <a:effectLst/>
                        </a:rPr>
                        <a:t>	</a:t>
                      </a:r>
                      <a:r>
                        <a:rPr lang="da-DK" sz="800" dirty="0">
                          <a:effectLst/>
                        </a:rPr>
                        <a:t>	score	</a:t>
                      </a:r>
                      <a:r>
                        <a:rPr lang="da-DK" sz="800" strike="sngStrike" dirty="0">
                          <a:effectLst/>
                        </a:rPr>
                        <a:t>	</a:t>
                      </a:r>
                      <a:endParaRPr lang="da-DK" sz="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7132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All at 65 years and above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8.1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8.1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8.1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</a:tr>
              <a:tr h="271329">
                <a:tc gridSpan="4">
                  <a:txBody>
                    <a:bodyPr/>
                    <a:lstStyle/>
                    <a:p>
                      <a:pPr algn="just" hangingPunct="0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Home care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7132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Not referred home care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8.2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8.2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8.2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</a:tr>
              <a:tr h="27132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Both personal care and practical duties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6.1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7.1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6.8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</a:tr>
              <a:tr h="27132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Only personal care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6.4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7.0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6.7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</a:tr>
              <a:tr h="27132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Only practical duties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6.9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7.5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</a:rPr>
                        <a:t>7.3</a:t>
                      </a:r>
                      <a:endParaRPr lang="da-DK" sz="1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10795" marR="1079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548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1"/>
          <p:cNvSpPr txBox="1">
            <a:spLocks/>
          </p:cNvSpPr>
          <p:nvPr/>
        </p:nvSpPr>
        <p:spPr>
          <a:xfrm>
            <a:off x="323528" y="620688"/>
            <a:ext cx="8219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Do you also have system-to-system solutions?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What is your experience, and how can we improve?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Do you have other ways to get missing data?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8385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/>
          <a:lstStyle/>
          <a:p>
            <a:r>
              <a:rPr lang="da-DK" dirty="0" smtClean="0"/>
              <a:t>Elderly in Denmark</a:t>
            </a:r>
          </a:p>
          <a:p>
            <a:pPr lvl="1"/>
            <a:r>
              <a:rPr lang="da-DK" dirty="0" smtClean="0"/>
              <a:t>Why are they interesting?</a:t>
            </a:r>
          </a:p>
          <a:p>
            <a:pPr lvl="1"/>
            <a:r>
              <a:rPr lang="da-DK" dirty="0" smtClean="0"/>
              <a:t>What help can they get</a:t>
            </a:r>
            <a:r>
              <a:rPr lang="da-DK" dirty="0"/>
              <a:t>?</a:t>
            </a:r>
            <a:endParaRPr lang="da-DK" dirty="0" smtClean="0"/>
          </a:p>
          <a:p>
            <a:r>
              <a:rPr lang="da-DK" dirty="0" smtClean="0"/>
              <a:t>Data gaps</a:t>
            </a:r>
          </a:p>
          <a:p>
            <a:r>
              <a:rPr lang="da-DK" dirty="0" smtClean="0"/>
              <a:t>What have Statistics Denmark done?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7442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People at 65 years and above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619944" y="1196752"/>
            <a:ext cx="82089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1D4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da-DK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1,100,000 </a:t>
            </a:r>
            <a:r>
              <a:rPr lang="da-DK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inhabitants in </a:t>
            </a:r>
            <a:r>
              <a:rPr lang="da-DK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da-DK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a-DK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da-DK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and above. </a:t>
            </a:r>
            <a:r>
              <a:rPr lang="da-DK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a-DK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elderly is </a:t>
            </a:r>
            <a:r>
              <a:rPr lang="da-DK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da-DK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pct. of the total population, and the number is increasing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09600" y="1988841"/>
            <a:ext cx="7778824" cy="3888432"/>
          </a:xfrm>
        </p:spPr>
        <p:txBody>
          <a:bodyPr/>
          <a:lstStyle/>
          <a:p>
            <a:pPr lvl="0"/>
            <a:r>
              <a:rPr lang="en-US" altLang="da-DK" sz="1800" dirty="0">
                <a:ea typeface="+mj-ea"/>
              </a:rPr>
              <a:t>Share of elderly 1993-2017</a:t>
            </a:r>
            <a:endParaRPr lang="da-DK" altLang="da-DK" sz="1800" dirty="0">
              <a:ea typeface="+mj-ea"/>
            </a:endParaRPr>
          </a:p>
          <a:p>
            <a:endParaRPr lang="da-DK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718462344"/>
              </p:ext>
            </p:extLst>
          </p:nvPr>
        </p:nvGraphicFramePr>
        <p:xfrm>
          <a:off x="1511660" y="2492896"/>
          <a:ext cx="6120680" cy="305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8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Elderly benefits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54139" y="1196752"/>
            <a:ext cx="8207375" cy="1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da-DK" altLang="da-DK" sz="2000" dirty="0" smtClean="0">
                <a:latin typeface="Arial" charset="0"/>
                <a:cs typeface="Arial" charset="0"/>
              </a:rPr>
              <a:t>In Denmark it is preferred that old people stay in their own home as long as possible</a:t>
            </a:r>
            <a:br>
              <a:rPr lang="da-DK" altLang="da-DK" sz="2000" dirty="0" smtClean="0">
                <a:latin typeface="Arial" charset="0"/>
                <a:cs typeface="Arial" charset="0"/>
              </a:rPr>
            </a:br>
            <a:r>
              <a:rPr lang="da-DK" altLang="da-DK" sz="2000" dirty="0" smtClean="0">
                <a:latin typeface="Arial" charset="0"/>
                <a:cs typeface="Arial" charset="0"/>
              </a:rPr>
              <a:t/>
            </a:r>
            <a:br>
              <a:rPr lang="da-DK" altLang="da-DK" sz="2000" dirty="0" smtClean="0">
                <a:latin typeface="Arial" charset="0"/>
                <a:cs typeface="Arial" charset="0"/>
              </a:rPr>
            </a:br>
            <a:r>
              <a:rPr lang="da-DK" altLang="da-DK" sz="2000" dirty="0" smtClean="0">
                <a:latin typeface="Arial" charset="0"/>
                <a:cs typeface="Arial" charset="0"/>
              </a:rPr>
              <a:t>About 123,000 people get </a:t>
            </a:r>
            <a:r>
              <a:rPr lang="da-DK" altLang="da-DK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home care</a:t>
            </a:r>
            <a:endParaRPr lang="da-DK" altLang="da-DK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2780928"/>
            <a:ext cx="5503439" cy="3310407"/>
          </a:xfrm>
          <a:noFill/>
          <a:ln/>
        </p:spPr>
      </p:pic>
    </p:spTree>
    <p:extLst>
      <p:ext uri="{BB962C8B-B14F-4D97-AF65-F5344CB8AC3E}">
        <p14:creationId xmlns="" xmlns:p14="http://schemas.microsoft.com/office/powerpoint/2010/main" val="41901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Elderly benefits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54472" y="1268760"/>
            <a:ext cx="820737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</a:pPr>
            <a:r>
              <a:rPr lang="da-DK" altLang="da-DK" sz="2400" dirty="0" smtClean="0">
                <a:latin typeface="Arial" charset="0"/>
                <a:cs typeface="Arial" charset="0"/>
              </a:rPr>
              <a:t>About 46,000 inhabitants live at </a:t>
            </a:r>
            <a:r>
              <a:rPr lang="da-DK" altLang="da-DK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nursery homes</a:t>
            </a:r>
            <a:endParaRPr lang="da-DK" altLang="da-DK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09" y="2060848"/>
            <a:ext cx="7277100" cy="3836988"/>
          </a:xfrm>
          <a:noFill/>
          <a:ln/>
        </p:spPr>
      </p:pic>
    </p:spTree>
    <p:extLst>
      <p:ext uri="{BB962C8B-B14F-4D97-AF65-F5344CB8AC3E}">
        <p14:creationId xmlns="" xmlns:p14="http://schemas.microsoft.com/office/powerpoint/2010/main" val="4343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Elderly benefits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5" name="Picture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035" y="1196752"/>
            <a:ext cx="2881312" cy="1920875"/>
          </a:xfrm>
          <a:noFill/>
          <a:ln/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7" y="3534916"/>
            <a:ext cx="2881312" cy="2376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4054227" y="1196752"/>
            <a:ext cx="48974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da-DK" altLang="da-DK" sz="2000" dirty="0" smtClean="0">
                <a:latin typeface="Arial" charset="0"/>
                <a:cs typeface="Arial" charset="0"/>
              </a:rPr>
              <a:t>You can also get training, if you have been sick and need to recover.</a:t>
            </a:r>
            <a:br>
              <a:rPr lang="da-DK" altLang="da-DK" sz="2000" dirty="0" smtClean="0">
                <a:latin typeface="Arial" charset="0"/>
                <a:cs typeface="Arial" charset="0"/>
              </a:rPr>
            </a:br>
            <a:r>
              <a:rPr lang="da-DK" altLang="da-DK" sz="2000" dirty="0" smtClean="0">
                <a:latin typeface="Arial" charset="0"/>
                <a:cs typeface="Arial" charset="0"/>
              </a:rPr>
              <a:t>Every year 25,000 people get training</a:t>
            </a:r>
            <a:r>
              <a:rPr lang="da-DK" altLang="da-DK" sz="1600" dirty="0" smtClean="0">
                <a:latin typeface="Arial" charset="0"/>
                <a:cs typeface="Arial" charset="0"/>
              </a:rPr>
              <a:t/>
            </a:r>
            <a:br>
              <a:rPr lang="da-DK" altLang="da-DK" sz="1600" dirty="0" smtClean="0">
                <a:latin typeface="Arial" charset="0"/>
                <a:cs typeface="Arial" charset="0"/>
              </a:rPr>
            </a:br>
            <a:endParaRPr lang="da-DK" altLang="da-DK" sz="1600" dirty="0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4079459" y="3531865"/>
            <a:ext cx="48974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da-DK" altLang="da-DK" sz="2000" dirty="0" smtClean="0">
                <a:latin typeface="Arial" charset="0"/>
                <a:cs typeface="Arial" charset="0"/>
              </a:rPr>
              <a:t>The buzzword these years is rehabilitation. Every year 35,000 people are </a:t>
            </a:r>
            <a:r>
              <a:rPr lang="da-DK" altLang="da-DK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rehabilitated</a:t>
            </a:r>
            <a:r>
              <a:rPr lang="da-DK" altLang="da-DK" sz="2000" dirty="0" smtClean="0">
                <a:latin typeface="Arial" charset="0"/>
                <a:cs typeface="Arial" charset="0"/>
              </a:rPr>
              <a:t/>
            </a:r>
            <a:br>
              <a:rPr lang="da-DK" altLang="da-DK" sz="2000" dirty="0" smtClean="0">
                <a:latin typeface="Arial" charset="0"/>
                <a:cs typeface="Arial" charset="0"/>
              </a:rPr>
            </a:br>
            <a:endParaRPr lang="da-DK" altLang="da-DK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4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568952" cy="91983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Data gap:</a:t>
            </a:r>
            <a:br>
              <a:rPr lang="da-DK" dirty="0" smtClean="0"/>
            </a:br>
            <a:r>
              <a:rPr lang="da-DK" dirty="0" smtClean="0"/>
              <a:t>We do not have data for all municipalities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637414"/>
            <a:ext cx="5146327" cy="426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2"/>
          <p:cNvSpPr txBox="1">
            <a:spLocks/>
          </p:cNvSpPr>
          <p:nvPr/>
        </p:nvSpPr>
        <p:spPr>
          <a:xfrm>
            <a:off x="539552" y="980728"/>
            <a:ext cx="8208912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1D4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>
                <a:solidFill>
                  <a:schemeClr val="tx1"/>
                </a:solidFill>
              </a:rPr>
              <a:t>www.dst.dk/kommunekort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5138" y="96252"/>
            <a:ext cx="8208912" cy="1143000"/>
          </a:xfrm>
        </p:spPr>
        <p:txBody>
          <a:bodyPr/>
          <a:lstStyle/>
          <a:p>
            <a:r>
              <a:rPr lang="da-DK" dirty="0" smtClean="0"/>
              <a:t>Process of collecting data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67828" y="4664301"/>
            <a:ext cx="9906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 sz="1600" dirty="0">
                <a:solidFill>
                  <a:schemeClr val="accent1"/>
                </a:solidFill>
              </a:rPr>
              <a:t>Avaleo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92238" y="5147218"/>
            <a:ext cx="9906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 sz="1600" dirty="0">
                <a:solidFill>
                  <a:schemeClr val="folHlink"/>
                </a:solidFill>
              </a:rPr>
              <a:t>CSC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85838" y="1401763"/>
            <a:ext cx="1981200" cy="1244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 sz="1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3438" y="1528763"/>
            <a:ext cx="1981200" cy="1244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 sz="1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93738" y="1643063"/>
            <a:ext cx="1981200" cy="1244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 sz="1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571500" y="2667000"/>
            <a:ext cx="1879600" cy="38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1436" tIns="45719" rIns="91436" bIns="45719" anchor="ctr"/>
          <a:lstStyle/>
          <a:p>
            <a:endParaRPr lang="da-DK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90538" y="4710113"/>
            <a:ext cx="9906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 sz="1600" dirty="0" smtClean="0">
                <a:solidFill>
                  <a:schemeClr val="accent2"/>
                </a:solidFill>
              </a:rPr>
              <a:t>KMD</a:t>
            </a:r>
            <a:endParaRPr lang="da-DK" sz="1600" dirty="0">
              <a:solidFill>
                <a:schemeClr val="accent2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54038" y="1770063"/>
            <a:ext cx="1981200" cy="1244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600" b="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The municipalities’</a:t>
            </a:r>
            <a:r>
              <a:rPr lang="en-US" sz="1600" b="0" dirty="0" smtClean="0">
                <a:solidFill>
                  <a:schemeClr val="tx1"/>
                </a:solidFill>
                <a:cs typeface="Times New Roman" pitchFamily="18" charset="0"/>
              </a:rPr>
              <a:t>   EOJ-systems</a:t>
            </a:r>
            <a:endParaRPr lang="en-US" sz="1600" b="0" dirty="0">
              <a:solidFill>
                <a:schemeClr val="tx1"/>
              </a:solidFill>
            </a:endParaRPr>
          </a:p>
          <a:p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691313" y="2138363"/>
            <a:ext cx="2222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9" rIns="91436" bIns="45719" anchor="ctr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Times" pitchFamily="18" charset="0"/>
                <a:cs typeface="Times New Roman" pitchFamily="18" charset="0"/>
              </a:rPr>
              <a:t> </a:t>
            </a:r>
            <a:endParaRPr lang="en-US" sz="900" b="0" dirty="0">
              <a:solidFill>
                <a:schemeClr val="tx1"/>
              </a:solidFill>
              <a:latin typeface="Times" pitchFamily="18" charset="0"/>
            </a:endParaRPr>
          </a:p>
          <a:p>
            <a:endParaRPr lang="en-US" sz="2400" b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1608138" y="3067050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68388" y="3342732"/>
            <a:ext cx="18161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>
              <a:defRPr sz="3600" b="1">
                <a:solidFill>
                  <a:srgbClr val="008080"/>
                </a:solidFill>
                <a:latin typeface="Comic Sans MS" pitchFamily="66" charset="0"/>
              </a:defRPr>
            </a:lvl1pPr>
            <a:lvl2pPr marL="742950" indent="-285750">
              <a:defRPr sz="3600" b="1">
                <a:solidFill>
                  <a:srgbClr val="008080"/>
                </a:solidFill>
                <a:latin typeface="Comic Sans MS" pitchFamily="66" charset="0"/>
              </a:defRPr>
            </a:lvl2pPr>
            <a:lvl3pPr marL="1143000" indent="-228600">
              <a:defRPr sz="3600" b="1">
                <a:solidFill>
                  <a:srgbClr val="008080"/>
                </a:solidFill>
                <a:latin typeface="Comic Sans MS" pitchFamily="66" charset="0"/>
              </a:defRPr>
            </a:lvl3pPr>
            <a:lvl4pPr marL="1600200" indent="-228600">
              <a:defRPr sz="3600" b="1">
                <a:solidFill>
                  <a:srgbClr val="008080"/>
                </a:solidFill>
                <a:latin typeface="Comic Sans MS" pitchFamily="66" charset="0"/>
              </a:defRPr>
            </a:lvl4pPr>
            <a:lvl5pPr marL="2057400" indent="-228600">
              <a:defRPr sz="3600" b="1">
                <a:solidFill>
                  <a:srgbClr val="00808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1600" b="0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170738" y="1706563"/>
            <a:ext cx="17018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 sz="1600" dirty="0" smtClean="0">
                <a:solidFill>
                  <a:srgbClr val="008000"/>
                </a:solidFill>
              </a:rPr>
              <a:t>Statistics</a:t>
            </a:r>
            <a:endParaRPr lang="da-DK" sz="1600" b="0" dirty="0" smtClean="0">
              <a:solidFill>
                <a:srgbClr val="008000"/>
              </a:solidFill>
            </a:endParaRPr>
          </a:p>
          <a:p>
            <a:r>
              <a:rPr lang="da-DK" sz="1600" b="0" dirty="0" smtClean="0">
                <a:solidFill>
                  <a:srgbClr val="008000"/>
                </a:solidFill>
              </a:rPr>
              <a:t>Denmark  </a:t>
            </a:r>
            <a:endParaRPr lang="da-DK" sz="1600" b="0" dirty="0">
              <a:solidFill>
                <a:srgbClr val="008000"/>
              </a:solidFill>
            </a:endParaRPr>
          </a:p>
          <a:p>
            <a:endParaRPr lang="da-DK" sz="1600" b="0" dirty="0">
              <a:solidFill>
                <a:srgbClr val="008000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808038" y="3397250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2382838" y="3271353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3074432" y="2369820"/>
            <a:ext cx="3441784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320778" y="1728789"/>
            <a:ext cx="1257300" cy="3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>
              <a:defRPr sz="3600" b="1">
                <a:solidFill>
                  <a:srgbClr val="008080"/>
                </a:solidFill>
                <a:latin typeface="Comic Sans MS" pitchFamily="66" charset="0"/>
              </a:defRPr>
            </a:lvl1pPr>
            <a:lvl2pPr marL="742950" indent="-285750">
              <a:defRPr sz="3600" b="1">
                <a:solidFill>
                  <a:srgbClr val="008080"/>
                </a:solidFill>
                <a:latin typeface="Comic Sans MS" pitchFamily="66" charset="0"/>
              </a:defRPr>
            </a:lvl2pPr>
            <a:lvl3pPr marL="1143000" indent="-228600">
              <a:defRPr sz="3600" b="1">
                <a:solidFill>
                  <a:srgbClr val="008080"/>
                </a:solidFill>
                <a:latin typeface="Comic Sans MS" pitchFamily="66" charset="0"/>
              </a:defRPr>
            </a:lvl3pPr>
            <a:lvl4pPr marL="1600200" indent="-228600">
              <a:defRPr sz="3600" b="1">
                <a:solidFill>
                  <a:srgbClr val="008080"/>
                </a:solidFill>
                <a:latin typeface="Comic Sans MS" pitchFamily="66" charset="0"/>
              </a:defRPr>
            </a:lvl4pPr>
            <a:lvl5pPr marL="2057400" indent="-228600">
              <a:defRPr sz="3600" b="1">
                <a:solidFill>
                  <a:srgbClr val="00808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1600" b="0" dirty="0" smtClean="0">
                <a:solidFill>
                  <a:schemeClr val="tx1"/>
                </a:solidFill>
              </a:rPr>
              <a:t>Validation</a:t>
            </a:r>
            <a:endParaRPr lang="da-DK" sz="1600" b="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117090" y="2103438"/>
            <a:ext cx="1104900" cy="371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 sz="1400" dirty="0" smtClean="0">
                <a:solidFill>
                  <a:schemeClr val="tx1"/>
                </a:solidFill>
              </a:rPr>
              <a:t>XML-files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6174756" y="2813902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6" tIns="45719" rIns="91436" bIns="45719" anchor="ctr"/>
          <a:lstStyle/>
          <a:p>
            <a:endParaRPr lang="da-DK" dirty="0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3251200" y="3225800"/>
            <a:ext cx="2922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6" tIns="45719" rIns="91436" bIns="45719" anchor="ctr"/>
          <a:lstStyle/>
          <a:p>
            <a:endParaRPr lang="da-DK" dirty="0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3975100" y="3352800"/>
            <a:ext cx="1612900" cy="8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>
              <a:defRPr sz="3600" b="1">
                <a:solidFill>
                  <a:srgbClr val="008080"/>
                </a:solidFill>
                <a:latin typeface="Comic Sans MS" pitchFamily="66" charset="0"/>
              </a:defRPr>
            </a:lvl1pPr>
            <a:lvl2pPr marL="742950" indent="-285750">
              <a:defRPr sz="3600" b="1">
                <a:solidFill>
                  <a:srgbClr val="008080"/>
                </a:solidFill>
                <a:latin typeface="Comic Sans MS" pitchFamily="66" charset="0"/>
              </a:defRPr>
            </a:lvl2pPr>
            <a:lvl3pPr marL="1143000" indent="-228600">
              <a:defRPr sz="3600" b="1">
                <a:solidFill>
                  <a:srgbClr val="008080"/>
                </a:solidFill>
                <a:latin typeface="Comic Sans MS" pitchFamily="66" charset="0"/>
              </a:defRPr>
            </a:lvl3pPr>
            <a:lvl4pPr marL="1600200" indent="-228600">
              <a:defRPr sz="3600" b="1">
                <a:solidFill>
                  <a:srgbClr val="008080"/>
                </a:solidFill>
                <a:latin typeface="Comic Sans MS" pitchFamily="66" charset="0"/>
              </a:defRPr>
            </a:lvl4pPr>
            <a:lvl5pPr marL="2057400" indent="-228600">
              <a:defRPr sz="3600" b="1">
                <a:solidFill>
                  <a:srgbClr val="00808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1600" b="0" dirty="0" smtClean="0">
                <a:solidFill>
                  <a:schemeClr val="tx1"/>
                </a:solidFill>
              </a:rPr>
              <a:t>Response to the municipalities</a:t>
            </a:r>
            <a:endParaRPr lang="da-DK" sz="1600" b="0" dirty="0">
              <a:solidFill>
                <a:schemeClr val="tx1"/>
              </a:solidFill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7213600" y="4632868"/>
            <a:ext cx="17018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 sz="1400" dirty="0" smtClean="0">
                <a:solidFill>
                  <a:srgbClr val="008000"/>
                </a:solidFill>
              </a:rPr>
              <a:t>Statbank</a:t>
            </a:r>
            <a:endParaRPr lang="da-DK" sz="1400" dirty="0">
              <a:solidFill>
                <a:srgbClr val="008000"/>
              </a:solidFill>
            </a:endParaRPr>
          </a:p>
          <a:p>
            <a:r>
              <a:rPr lang="da-DK" sz="1400" dirty="0" smtClean="0">
                <a:solidFill>
                  <a:srgbClr val="008000"/>
                </a:solidFill>
              </a:rPr>
              <a:t>Analysis/articles</a:t>
            </a:r>
            <a:endParaRPr lang="da-DK" sz="1400" dirty="0">
              <a:solidFill>
                <a:srgbClr val="008000"/>
              </a:solidFill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251700" y="3266688"/>
            <a:ext cx="1663700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>
              <a:defRPr sz="3600" b="1">
                <a:solidFill>
                  <a:srgbClr val="008080"/>
                </a:solidFill>
                <a:latin typeface="Comic Sans MS" pitchFamily="66" charset="0"/>
              </a:defRPr>
            </a:lvl1pPr>
            <a:lvl2pPr marL="742950" indent="-285750">
              <a:defRPr sz="3600" b="1">
                <a:solidFill>
                  <a:srgbClr val="008080"/>
                </a:solidFill>
                <a:latin typeface="Comic Sans MS" pitchFamily="66" charset="0"/>
              </a:defRPr>
            </a:lvl2pPr>
            <a:lvl3pPr marL="1143000" indent="-228600">
              <a:defRPr sz="3600" b="1">
                <a:solidFill>
                  <a:srgbClr val="008080"/>
                </a:solidFill>
                <a:latin typeface="Comic Sans MS" pitchFamily="66" charset="0"/>
              </a:defRPr>
            </a:lvl3pPr>
            <a:lvl4pPr marL="1600200" indent="-228600">
              <a:defRPr sz="3600" b="1">
                <a:solidFill>
                  <a:srgbClr val="008080"/>
                </a:solidFill>
                <a:latin typeface="Comic Sans MS" pitchFamily="66" charset="0"/>
              </a:defRPr>
            </a:lvl4pPr>
            <a:lvl5pPr marL="2057400" indent="-228600">
              <a:defRPr sz="3600" b="1">
                <a:solidFill>
                  <a:srgbClr val="00808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8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sz="1600" b="0" dirty="0" smtClean="0">
                <a:solidFill>
                  <a:schemeClr val="tx1"/>
                </a:solidFill>
              </a:rPr>
              <a:t>Validation</a:t>
            </a:r>
            <a:endParaRPr lang="da-DK" sz="16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da-DK" sz="1600" b="0" dirty="0" smtClean="0">
                <a:solidFill>
                  <a:schemeClr val="tx1"/>
                </a:solidFill>
              </a:rPr>
              <a:t>Working up</a:t>
            </a:r>
            <a:endParaRPr lang="da-DK" sz="1600" b="0" dirty="0">
              <a:solidFill>
                <a:schemeClr val="tx1"/>
              </a:solidFill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8008938" y="2849563"/>
            <a:ext cx="12700" cy="16595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3284538" y="3932238"/>
            <a:ext cx="4106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6" tIns="45719" rIns="91436" bIns="45719" anchor="ctr"/>
          <a:lstStyle/>
          <a:p>
            <a:endParaRPr lang="da-DK" dirty="0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323528" y="4213225"/>
            <a:ext cx="2643510" cy="16640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 sz="1600" dirty="0" smtClean="0">
                <a:solidFill>
                  <a:schemeClr val="accent2"/>
                </a:solidFill>
              </a:rPr>
              <a:t>IT - suppliers</a:t>
            </a:r>
            <a:endParaRPr lang="da-DK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0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4" grpId="0" animBg="1"/>
      <p:bldP spid="15" grpId="0"/>
      <p:bldP spid="19" grpId="0" animBg="1"/>
      <p:bldP spid="20" grpId="0" animBg="1"/>
      <p:bldP spid="22" grpId="0" animBg="1"/>
      <p:bldP spid="25" grpId="0" animBg="1"/>
      <p:bldP spid="29" grpId="0" animBg="1"/>
      <p:bldP spid="30" grpId="0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525963"/>
          </a:xfrm>
        </p:spPr>
        <p:txBody>
          <a:bodyPr/>
          <a:lstStyle/>
          <a:p>
            <a:r>
              <a:rPr lang="da-DK" dirty="0" smtClean="0"/>
              <a:t>IT - Suppliers</a:t>
            </a:r>
          </a:p>
          <a:p>
            <a:pPr lvl="1"/>
            <a:r>
              <a:rPr lang="da-DK" dirty="0" smtClean="0"/>
              <a:t>The municipalities get a new system</a:t>
            </a:r>
          </a:p>
          <a:p>
            <a:pPr lvl="1"/>
            <a:r>
              <a:rPr lang="da-DK" dirty="0" smtClean="0"/>
              <a:t>New versions</a:t>
            </a:r>
          </a:p>
          <a:p>
            <a:pPr lvl="1"/>
            <a:r>
              <a:rPr lang="da-DK" dirty="0" smtClean="0"/>
              <a:t>Takes time to implement new demands</a:t>
            </a:r>
          </a:p>
          <a:p>
            <a:r>
              <a:rPr lang="da-DK" dirty="0" smtClean="0"/>
              <a:t>Municipalities</a:t>
            </a:r>
            <a:endParaRPr lang="da-DK" dirty="0"/>
          </a:p>
          <a:p>
            <a:pPr lvl="1"/>
            <a:r>
              <a:rPr lang="da-DK" dirty="0" smtClean="0"/>
              <a:t>Not their biggest priority</a:t>
            </a:r>
          </a:p>
          <a:p>
            <a:pPr lvl="1"/>
            <a:r>
              <a:rPr lang="da-DK" dirty="0" smtClean="0"/>
              <a:t>Too complex systems</a:t>
            </a:r>
          </a:p>
          <a:p>
            <a:pPr lvl="1"/>
            <a:r>
              <a:rPr lang="da-DK" dirty="0" smtClean="0"/>
              <a:t>Not the necessary IT skills</a:t>
            </a:r>
          </a:p>
          <a:p>
            <a:pPr lvl="1"/>
            <a:r>
              <a:rPr lang="da-DK" dirty="0" smtClean="0"/>
              <a:t>New employees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Where are the problems?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649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stBlå">
  <a:themeElements>
    <a:clrScheme name="Ds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A6DD"/>
      </a:accent1>
      <a:accent2>
        <a:srgbClr val="2585B8"/>
      </a:accent2>
      <a:accent3>
        <a:srgbClr val="A0B24F"/>
      </a:accent3>
      <a:accent4>
        <a:srgbClr val="6AB24F"/>
      </a:accent4>
      <a:accent5>
        <a:srgbClr val="D73858"/>
      </a:accent5>
      <a:accent6>
        <a:srgbClr val="F79646"/>
      </a:accent6>
      <a:hlink>
        <a:srgbClr val="0000FF"/>
      </a:hlink>
      <a:folHlink>
        <a:srgbClr val="800080"/>
      </a:folHlink>
    </a:clrScheme>
    <a:fontScheme name="DST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s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BA6DD"/>
    </a:accent1>
    <a:accent2>
      <a:srgbClr val="2585B8"/>
    </a:accent2>
    <a:accent3>
      <a:srgbClr val="A0B24F"/>
    </a:accent3>
    <a:accent4>
      <a:srgbClr val="6AB24F"/>
    </a:accent4>
    <a:accent5>
      <a:srgbClr val="D73858"/>
    </a:accent5>
    <a:accent6>
      <a:srgbClr val="F79646"/>
    </a:accent6>
    <a:hlink>
      <a:srgbClr val="0000FF"/>
    </a:hlink>
    <a:folHlink>
      <a:srgbClr val="800080"/>
    </a:folHlink>
  </a:clrScheme>
</a:themeOverride>
</file>

<file path=customUI/customUI.xml>
</file>

<file path=docProps/app.xml><?xml version="1.0" encoding="utf-8"?>
<Properties xmlns="http://schemas.openxmlformats.org/officeDocument/2006/extended-properties" xmlns:vt="http://schemas.openxmlformats.org/officeDocument/2006/docPropsVTypes">
  <Template>DstBlå</Template>
  <TotalTime>1894</TotalTime>
  <Words>437</Words>
  <Application>Microsoft Office PowerPoint</Application>
  <PresentationFormat>On-screen Show (4:3)</PresentationFormat>
  <Paragraphs>124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DstBlå</vt:lpstr>
      <vt:lpstr>Data gaps and what we have done so far</vt:lpstr>
      <vt:lpstr>Agenda</vt:lpstr>
      <vt:lpstr>People at 65 years and above</vt:lpstr>
      <vt:lpstr>Elderly benefits</vt:lpstr>
      <vt:lpstr>Elderly benefits</vt:lpstr>
      <vt:lpstr>Elderly benefits</vt:lpstr>
      <vt:lpstr>Data gap: We do not have data for all municipalities</vt:lpstr>
      <vt:lpstr>Process of collecting data</vt:lpstr>
      <vt:lpstr>Where are the problems?</vt:lpstr>
      <vt:lpstr>What have we done?</vt:lpstr>
      <vt:lpstr>Visiting a municipality</vt:lpstr>
      <vt:lpstr>Usage of predefined spreadsheet</vt:lpstr>
      <vt:lpstr>Respons to the chief executives every half year</vt:lpstr>
      <vt:lpstr>www.dst.dk/kommunekort</vt:lpstr>
      <vt:lpstr>Departemental order</vt:lpstr>
      <vt:lpstr>Usage of existing datasources</vt:lpstr>
      <vt:lpstr>Use the statistics in new ways</vt:lpstr>
      <vt:lpstr>Slide 18</vt:lpstr>
    </vt:vector>
  </TitlesOfParts>
  <Company>Danmarks Statistik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Lofoten</dc:title>
  <dc:creator>Anne Vibeke Jacobsen</dc:creator>
  <cp:lastModifiedBy>Turner, Steph</cp:lastModifiedBy>
  <cp:revision>75</cp:revision>
  <cp:lastPrinted>2017-08-17T13:23:09Z</cp:lastPrinted>
  <dcterms:created xsi:type="dcterms:W3CDTF">2014-08-11T06:15:44Z</dcterms:created>
  <dcterms:modified xsi:type="dcterms:W3CDTF">2017-08-22T10:56:19Z</dcterms:modified>
</cp:coreProperties>
</file>