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69" r:id="rId4"/>
    <p:sldId id="263" r:id="rId5"/>
    <p:sldId id="262" r:id="rId6"/>
    <p:sldId id="264" r:id="rId7"/>
    <p:sldId id="265" r:id="rId8"/>
    <p:sldId id="258" r:id="rId9"/>
    <p:sldId id="257" r:id="rId10"/>
    <p:sldId id="261" r:id="rId11"/>
    <p:sldId id="256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publications/2011-skills-for-life-survey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2133600"/>
            <a:ext cx="6096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dobe Fangsong Std R" pitchFamily="18" charset="-128"/>
              </a:rPr>
              <a:t>49%</a:t>
            </a:r>
          </a:p>
          <a:p>
            <a:pPr algn="ctr"/>
            <a:r>
              <a:rPr lang="en-GB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dobe Fangsong Std R" pitchFamily="18" charset="-128"/>
              </a:rPr>
              <a:t>Of working age adults lacked level 1 numeracy skills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ea typeface="Adobe Fangsong Std R" pitchFamily="18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u="sng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Skills for life survey, 2011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362200" y="1905000"/>
            <a:ext cx="4267200" cy="4114800"/>
            <a:chOff x="1676400" y="1295400"/>
            <a:chExt cx="5105400" cy="5124091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6250" t="18889" r="41875" b="20000"/>
            <a:stretch>
              <a:fillRect/>
            </a:stretch>
          </p:blipFill>
          <p:spPr bwMode="auto">
            <a:xfrm>
              <a:off x="1676400" y="2228491"/>
              <a:ext cx="5105400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1752600" y="1295400"/>
              <a:ext cx="4724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Most affluent man outlives the average woman for the first time</a:t>
              </a:r>
              <a:endParaRPr lang="en-US" b="1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http://visual.ons.gov.uk/most-affluent-man-now-outlives-the-average-woman-for-the-first-time/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304800"/>
            <a:ext cx="594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dobe Fangsong Std R" pitchFamily="18" charset="-128"/>
              </a:rPr>
              <a:t>Does affluence contribute to the age at which we die?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ea typeface="Adobe Fangsong Std R" pitchFamily="18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428923"/>
            <a:ext cx="77724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dobe Fangsong Std R" pitchFamily="18" charset="-128"/>
              </a:rPr>
              <a:t>“The best visualizations cause you to see something you weren’t expecting, and allow you to act on it.”</a:t>
            </a:r>
          </a:p>
          <a:p>
            <a:pPr algn="ctr"/>
            <a:endParaRPr lang="en-GB" sz="3600" i="1" dirty="0" smtClean="0">
              <a:solidFill>
                <a:schemeClr val="tx1">
                  <a:lumMod val="65000"/>
                  <a:lumOff val="35000"/>
                </a:schemeClr>
              </a:solidFill>
              <a:ea typeface="Adobe Fangsong Std R" pitchFamily="18" charset="-128"/>
            </a:endParaRPr>
          </a:p>
          <a:p>
            <a:pPr algn="ctr"/>
            <a:r>
              <a:rPr lang="en-US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dobe Fangsong Std R" pitchFamily="18" charset="-128"/>
              </a:rPr>
              <a:t>Amanda Cox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dobe Fangsong Std R" pitchFamily="18" charset="-128"/>
              </a:rPr>
              <a:t> </a:t>
            </a:r>
          </a:p>
          <a:p>
            <a:pPr algn="ctr"/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dobe Fangsong Std R" pitchFamily="18" charset="-128"/>
              </a:rPr>
              <a:t>Graphics editor at the New York Times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ea typeface="Adobe Fangsong Std R" pitchFamily="18" charset="-128"/>
            </a:endParaRPr>
          </a:p>
        </p:txBody>
      </p:sp>
      <p:pic>
        <p:nvPicPr>
          <p:cNvPr id="2" name="Picture 2" descr="\\TS003\donnaf\My Documents\My Pictures\cox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9EFEA"/>
              </a:clrFrom>
              <a:clrTo>
                <a:srgbClr val="F9EFEA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3876891" y="4132966"/>
            <a:ext cx="1380910" cy="2033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6.googleusercontent.com/h1ZNA5EABEBJBKrF2Zh-BxQ-BUKUEmbBmYg-fjg2wG-inDsH459Z_ylYSB9njUBY6Osj8xIipW39rUibTCgz6_w-D5HD-_ysWLwHRkALHkktI1PWr_oUbRTXoo70uVx-me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52600"/>
            <a:ext cx="4171950" cy="4500775"/>
          </a:xfrm>
          <a:prstGeom prst="rect">
            <a:avLst/>
          </a:prstGeom>
          <a:noFill/>
        </p:spPr>
      </p:pic>
      <p:pic>
        <p:nvPicPr>
          <p:cNvPr id="1028" name="Picture 4" descr="https://lh5.googleusercontent.com/N0fXCEMZog1yNLJSpMZbO5YEWWB_y4FxBkhJpM7w0yxfFjgtqAC4evGwsrQk12Qj9rCVNcQQagLqUbxGmObm9bj-yVgkL8jpPjWL94OuzLubDO1aB7kYAhljsOIt84Gy7hBQ"/>
          <p:cNvPicPr>
            <a:picLocks noChangeAspect="1" noChangeArrowheads="1"/>
          </p:cNvPicPr>
          <p:nvPr/>
        </p:nvPicPr>
        <p:blipFill>
          <a:blip r:embed="rId3" cstate="print"/>
          <a:srcRect b="-25173"/>
          <a:stretch>
            <a:fillRect/>
          </a:stretch>
        </p:blipFill>
        <p:spPr bwMode="auto">
          <a:xfrm>
            <a:off x="152400" y="2819400"/>
            <a:ext cx="4419600" cy="2514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0" y="3048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dobe Fangsong Std R" pitchFamily="18" charset="-128"/>
              </a:rPr>
              <a:t>You will get praise and criticism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ea typeface="Adobe Fangsong Std R" pitchFamily="18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7927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Our statistical outputs rarely support the questions that ordinary people have</a:t>
            </a:r>
            <a:br>
              <a:rPr lang="en-US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3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91047" y="2133600"/>
            <a:ext cx="7667153" cy="3981451"/>
            <a:chOff x="791047" y="2266949"/>
            <a:chExt cx="7667153" cy="3981451"/>
          </a:xfrm>
        </p:grpSpPr>
        <p:pic>
          <p:nvPicPr>
            <p:cNvPr id="23554" name="Picture 2" descr="https://lh3.googleusercontent.com/NA4d54JCGOW1itGzjxJidQ23L-RZtyp8AD0x6T7knd21VGtIlmInKp4mjf2Rt0NBtHch__bT8Lr1r9WeX3QfXKivcDACA81HqejVKSJ-bKVvoxYHiE0d08P5SSiwWp-0ptzm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1047" y="2266949"/>
              <a:ext cx="7562850" cy="1933576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2238847" y="2876549"/>
              <a:ext cx="1752600" cy="2286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38847" y="3257549"/>
              <a:ext cx="1752600" cy="4572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5" descr="https://lh6.googleusercontent.com/RVKlnFy4mxzGobhyCHAAiIDm-QrVx3WnURNsfC3Mas80gWQXyZ7_zF6rBNw9xGFlrCh6LFbPyHA81YHtMIKOrnz1CDpFQziSC7nWo859bUCgW_pJoJ2IAD-o_wbDRiFNsZHW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9150" y="4552949"/>
              <a:ext cx="7639050" cy="1695451"/>
            </a:xfrm>
            <a:prstGeom prst="rect">
              <a:avLst/>
            </a:prstGeom>
            <a:noFill/>
          </p:spPr>
        </p:pic>
        <p:sp>
          <p:nvSpPr>
            <p:cNvPr id="12" name="Rectangle 11"/>
            <p:cNvSpPr/>
            <p:nvPr/>
          </p:nvSpPr>
          <p:spPr>
            <a:xfrm>
              <a:off x="2266950" y="5162549"/>
              <a:ext cx="3200400" cy="2286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06938" y="5592590"/>
              <a:ext cx="3200400" cy="3810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685800" y="457200"/>
            <a:ext cx="7621416" cy="5895975"/>
            <a:chOff x="762000" y="581025"/>
            <a:chExt cx="7621416" cy="5895975"/>
          </a:xfrm>
        </p:grpSpPr>
        <p:pic>
          <p:nvPicPr>
            <p:cNvPr id="1026" name="Picture 2" descr="https://lh4.googleusercontent.com/ZeAbJNaAwxIpLX8MkwOlw4BkJGTUc0ys2fmr-hY-5Gy8gq7wefZ68K6mzDT6Sa1BLPyE1TW0D-YrJmHS1mVh8tgIVmjCpe91JLA1YmtyMLs2dcCMWkaRnvl978crATbAllbo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" y="2790825"/>
              <a:ext cx="7610475" cy="1714501"/>
            </a:xfrm>
            <a:prstGeom prst="rect">
              <a:avLst/>
            </a:prstGeom>
            <a:noFill/>
          </p:spPr>
        </p:pic>
        <p:pic>
          <p:nvPicPr>
            <p:cNvPr id="1030" name="Picture 6" descr="https://lh3.googleusercontent.com/wCHlpsTYXVoXcDyZNnCIGeBUuhA2hmHPhM0ba2CsVgmTWMIJa_XX0ddu--FGtwQxaE7XBjkvQqZn_ZrFlKzkawwwBXMh8UjmVSmbdmcJpmIamzS9uj3kb0oxzmUwnOYqDP5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1510" y="5000625"/>
              <a:ext cx="7543800" cy="1476375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2162175" y="3400425"/>
              <a:ext cx="3352800" cy="2286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62175" y="3552825"/>
              <a:ext cx="3276600" cy="4572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193110" y="5534025"/>
              <a:ext cx="3352800" cy="2286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11216" y="5982171"/>
              <a:ext cx="3276600" cy="393829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3" descr="https://lh5.googleusercontent.com/sTj0hsR1uJXNbjLqhA4zU5BWj8wRjoG2gxs-k6ysUr8bryHNzZxOgya6Jo7IwAAt7J20LzBtBwS6yha7yhZs1hcmcNqXi2bsXdJ_FwDuMQGTm755T-zkFng3G-B6vl_Q5zYa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3416" y="581025"/>
              <a:ext cx="7620000" cy="1714500"/>
            </a:xfrm>
            <a:prstGeom prst="rect">
              <a:avLst/>
            </a:prstGeom>
            <a:noFill/>
          </p:spPr>
        </p:pic>
        <p:sp>
          <p:nvSpPr>
            <p:cNvPr id="21" name="Rectangle 20"/>
            <p:cNvSpPr/>
            <p:nvPr/>
          </p:nvSpPr>
          <p:spPr>
            <a:xfrm>
              <a:off x="2211216" y="1190625"/>
              <a:ext cx="3200400" cy="2286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287416" y="1647825"/>
              <a:ext cx="3200400" cy="3810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314575" y="3248025"/>
              <a:ext cx="3276600" cy="1047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500" t="22003" r="35625" b="8889"/>
          <a:stretch>
            <a:fillRect/>
          </a:stretch>
        </p:blipFill>
        <p:spPr bwMode="auto">
          <a:xfrm>
            <a:off x="1676400" y="1828800"/>
            <a:ext cx="5943600" cy="445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https://visual.ons.gov.uk/what-affects-an-areas-healthy-life-expectancy/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304800"/>
            <a:ext cx="594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dobe Fangsong Std R" pitchFamily="18" charset="-128"/>
              </a:rPr>
              <a:t>What affects an area’s healthy life expectancy?  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ea typeface="Adobe Fangsong Std R" pitchFamily="18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20000" t="21111" r="36250" b="4444"/>
          <a:stretch>
            <a:fillRect/>
          </a:stretch>
        </p:blipFill>
        <p:spPr bwMode="auto">
          <a:xfrm>
            <a:off x="2514600" y="1981200"/>
            <a:ext cx="4114800" cy="393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http://visual.ons.gov.uk/how-long-will-my-pension-need-to-last/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428923"/>
            <a:ext cx="594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dobe Fangsong Std R" pitchFamily="18" charset="-128"/>
              </a:rPr>
              <a:t>How long does my pension need to last?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ea typeface="Adobe Fangsong Std R" pitchFamily="18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856478"/>
            <a:ext cx="572916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0" y="38100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dobe Fangsong Std R" pitchFamily="18" charset="-128"/>
              </a:rPr>
              <a:t>What is the value of my unpaid work?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ea typeface="Adobe Fangsong Std R" pitchFamily="18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https://visual.ons.gov.uk/the-value-of-your-unpaid-work/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7347" y="1846953"/>
            <a:ext cx="568121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https://visual.ons.gov.uk/the-value-of-your-unpaid-work/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6096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dobe Fangsong Std R" pitchFamily="18" charset="-128"/>
              </a:rPr>
              <a:t>Me in 10 years…?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ea typeface="Adobe Fangsong Std R" pitchFamily="18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5000" t="11111" r="39375" b="11111"/>
          <a:stretch>
            <a:fillRect/>
          </a:stretch>
        </p:blipFill>
        <p:spPr bwMode="auto">
          <a:xfrm>
            <a:off x="2667000" y="1905000"/>
            <a:ext cx="366086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http://visual.ons.gov.uk/how-do-survival-estimates-compare-for-common-cancers/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428923"/>
            <a:ext cx="594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dobe Fangsong Std R" pitchFamily="18" charset="-128"/>
              </a:rPr>
              <a:t>Cancer survival rates - are they improving?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ea typeface="Adobe Fangsong Std R" pitchFamily="18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http://visual.ons.gov.uk/how-does-uk-healthcare-spending-compare-internationally/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0000" t="14444" r="38125" b="8889"/>
          <a:stretch>
            <a:fillRect/>
          </a:stretch>
        </p:blipFill>
        <p:spPr bwMode="auto">
          <a:xfrm>
            <a:off x="2590800" y="2057400"/>
            <a:ext cx="3733800" cy="384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371600" y="428923"/>
            <a:ext cx="64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dobe Fangsong Std R" pitchFamily="18" charset="-128"/>
              </a:rPr>
              <a:t>Does more spending on healthcare result in longer lives?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ea typeface="Adobe Fangsong Std R" pitchFamily="18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4411</TotalTime>
  <Words>156</Words>
  <Application>Microsoft Office PowerPoint</Application>
  <PresentationFormat>On-screen Show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Donnarumma, Francis</dc:creator>
  <cp:lastModifiedBy>fordm1</cp:lastModifiedBy>
  <cp:revision>312</cp:revision>
  <dcterms:created xsi:type="dcterms:W3CDTF">2006-08-16T00:00:00Z</dcterms:created>
  <dcterms:modified xsi:type="dcterms:W3CDTF">2017-08-18T09:36:26Z</dcterms:modified>
</cp:coreProperties>
</file>