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9" r:id="rId5"/>
    <p:sldMasterId id="2147483773" r:id="rId6"/>
  </p:sldMasterIdLst>
  <p:notesMasterIdLst>
    <p:notesMasterId r:id="rId38"/>
  </p:notesMasterIdLst>
  <p:sldIdLst>
    <p:sldId id="348" r:id="rId7"/>
    <p:sldId id="317" r:id="rId8"/>
    <p:sldId id="319" r:id="rId9"/>
    <p:sldId id="322" r:id="rId10"/>
    <p:sldId id="341" r:id="rId11"/>
    <p:sldId id="350" r:id="rId12"/>
    <p:sldId id="296" r:id="rId13"/>
    <p:sldId id="323" r:id="rId14"/>
    <p:sldId id="298" r:id="rId15"/>
    <p:sldId id="324" r:id="rId16"/>
    <p:sldId id="302" r:id="rId17"/>
    <p:sldId id="313" r:id="rId18"/>
    <p:sldId id="343" r:id="rId19"/>
    <p:sldId id="326" r:id="rId20"/>
    <p:sldId id="349" r:id="rId21"/>
    <p:sldId id="331" r:id="rId22"/>
    <p:sldId id="357" r:id="rId23"/>
    <p:sldId id="358" r:id="rId24"/>
    <p:sldId id="335" r:id="rId25"/>
    <p:sldId id="334" r:id="rId26"/>
    <p:sldId id="345" r:id="rId27"/>
    <p:sldId id="354" r:id="rId28"/>
    <p:sldId id="346" r:id="rId29"/>
    <p:sldId id="351" r:id="rId30"/>
    <p:sldId id="327" r:id="rId31"/>
    <p:sldId id="340" r:id="rId32"/>
    <p:sldId id="353" r:id="rId33"/>
    <p:sldId id="338" r:id="rId34"/>
    <p:sldId id="359" r:id="rId35"/>
    <p:sldId id="352" r:id="rId36"/>
    <p:sldId id="34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E5C2A"/>
    <a:srgbClr val="385723"/>
    <a:srgbClr val="FFFFFF"/>
    <a:srgbClr val="A9D18E"/>
    <a:srgbClr val="00FF99"/>
    <a:srgbClr val="548235"/>
    <a:srgbClr val="008080"/>
    <a:srgbClr val="009999"/>
    <a:srgbClr val="324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2" autoAdjust="0"/>
    <p:restoredTop sz="94660"/>
  </p:normalViewPr>
  <p:slideViewPr>
    <p:cSldViewPr>
      <p:cViewPr varScale="1">
        <p:scale>
          <a:sx n="68" d="100"/>
          <a:sy n="68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-3682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enie:Desktop:Recorded%20Live%20Births%20-%20March%202015:RLB%202013%20Tables&amp;Appendices%20(15March2015)_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abelSC.STATSSA\Documents\Age%20and%20ageing\GHS%20age%20series%20missing%20val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abelSC.STATSSA\Documents\GroupWise\Pop%20est%202017%201%20July_%20change%20in%20seri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30941394164707E-2"/>
          <c:y val="3.2067144054700999E-2"/>
          <c:w val="0.86717636993518199"/>
          <c:h val="0.86837910265862694"/>
        </c:manualLayout>
      </c:layout>
      <c:lineChart>
        <c:grouping val="standard"/>
        <c:varyColors val="0"/>
        <c:ser>
          <c:idx val="1"/>
          <c:order val="0"/>
          <c:tx>
            <c:strRef>
              <c:f>'Table 2.'!$C$2:$C$3</c:f>
              <c:strCache>
                <c:ptCount val="1"/>
                <c:pt idx="0">
                  <c:v>Year of registration Total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2.1168516391789498E-2"/>
                  <c:y val="-0.11223500419145301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4776848357940003E-2"/>
                  <c:y val="-4.5428454077493102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3175" cmpd="sng"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2.'!$B$4:$B$24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'Table 2.'!$C$4:$C$24</c:f>
              <c:numCache>
                <c:formatCode>###\ ###\ ###</c:formatCode>
                <c:ptCount val="21"/>
                <c:pt idx="0">
                  <c:v>557995</c:v>
                </c:pt>
                <c:pt idx="1">
                  <c:v>667107</c:v>
                </c:pt>
                <c:pt idx="2">
                  <c:v>809439</c:v>
                </c:pt>
                <c:pt idx="3">
                  <c:v>998798</c:v>
                </c:pt>
                <c:pt idx="4">
                  <c:v>1046095</c:v>
                </c:pt>
                <c:pt idx="5">
                  <c:v>1216337</c:v>
                </c:pt>
                <c:pt idx="6">
                  <c:v>1363800</c:v>
                </c:pt>
                <c:pt idx="7">
                  <c:v>1407833</c:v>
                </c:pt>
                <c:pt idx="8">
                  <c:v>1433432</c:v>
                </c:pt>
                <c:pt idx="9">
                  <c:v>1517671</c:v>
                </c:pt>
                <c:pt idx="10">
                  <c:v>1677415</c:v>
                </c:pt>
                <c:pt idx="11">
                  <c:v>1475809</c:v>
                </c:pt>
                <c:pt idx="12">
                  <c:v>1380496</c:v>
                </c:pt>
                <c:pt idx="13">
                  <c:v>1346119</c:v>
                </c:pt>
                <c:pt idx="14">
                  <c:v>1199712</c:v>
                </c:pt>
                <c:pt idx="15">
                  <c:v>1277763</c:v>
                </c:pt>
                <c:pt idx="16">
                  <c:v>1254707</c:v>
                </c:pt>
                <c:pt idx="17">
                  <c:v>1294694</c:v>
                </c:pt>
                <c:pt idx="18">
                  <c:v>1202377</c:v>
                </c:pt>
                <c:pt idx="19">
                  <c:v>1168403</c:v>
                </c:pt>
                <c:pt idx="20">
                  <c:v>1166554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'Table 2.'!$D$2:$D$3</c:f>
              <c:strCache>
                <c:ptCount val="1"/>
                <c:pt idx="0">
                  <c:v>Number of birth registrations Current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1.20962950810226E-2"/>
                  <c:y val="-4.275619207293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96564795066618E-2"/>
                  <c:y val="-5.34452400911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2.'!$B$4:$B$24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'Table 2.'!$D$4:$D$24</c:f>
              <c:numCache>
                <c:formatCode>###\ ###\ ###</c:formatCode>
                <c:ptCount val="21"/>
                <c:pt idx="0">
                  <c:v>199460</c:v>
                </c:pt>
                <c:pt idx="1">
                  <c:v>246345</c:v>
                </c:pt>
                <c:pt idx="2">
                  <c:v>260880</c:v>
                </c:pt>
                <c:pt idx="3">
                  <c:v>295719</c:v>
                </c:pt>
                <c:pt idx="4">
                  <c:v>309723</c:v>
                </c:pt>
                <c:pt idx="5">
                  <c:v>273180</c:v>
                </c:pt>
                <c:pt idx="6">
                  <c:v>344700</c:v>
                </c:pt>
                <c:pt idx="7">
                  <c:v>409707</c:v>
                </c:pt>
                <c:pt idx="8">
                  <c:v>477489</c:v>
                </c:pt>
                <c:pt idx="9">
                  <c:v>557573</c:v>
                </c:pt>
                <c:pt idx="10">
                  <c:v>621887</c:v>
                </c:pt>
                <c:pt idx="11">
                  <c:v>728283</c:v>
                </c:pt>
                <c:pt idx="12">
                  <c:v>793788</c:v>
                </c:pt>
                <c:pt idx="13">
                  <c:v>860263</c:v>
                </c:pt>
                <c:pt idx="14">
                  <c:v>858866</c:v>
                </c:pt>
                <c:pt idx="15">
                  <c:v>915674</c:v>
                </c:pt>
                <c:pt idx="16">
                  <c:v>879707</c:v>
                </c:pt>
                <c:pt idx="17">
                  <c:v>889691</c:v>
                </c:pt>
                <c:pt idx="18">
                  <c:v>911353</c:v>
                </c:pt>
                <c:pt idx="19">
                  <c:v>926726</c:v>
                </c:pt>
                <c:pt idx="20">
                  <c:v>860393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'Table 2.'!$E$2:$E$3</c:f>
              <c:strCache>
                <c:ptCount val="1"/>
                <c:pt idx="0">
                  <c:v>Number of birth registrations Late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2.1168635449811901E-2"/>
                  <c:y val="-6.947881211851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87287008174286E-2"/>
                  <c:y val="-4.0084350897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2.'!$B$4:$B$24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'Table 2.'!$E$4:$E$24</c:f>
              <c:numCache>
                <c:formatCode>###\ ###\ ###</c:formatCode>
                <c:ptCount val="21"/>
                <c:pt idx="0">
                  <c:v>358535</c:v>
                </c:pt>
                <c:pt idx="1">
                  <c:v>420762</c:v>
                </c:pt>
                <c:pt idx="2">
                  <c:v>548559</c:v>
                </c:pt>
                <c:pt idx="3">
                  <c:v>703079</c:v>
                </c:pt>
                <c:pt idx="4">
                  <c:v>736372</c:v>
                </c:pt>
                <c:pt idx="5">
                  <c:v>943157</c:v>
                </c:pt>
                <c:pt idx="6">
                  <c:v>1019100</c:v>
                </c:pt>
                <c:pt idx="7">
                  <c:v>998126</c:v>
                </c:pt>
                <c:pt idx="8">
                  <c:v>955943</c:v>
                </c:pt>
                <c:pt idx="9">
                  <c:v>960098</c:v>
                </c:pt>
                <c:pt idx="10">
                  <c:v>1055528</c:v>
                </c:pt>
                <c:pt idx="11">
                  <c:v>747526</c:v>
                </c:pt>
                <c:pt idx="12">
                  <c:v>586708</c:v>
                </c:pt>
                <c:pt idx="13">
                  <c:v>485856</c:v>
                </c:pt>
                <c:pt idx="14">
                  <c:v>340846</c:v>
                </c:pt>
                <c:pt idx="15">
                  <c:v>362089</c:v>
                </c:pt>
                <c:pt idx="16">
                  <c:v>375000</c:v>
                </c:pt>
                <c:pt idx="17">
                  <c:v>405003</c:v>
                </c:pt>
                <c:pt idx="18">
                  <c:v>291024</c:v>
                </c:pt>
                <c:pt idx="19">
                  <c:v>241677</c:v>
                </c:pt>
                <c:pt idx="20">
                  <c:v>306161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546160"/>
        <c:axId val="374545616"/>
      </c:lineChart>
      <c:catAx>
        <c:axId val="37454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4545616"/>
        <c:crosses val="autoZero"/>
        <c:auto val="1"/>
        <c:lblAlgn val="ctr"/>
        <c:lblOffset val="100"/>
        <c:noMultiLvlLbl val="0"/>
      </c:catAx>
      <c:valAx>
        <c:axId val="374545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##\ ###\ ###" sourceLinked="1"/>
        <c:majorTickMark val="out"/>
        <c:minorTickMark val="none"/>
        <c:tickLblPos val="nextTo"/>
        <c:crossAx val="37454616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08550913853663"/>
          <c:y val="0.81766672389936501"/>
          <c:w val="0.80375094680892401"/>
          <c:h val="9.953839304050389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'Figure 45'!$C$91</c:f>
              <c:strCache>
                <c:ptCount val="1"/>
                <c:pt idx="0">
                  <c:v>Salaries</c:v>
                </c:pt>
              </c:strCache>
            </c:strRef>
          </c:tx>
          <c:spPr>
            <a:solidFill>
              <a:srgbClr val="27547F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45'!$B$92:$B$101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RSA</c:v>
                </c:pt>
                <c:pt idx="3">
                  <c:v>FS</c:v>
                </c:pt>
                <c:pt idx="4">
                  <c:v>MP</c:v>
                </c:pt>
                <c:pt idx="5">
                  <c:v>KZN</c:v>
                </c:pt>
                <c:pt idx="6">
                  <c:v>NW</c:v>
                </c:pt>
                <c:pt idx="7">
                  <c:v>NC</c:v>
                </c:pt>
                <c:pt idx="8">
                  <c:v>EC</c:v>
                </c:pt>
                <c:pt idx="9">
                  <c:v>LP</c:v>
                </c:pt>
              </c:strCache>
            </c:strRef>
          </c:cat>
          <c:val>
            <c:numRef>
              <c:f>'Figure 45'!$C$92:$C$101</c:f>
              <c:numCache>
                <c:formatCode>0.0</c:formatCode>
                <c:ptCount val="10"/>
                <c:pt idx="0">
                  <c:v>70.81</c:v>
                </c:pt>
                <c:pt idx="1">
                  <c:v>69.569999999999993</c:v>
                </c:pt>
                <c:pt idx="2">
                  <c:v>57.85</c:v>
                </c:pt>
                <c:pt idx="3">
                  <c:v>54.93</c:v>
                </c:pt>
                <c:pt idx="4">
                  <c:v>54.3</c:v>
                </c:pt>
                <c:pt idx="5">
                  <c:v>54.26</c:v>
                </c:pt>
                <c:pt idx="6">
                  <c:v>51.76</c:v>
                </c:pt>
                <c:pt idx="7">
                  <c:v>50.48</c:v>
                </c:pt>
                <c:pt idx="8">
                  <c:v>43.77</c:v>
                </c:pt>
                <c:pt idx="9">
                  <c:v>40.770000000000003</c:v>
                </c:pt>
              </c:numCache>
            </c:numRef>
          </c:val>
        </c:ser>
        <c:ser>
          <c:idx val="1"/>
          <c:order val="1"/>
          <c:tx>
            <c:strRef>
              <c:f>'Figure 45'!$D$91</c:f>
              <c:strCache>
                <c:ptCount val="1"/>
                <c:pt idx="0">
                  <c:v>Remittances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 45'!$B$92:$B$101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RSA</c:v>
                </c:pt>
                <c:pt idx="3">
                  <c:v>FS</c:v>
                </c:pt>
                <c:pt idx="4">
                  <c:v>MP</c:v>
                </c:pt>
                <c:pt idx="5">
                  <c:v>KZN</c:v>
                </c:pt>
                <c:pt idx="6">
                  <c:v>NW</c:v>
                </c:pt>
                <c:pt idx="7">
                  <c:v>NC</c:v>
                </c:pt>
                <c:pt idx="8">
                  <c:v>EC</c:v>
                </c:pt>
                <c:pt idx="9">
                  <c:v>LP</c:v>
                </c:pt>
              </c:strCache>
            </c:strRef>
          </c:cat>
          <c:val>
            <c:numRef>
              <c:f>'Figure 45'!$D$92:$D$101</c:f>
              <c:numCache>
                <c:formatCode>0.0</c:formatCode>
                <c:ptCount val="10"/>
                <c:pt idx="0">
                  <c:v>3.28</c:v>
                </c:pt>
                <c:pt idx="1">
                  <c:v>5.07</c:v>
                </c:pt>
                <c:pt idx="2">
                  <c:v>8.34</c:v>
                </c:pt>
                <c:pt idx="3">
                  <c:v>8.74</c:v>
                </c:pt>
                <c:pt idx="4">
                  <c:v>11.4</c:v>
                </c:pt>
                <c:pt idx="5">
                  <c:v>8.7200000000000006</c:v>
                </c:pt>
                <c:pt idx="6">
                  <c:v>10.34</c:v>
                </c:pt>
                <c:pt idx="7">
                  <c:v>7.16</c:v>
                </c:pt>
                <c:pt idx="8">
                  <c:v>11.46</c:v>
                </c:pt>
                <c:pt idx="9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'Figure 45'!$E$91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'Figure 45'!$B$92:$B$101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RSA</c:v>
                </c:pt>
                <c:pt idx="3">
                  <c:v>FS</c:v>
                </c:pt>
                <c:pt idx="4">
                  <c:v>MP</c:v>
                </c:pt>
                <c:pt idx="5">
                  <c:v>KZN</c:v>
                </c:pt>
                <c:pt idx="6">
                  <c:v>NW</c:v>
                </c:pt>
                <c:pt idx="7">
                  <c:v>NC</c:v>
                </c:pt>
                <c:pt idx="8">
                  <c:v>EC</c:v>
                </c:pt>
                <c:pt idx="9">
                  <c:v>LP</c:v>
                </c:pt>
              </c:strCache>
            </c:strRef>
          </c:cat>
          <c:val>
            <c:numRef>
              <c:f>'Figure 45'!$E$92:$E$101</c:f>
              <c:numCache>
                <c:formatCode>0.0</c:formatCode>
                <c:ptCount val="10"/>
                <c:pt idx="0">
                  <c:v>4.76</c:v>
                </c:pt>
                <c:pt idx="1">
                  <c:v>1.64</c:v>
                </c:pt>
                <c:pt idx="2">
                  <c:v>2.0299999999999998</c:v>
                </c:pt>
                <c:pt idx="3">
                  <c:v>2.19</c:v>
                </c:pt>
                <c:pt idx="4">
                  <c:v>1.62</c:v>
                </c:pt>
                <c:pt idx="5">
                  <c:v>1.59</c:v>
                </c:pt>
                <c:pt idx="6">
                  <c:v>1.96</c:v>
                </c:pt>
                <c:pt idx="7">
                  <c:v>2.61</c:v>
                </c:pt>
                <c:pt idx="8">
                  <c:v>2.11</c:v>
                </c:pt>
                <c:pt idx="9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'Figure 45'!$F$91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ZA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45'!$B$92:$B$101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RSA</c:v>
                </c:pt>
                <c:pt idx="3">
                  <c:v>FS</c:v>
                </c:pt>
                <c:pt idx="4">
                  <c:v>MP</c:v>
                </c:pt>
                <c:pt idx="5">
                  <c:v>KZN</c:v>
                </c:pt>
                <c:pt idx="6">
                  <c:v>NW</c:v>
                </c:pt>
                <c:pt idx="7">
                  <c:v>NC</c:v>
                </c:pt>
                <c:pt idx="8">
                  <c:v>EC</c:v>
                </c:pt>
                <c:pt idx="9">
                  <c:v>LP</c:v>
                </c:pt>
              </c:strCache>
            </c:strRef>
          </c:cat>
          <c:val>
            <c:numRef>
              <c:f>'Figure 45'!$F$92:$F$101</c:f>
              <c:numCache>
                <c:formatCode>0.0</c:formatCode>
                <c:ptCount val="10"/>
                <c:pt idx="0">
                  <c:v>10.86</c:v>
                </c:pt>
                <c:pt idx="1">
                  <c:v>10.43</c:v>
                </c:pt>
                <c:pt idx="2">
                  <c:v>21.33</c:v>
                </c:pt>
                <c:pt idx="3">
                  <c:v>25.32</c:v>
                </c:pt>
                <c:pt idx="4">
                  <c:v>21.75</c:v>
                </c:pt>
                <c:pt idx="5">
                  <c:v>26.36</c:v>
                </c:pt>
                <c:pt idx="6">
                  <c:v>25.7</c:v>
                </c:pt>
                <c:pt idx="7">
                  <c:v>32.43</c:v>
                </c:pt>
                <c:pt idx="8">
                  <c:v>35.81</c:v>
                </c:pt>
                <c:pt idx="9">
                  <c:v>32.47</c:v>
                </c:pt>
              </c:numCache>
            </c:numRef>
          </c:val>
        </c:ser>
        <c:ser>
          <c:idx val="4"/>
          <c:order val="4"/>
          <c:tx>
            <c:strRef>
              <c:f>'Figure 45'!$G$91</c:f>
              <c:strCache>
                <c:ptCount val="1"/>
                <c:pt idx="0">
                  <c:v>Other sources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'Figure 45'!$B$92:$B$101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RSA</c:v>
                </c:pt>
                <c:pt idx="3">
                  <c:v>FS</c:v>
                </c:pt>
                <c:pt idx="4">
                  <c:v>MP</c:v>
                </c:pt>
                <c:pt idx="5">
                  <c:v>KZN</c:v>
                </c:pt>
                <c:pt idx="6">
                  <c:v>NW</c:v>
                </c:pt>
                <c:pt idx="7">
                  <c:v>NC</c:v>
                </c:pt>
                <c:pt idx="8">
                  <c:v>EC</c:v>
                </c:pt>
                <c:pt idx="9">
                  <c:v>LP</c:v>
                </c:pt>
              </c:strCache>
            </c:strRef>
          </c:cat>
          <c:val>
            <c:numRef>
              <c:f>'Figure 45'!$G$92:$G$101</c:f>
              <c:numCache>
                <c:formatCode>0.0</c:formatCode>
                <c:ptCount val="10"/>
                <c:pt idx="0">
                  <c:v>9.8800000000000008</c:v>
                </c:pt>
                <c:pt idx="1">
                  <c:v>12.6</c:v>
                </c:pt>
                <c:pt idx="2">
                  <c:v>9.52</c:v>
                </c:pt>
                <c:pt idx="3">
                  <c:v>6.63</c:v>
                </c:pt>
                <c:pt idx="4">
                  <c:v>9.7799999999999994</c:v>
                </c:pt>
                <c:pt idx="5">
                  <c:v>7.71</c:v>
                </c:pt>
                <c:pt idx="6">
                  <c:v>9.02</c:v>
                </c:pt>
                <c:pt idx="7">
                  <c:v>6.55</c:v>
                </c:pt>
                <c:pt idx="8">
                  <c:v>6.3</c:v>
                </c:pt>
                <c:pt idx="9">
                  <c:v>9.2799999999999994</c:v>
                </c:pt>
              </c:numCache>
            </c:numRef>
          </c:val>
        </c:ser>
        <c:ser>
          <c:idx val="5"/>
          <c:order val="5"/>
          <c:tx>
            <c:strRef>
              <c:f>'Figure 45'!$H$91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'Figure 45'!$B$92:$B$101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RSA</c:v>
                </c:pt>
                <c:pt idx="3">
                  <c:v>FS</c:v>
                </c:pt>
                <c:pt idx="4">
                  <c:v>MP</c:v>
                </c:pt>
                <c:pt idx="5">
                  <c:v>KZN</c:v>
                </c:pt>
                <c:pt idx="6">
                  <c:v>NW</c:v>
                </c:pt>
                <c:pt idx="7">
                  <c:v>NC</c:v>
                </c:pt>
                <c:pt idx="8">
                  <c:v>EC</c:v>
                </c:pt>
                <c:pt idx="9">
                  <c:v>LP</c:v>
                </c:pt>
              </c:strCache>
            </c:strRef>
          </c:cat>
          <c:val>
            <c:numRef>
              <c:f>'Figure 45'!$H$92:$H$101</c:f>
              <c:numCache>
                <c:formatCode>0.0</c:formatCode>
                <c:ptCount val="10"/>
                <c:pt idx="0">
                  <c:v>0.41</c:v>
                </c:pt>
                <c:pt idx="1">
                  <c:v>0.7</c:v>
                </c:pt>
                <c:pt idx="2">
                  <c:v>0.93</c:v>
                </c:pt>
                <c:pt idx="3">
                  <c:v>2.2000000000000002</c:v>
                </c:pt>
                <c:pt idx="4">
                  <c:v>1.1499999999999999</c:v>
                </c:pt>
                <c:pt idx="5">
                  <c:v>1.36</c:v>
                </c:pt>
                <c:pt idx="6">
                  <c:v>1.22</c:v>
                </c:pt>
                <c:pt idx="7">
                  <c:v>0.77</c:v>
                </c:pt>
                <c:pt idx="8">
                  <c:v>0.55000000000000004</c:v>
                </c:pt>
                <c:pt idx="9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3360896"/>
        <c:axId val="370442416"/>
      </c:barChart>
      <c:catAx>
        <c:axId val="37336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442416"/>
        <c:crosses val="autoZero"/>
        <c:auto val="1"/>
        <c:lblAlgn val="ctr"/>
        <c:lblOffset val="100"/>
        <c:noMultiLvlLbl val="0"/>
      </c:catAx>
      <c:valAx>
        <c:axId val="3704424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27968540018161E-2"/>
          <c:y val="3.293573441334801E-2"/>
          <c:w val="0.88409722086968223"/>
          <c:h val="0.89019191470308012"/>
        </c:manualLayout>
      </c:layout>
      <c:lineChart>
        <c:grouping val="standard"/>
        <c:varyColors val="0"/>
        <c:ser>
          <c:idx val="0"/>
          <c:order val="0"/>
          <c:tx>
            <c:strRef>
              <c:f>age_cat!$B$1:$B$2</c:f>
              <c:strCache>
                <c:ptCount val="2"/>
                <c:pt idx="0">
                  <c:v>Census 2011 weighted age group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age_cat!$A$3:$A$18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75+</c:v>
                </c:pt>
              </c:strCache>
            </c:strRef>
          </c:cat>
          <c:val>
            <c:numRef>
              <c:f>age_cat!$B$3:$B$18</c:f>
              <c:numCache>
                <c:formatCode>0.0</c:formatCode>
                <c:ptCount val="16"/>
                <c:pt idx="0">
                  <c:v>10.98</c:v>
                </c:pt>
                <c:pt idx="1">
                  <c:v>9.31</c:v>
                </c:pt>
                <c:pt idx="2">
                  <c:v>8.8800000000000008</c:v>
                </c:pt>
                <c:pt idx="3">
                  <c:v>9.66</c:v>
                </c:pt>
                <c:pt idx="4">
                  <c:v>10.38</c:v>
                </c:pt>
                <c:pt idx="5">
                  <c:v>9.77</c:v>
                </c:pt>
                <c:pt idx="6">
                  <c:v>7.78</c:v>
                </c:pt>
                <c:pt idx="7">
                  <c:v>6.7</c:v>
                </c:pt>
                <c:pt idx="8">
                  <c:v>5.7</c:v>
                </c:pt>
                <c:pt idx="9">
                  <c:v>5.0599999999999996</c:v>
                </c:pt>
                <c:pt idx="10">
                  <c:v>4.28</c:v>
                </c:pt>
                <c:pt idx="11">
                  <c:v>3.47</c:v>
                </c:pt>
                <c:pt idx="12">
                  <c:v>2.68</c:v>
                </c:pt>
                <c:pt idx="13">
                  <c:v>1.85</c:v>
                </c:pt>
                <c:pt idx="14">
                  <c:v>1.45</c:v>
                </c:pt>
                <c:pt idx="15">
                  <c:v>2.04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age_cat!$C$1:$C$2</c:f>
              <c:strCache>
                <c:ptCount val="2"/>
                <c:pt idx="0">
                  <c:v>Census 2011 unweighted age group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age_cat!$A$3:$A$18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75+</c:v>
                </c:pt>
              </c:strCache>
            </c:strRef>
          </c:cat>
          <c:val>
            <c:numRef>
              <c:f>age_cat!$C$3:$C$18</c:f>
              <c:numCache>
                <c:formatCode>0.0</c:formatCode>
                <c:ptCount val="16"/>
                <c:pt idx="0">
                  <c:v>10.95</c:v>
                </c:pt>
                <c:pt idx="1">
                  <c:v>9.6199999999999992</c:v>
                </c:pt>
                <c:pt idx="2">
                  <c:v>9.17</c:v>
                </c:pt>
                <c:pt idx="3">
                  <c:v>9.93</c:v>
                </c:pt>
                <c:pt idx="4">
                  <c:v>10.039999999999999</c:v>
                </c:pt>
                <c:pt idx="5">
                  <c:v>9.42</c:v>
                </c:pt>
                <c:pt idx="6">
                  <c:v>7.47</c:v>
                </c:pt>
                <c:pt idx="7">
                  <c:v>6.65</c:v>
                </c:pt>
                <c:pt idx="8">
                  <c:v>5.63</c:v>
                </c:pt>
                <c:pt idx="9">
                  <c:v>5.12</c:v>
                </c:pt>
                <c:pt idx="10">
                  <c:v>4.3099999999999996</c:v>
                </c:pt>
                <c:pt idx="11">
                  <c:v>3.48</c:v>
                </c:pt>
                <c:pt idx="12">
                  <c:v>2.69</c:v>
                </c:pt>
                <c:pt idx="13">
                  <c:v>1.89</c:v>
                </c:pt>
                <c:pt idx="14">
                  <c:v>1.49</c:v>
                </c:pt>
                <c:pt idx="15">
                  <c:v>2.13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age_cat!$D$1:$D$2</c:f>
              <c:strCache>
                <c:ptCount val="2"/>
                <c:pt idx="0">
                  <c:v>GHS 2011 weighted age group</c:v>
                </c:pt>
              </c:strCache>
            </c:strRef>
          </c:tx>
          <c:spPr>
            <a:ln w="508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age_cat!$A$3:$A$18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75+</c:v>
                </c:pt>
              </c:strCache>
            </c:strRef>
          </c:cat>
          <c:val>
            <c:numRef>
              <c:f>age_cat!$D$3:$D$18</c:f>
              <c:numCache>
                <c:formatCode>0.0</c:formatCode>
                <c:ptCount val="16"/>
                <c:pt idx="0">
                  <c:v>10.24</c:v>
                </c:pt>
                <c:pt idx="1">
                  <c:v>9.84</c:v>
                </c:pt>
                <c:pt idx="2">
                  <c:v>9.92</c:v>
                </c:pt>
                <c:pt idx="3">
                  <c:v>9.9700000000000006</c:v>
                </c:pt>
                <c:pt idx="4">
                  <c:v>9.49</c:v>
                </c:pt>
                <c:pt idx="5">
                  <c:v>9.02</c:v>
                </c:pt>
                <c:pt idx="6">
                  <c:v>8.17</c:v>
                </c:pt>
                <c:pt idx="7">
                  <c:v>7.45</c:v>
                </c:pt>
                <c:pt idx="8">
                  <c:v>5.82</c:v>
                </c:pt>
                <c:pt idx="9">
                  <c:v>4.96</c:v>
                </c:pt>
                <c:pt idx="10">
                  <c:v>4.2699999999999996</c:v>
                </c:pt>
                <c:pt idx="11">
                  <c:v>3.33</c:v>
                </c:pt>
                <c:pt idx="12">
                  <c:v>2.59</c:v>
                </c:pt>
                <c:pt idx="13">
                  <c:v>2.0299999999999998</c:v>
                </c:pt>
                <c:pt idx="14">
                  <c:v>1.42</c:v>
                </c:pt>
                <c:pt idx="15">
                  <c:v>1.48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548336"/>
        <c:axId val="374548880"/>
      </c:lineChart>
      <c:catAx>
        <c:axId val="37454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548880"/>
        <c:crosses val="autoZero"/>
        <c:auto val="1"/>
        <c:lblAlgn val="ctr"/>
        <c:lblOffset val="100"/>
        <c:noMultiLvlLbl val="0"/>
      </c:catAx>
      <c:valAx>
        <c:axId val="37454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5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95595106775902"/>
          <c:y val="0.1517703840987365"/>
          <c:w val="0.22542166786772219"/>
          <c:h val="0.1352842108452596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1'!$B$4</c:f>
              <c:strCache>
                <c:ptCount val="1"/>
                <c:pt idx="0">
                  <c:v>Pre-school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1'!$C$4:$V$4</c:f>
              <c:numCache>
                <c:formatCode>#,##0.0</c:formatCode>
                <c:ptCount val="20"/>
                <c:pt idx="0">
                  <c:v>39.229999999999997</c:v>
                </c:pt>
                <c:pt idx="1">
                  <c:v>11.36</c:v>
                </c:pt>
                <c:pt idx="2">
                  <c:v>0.98</c:v>
                </c:pt>
                <c:pt idx="3">
                  <c:v>0.92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'Figure 1'!$B$5</c:f>
              <c:strCache>
                <c:ptCount val="1"/>
                <c:pt idx="0">
                  <c:v>Primary school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Lbls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1'!$C$5:$V$5</c:f>
              <c:numCache>
                <c:formatCode>#,##0.0</c:formatCode>
                <c:ptCount val="20"/>
                <c:pt idx="0">
                  <c:v>48.09</c:v>
                </c:pt>
                <c:pt idx="1">
                  <c:v>85.34</c:v>
                </c:pt>
                <c:pt idx="2">
                  <c:v>97.41</c:v>
                </c:pt>
                <c:pt idx="3">
                  <c:v>96.92</c:v>
                </c:pt>
                <c:pt idx="4">
                  <c:v>98.83</c:v>
                </c:pt>
                <c:pt idx="5">
                  <c:v>97.37</c:v>
                </c:pt>
                <c:pt idx="6">
                  <c:v>97.53</c:v>
                </c:pt>
                <c:pt idx="7">
                  <c:v>90.13</c:v>
                </c:pt>
                <c:pt idx="8">
                  <c:v>56.14</c:v>
                </c:pt>
                <c:pt idx="9">
                  <c:v>27.22</c:v>
                </c:pt>
                <c:pt idx="10">
                  <c:v>13.98</c:v>
                </c:pt>
                <c:pt idx="11">
                  <c:v>8.02</c:v>
                </c:pt>
                <c:pt idx="12">
                  <c:v>2.06</c:v>
                </c:pt>
                <c:pt idx="13">
                  <c:v>1.3</c:v>
                </c:pt>
                <c:pt idx="14">
                  <c:v>0.54</c:v>
                </c:pt>
                <c:pt idx="15">
                  <c:v>0.53</c:v>
                </c:pt>
                <c:pt idx="16">
                  <c:v>0.09</c:v>
                </c:pt>
                <c:pt idx="17">
                  <c:v>0.12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'Figure 1'!$B$6</c:f>
              <c:strCache>
                <c:ptCount val="1"/>
                <c:pt idx="0">
                  <c:v>Secondary school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11"/>
              <c:layout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1'!$C$6:$V$6</c:f>
              <c:numCache>
                <c:formatCode>#,##0.0</c:formatCode>
                <c:ptCount val="20"/>
                <c:pt idx="0">
                  <c:v>0.13</c:v>
                </c:pt>
                <c:pt idx="1">
                  <c:v>7.0000000000000007E-2</c:v>
                </c:pt>
                <c:pt idx="2">
                  <c:v>0.34</c:v>
                </c:pt>
                <c:pt idx="3">
                  <c:v>0.23</c:v>
                </c:pt>
                <c:pt idx="4">
                  <c:v>0.21</c:v>
                </c:pt>
                <c:pt idx="5">
                  <c:v>1.46</c:v>
                </c:pt>
                <c:pt idx="6">
                  <c:v>1.75</c:v>
                </c:pt>
                <c:pt idx="7">
                  <c:v>8.84</c:v>
                </c:pt>
                <c:pt idx="8">
                  <c:v>41.83</c:v>
                </c:pt>
                <c:pt idx="9">
                  <c:v>70.58</c:v>
                </c:pt>
                <c:pt idx="10">
                  <c:v>80.98</c:v>
                </c:pt>
                <c:pt idx="11">
                  <c:v>84.47</c:v>
                </c:pt>
                <c:pt idx="12">
                  <c:v>82.43</c:v>
                </c:pt>
                <c:pt idx="13">
                  <c:v>64.27</c:v>
                </c:pt>
                <c:pt idx="14">
                  <c:v>45.45</c:v>
                </c:pt>
                <c:pt idx="15">
                  <c:v>29.69</c:v>
                </c:pt>
                <c:pt idx="16">
                  <c:v>14.55</c:v>
                </c:pt>
                <c:pt idx="17">
                  <c:v>8.8699999999999992</c:v>
                </c:pt>
                <c:pt idx="18">
                  <c:v>3.34</c:v>
                </c:pt>
                <c:pt idx="19">
                  <c:v>1.79</c:v>
                </c:pt>
              </c:numCache>
            </c:numRef>
          </c:val>
        </c:ser>
        <c:ser>
          <c:idx val="3"/>
          <c:order val="3"/>
          <c:tx>
            <c:strRef>
              <c:f>'Figure 1'!$B$7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1'!$C$7:$V$7</c:f>
              <c:numCache>
                <c:formatCode>#,##0.0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0.13</c:v>
                </c:pt>
                <c:pt idx="9">
                  <c:v>0</c:v>
                </c:pt>
                <c:pt idx="10">
                  <c:v>0</c:v>
                </c:pt>
                <c:pt idx="11">
                  <c:v>0.17</c:v>
                </c:pt>
                <c:pt idx="12">
                  <c:v>0.56000000000000005</c:v>
                </c:pt>
                <c:pt idx="13">
                  <c:v>3.44</c:v>
                </c:pt>
                <c:pt idx="14">
                  <c:v>6.79</c:v>
                </c:pt>
                <c:pt idx="15">
                  <c:v>7.96</c:v>
                </c:pt>
                <c:pt idx="16">
                  <c:v>8.8800000000000008</c:v>
                </c:pt>
                <c:pt idx="17">
                  <c:v>6.27</c:v>
                </c:pt>
                <c:pt idx="18">
                  <c:v>5.48</c:v>
                </c:pt>
                <c:pt idx="19">
                  <c:v>3.97</c:v>
                </c:pt>
              </c:numCache>
            </c:numRef>
          </c:val>
        </c:ser>
        <c:ser>
          <c:idx val="4"/>
          <c:order val="4"/>
          <c:tx>
            <c:strRef>
              <c:f>'Figure 1'!$B$8</c:f>
              <c:strCache>
                <c:ptCount val="1"/>
                <c:pt idx="0">
                  <c:v>TVET and other colleges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1'!$C$8:$V$8</c:f>
              <c:numCache>
                <c:formatCode>#,##0.0</c:formatCode>
                <c:ptCount val="20"/>
                <c:pt idx="0">
                  <c:v>0.1</c:v>
                </c:pt>
                <c:pt idx="1">
                  <c:v>0.33</c:v>
                </c:pt>
                <c:pt idx="2">
                  <c:v>0</c:v>
                </c:pt>
                <c:pt idx="3">
                  <c:v>0.2</c:v>
                </c:pt>
                <c:pt idx="4">
                  <c:v>0.02</c:v>
                </c:pt>
                <c:pt idx="5">
                  <c:v>0.22</c:v>
                </c:pt>
                <c:pt idx="6">
                  <c:v>0.15</c:v>
                </c:pt>
                <c:pt idx="7">
                  <c:v>0</c:v>
                </c:pt>
                <c:pt idx="8">
                  <c:v>0.03</c:v>
                </c:pt>
                <c:pt idx="9">
                  <c:v>0.03</c:v>
                </c:pt>
                <c:pt idx="10">
                  <c:v>0.35</c:v>
                </c:pt>
                <c:pt idx="11">
                  <c:v>0.2</c:v>
                </c:pt>
                <c:pt idx="12">
                  <c:v>1</c:v>
                </c:pt>
                <c:pt idx="13">
                  <c:v>3.01</c:v>
                </c:pt>
                <c:pt idx="14">
                  <c:v>5.2</c:v>
                </c:pt>
                <c:pt idx="15">
                  <c:v>7.31</c:v>
                </c:pt>
                <c:pt idx="16">
                  <c:v>8.16</c:v>
                </c:pt>
                <c:pt idx="17">
                  <c:v>5.65</c:v>
                </c:pt>
                <c:pt idx="18">
                  <c:v>5.12</c:v>
                </c:pt>
                <c:pt idx="19">
                  <c:v>3.62</c:v>
                </c:pt>
              </c:numCache>
            </c:numRef>
          </c:val>
        </c:ser>
        <c:ser>
          <c:idx val="5"/>
          <c:order val="5"/>
          <c:tx>
            <c:strRef>
              <c:f>'Figure 1'!$B$9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1'!$C$9:$V$9</c:f>
              <c:numCache>
                <c:formatCode>#,##0.0</c:formatCode>
                <c:ptCount val="20"/>
                <c:pt idx="0">
                  <c:v>0.21</c:v>
                </c:pt>
                <c:pt idx="1">
                  <c:v>0.12</c:v>
                </c:pt>
                <c:pt idx="2">
                  <c:v>0.3</c:v>
                </c:pt>
                <c:pt idx="3">
                  <c:v>0.4</c:v>
                </c:pt>
                <c:pt idx="4">
                  <c:v>0.48</c:v>
                </c:pt>
                <c:pt idx="5">
                  <c:v>0.66</c:v>
                </c:pt>
                <c:pt idx="6">
                  <c:v>0.23</c:v>
                </c:pt>
                <c:pt idx="7">
                  <c:v>0.56999999999999995</c:v>
                </c:pt>
                <c:pt idx="8">
                  <c:v>1.1100000000000001</c:v>
                </c:pt>
                <c:pt idx="9">
                  <c:v>0.44</c:v>
                </c:pt>
                <c:pt idx="10">
                  <c:v>0.5</c:v>
                </c:pt>
                <c:pt idx="11">
                  <c:v>1.01</c:v>
                </c:pt>
                <c:pt idx="12">
                  <c:v>0.78</c:v>
                </c:pt>
                <c:pt idx="13">
                  <c:v>1.56</c:v>
                </c:pt>
                <c:pt idx="14">
                  <c:v>0.56999999999999995</c:v>
                </c:pt>
                <c:pt idx="15">
                  <c:v>1.42</c:v>
                </c:pt>
                <c:pt idx="16">
                  <c:v>0.89</c:v>
                </c:pt>
                <c:pt idx="17">
                  <c:v>1.1100000000000001</c:v>
                </c:pt>
                <c:pt idx="18">
                  <c:v>0.37</c:v>
                </c:pt>
                <c:pt idx="19">
                  <c:v>0.81</c:v>
                </c:pt>
              </c:numCache>
            </c:numRef>
          </c:val>
        </c:ser>
        <c:ser>
          <c:idx val="6"/>
          <c:order val="6"/>
          <c:tx>
            <c:strRef>
              <c:f>'Figure 1'!$B$10</c:f>
              <c:strCache>
                <c:ptCount val="1"/>
                <c:pt idx="0">
                  <c:v>Not in education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5"/>
              <c:layout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'Figure 1'!$C$3:$V$3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cat>
          <c:val>
            <c:numRef>
              <c:f>'Figure 1'!$C$10:$V$10</c:f>
              <c:numCache>
                <c:formatCode>#,##0.0</c:formatCode>
                <c:ptCount val="20"/>
                <c:pt idx="0">
                  <c:v>12.24</c:v>
                </c:pt>
                <c:pt idx="1">
                  <c:v>2.77</c:v>
                </c:pt>
                <c:pt idx="2">
                  <c:v>0.97</c:v>
                </c:pt>
                <c:pt idx="3">
                  <c:v>1.34</c:v>
                </c:pt>
                <c:pt idx="4">
                  <c:v>0.46</c:v>
                </c:pt>
                <c:pt idx="5">
                  <c:v>0.28000000000000003</c:v>
                </c:pt>
                <c:pt idx="6">
                  <c:v>0.35</c:v>
                </c:pt>
                <c:pt idx="7">
                  <c:v>0.46</c:v>
                </c:pt>
                <c:pt idx="8">
                  <c:v>0.76</c:v>
                </c:pt>
                <c:pt idx="9">
                  <c:v>1.73</c:v>
                </c:pt>
                <c:pt idx="10">
                  <c:v>4.2</c:v>
                </c:pt>
                <c:pt idx="11">
                  <c:v>6.13</c:v>
                </c:pt>
                <c:pt idx="12">
                  <c:v>13.18</c:v>
                </c:pt>
                <c:pt idx="13">
                  <c:v>26.43</c:v>
                </c:pt>
                <c:pt idx="14">
                  <c:v>41.45</c:v>
                </c:pt>
                <c:pt idx="15">
                  <c:v>53.09</c:v>
                </c:pt>
                <c:pt idx="16">
                  <c:v>67.42</c:v>
                </c:pt>
                <c:pt idx="17">
                  <c:v>77.98</c:v>
                </c:pt>
                <c:pt idx="18">
                  <c:v>85.7</c:v>
                </c:pt>
                <c:pt idx="19">
                  <c:v>89.81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0441872"/>
        <c:axId val="370439696"/>
      </c:barChart>
      <c:catAx>
        <c:axId val="37044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0439696"/>
        <c:crosses val="autoZero"/>
        <c:auto val="1"/>
        <c:lblAlgn val="ctr"/>
        <c:lblOffset val="100"/>
        <c:noMultiLvlLbl val="0"/>
      </c:catAx>
      <c:valAx>
        <c:axId val="370439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044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58953875782743E-2"/>
          <c:y val="3.7221707526333511E-2"/>
          <c:w val="0.86788598199567235"/>
          <c:h val="0.87590243521965683"/>
        </c:manualLayout>
      </c:layou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2013 series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70-79</c:v>
                </c:pt>
                <c:pt idx="16">
                  <c:v>80+</c:v>
                </c:pt>
              </c:strCache>
            </c:strRef>
          </c:cat>
          <c:val>
            <c:numRef>
              <c:f>Sheet3!$B$2:$B$18</c:f>
              <c:numCache>
                <c:formatCode>General</c:formatCode>
                <c:ptCount val="17"/>
                <c:pt idx="0">
                  <c:v>5090179</c:v>
                </c:pt>
                <c:pt idx="1">
                  <c:v>5277562</c:v>
                </c:pt>
                <c:pt idx="2">
                  <c:v>5071993</c:v>
                </c:pt>
                <c:pt idx="3">
                  <c:v>5091365</c:v>
                </c:pt>
                <c:pt idx="4">
                  <c:v>5224456</c:v>
                </c:pt>
                <c:pt idx="5">
                  <c:v>5068082</c:v>
                </c:pt>
                <c:pt idx="6">
                  <c:v>4730850</c:v>
                </c:pt>
                <c:pt idx="7">
                  <c:v>4213953</c:v>
                </c:pt>
                <c:pt idx="8">
                  <c:v>3749758</c:v>
                </c:pt>
                <c:pt idx="9">
                  <c:v>3032446</c:v>
                </c:pt>
                <c:pt idx="10">
                  <c:v>2457888</c:v>
                </c:pt>
                <c:pt idx="11">
                  <c:v>2112878</c:v>
                </c:pt>
                <c:pt idx="12">
                  <c:v>1615048</c:v>
                </c:pt>
                <c:pt idx="13">
                  <c:v>1298599</c:v>
                </c:pt>
                <c:pt idx="14">
                  <c:v>895203</c:v>
                </c:pt>
                <c:pt idx="15">
                  <c:v>561438</c:v>
                </c:pt>
                <c:pt idx="16">
                  <c:v>417514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2017 series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Sheet3!$A$2:$A$18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70-79</c:v>
                </c:pt>
                <c:pt idx="16">
                  <c:v>80+</c:v>
                </c:pt>
              </c:strCache>
            </c:strRef>
          </c:cat>
          <c:val>
            <c:numRef>
              <c:f>Sheet3!$C$2:$C$18</c:f>
              <c:numCache>
                <c:formatCode>General</c:formatCode>
                <c:ptCount val="17"/>
                <c:pt idx="0">
                  <c:v>5866573.2623054031</c:v>
                </c:pt>
                <c:pt idx="1">
                  <c:v>5764576.094693739</c:v>
                </c:pt>
                <c:pt idx="2">
                  <c:v>5093681.3804211151</c:v>
                </c:pt>
                <c:pt idx="3">
                  <c:v>4592001.3701133393</c:v>
                </c:pt>
                <c:pt idx="4">
                  <c:v>5031270.8270034175</c:v>
                </c:pt>
                <c:pt idx="5">
                  <c:v>5518304.7145008408</c:v>
                </c:pt>
                <c:pt idx="6">
                  <c:v>5253732.6960873101</c:v>
                </c:pt>
                <c:pt idx="7">
                  <c:v>4243536.871859014</c:v>
                </c:pt>
                <c:pt idx="8">
                  <c:v>3392431.0692465054</c:v>
                </c:pt>
                <c:pt idx="9">
                  <c:v>2787589.7657644767</c:v>
                </c:pt>
                <c:pt idx="10">
                  <c:v>2376586.0646457542</c:v>
                </c:pt>
                <c:pt idx="11">
                  <c:v>2005844.5663793841</c:v>
                </c:pt>
                <c:pt idx="12">
                  <c:v>1604738.7071671223</c:v>
                </c:pt>
                <c:pt idx="13">
                  <c:v>1190825.1248793432</c:v>
                </c:pt>
                <c:pt idx="14">
                  <c:v>793615.96736036835</c:v>
                </c:pt>
                <c:pt idx="15">
                  <c:v>513955.18231504207</c:v>
                </c:pt>
                <c:pt idx="16">
                  <c:v>492684.3769059148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219200"/>
        <c:axId val="334218112"/>
      </c:lineChart>
      <c:catAx>
        <c:axId val="33421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18112"/>
        <c:crosses val="autoZero"/>
        <c:auto val="1"/>
        <c:lblAlgn val="ctr"/>
        <c:lblOffset val="100"/>
        <c:noMultiLvlLbl val="0"/>
      </c:catAx>
      <c:valAx>
        <c:axId val="33421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1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12010313980186"/>
          <c:y val="0.41995910862704283"/>
          <c:w val="0.12734681134575437"/>
          <c:h val="0.12384169645455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0.19589</cdr:x>
      <cdr:y>0.15602</cdr:y>
    </cdr:from>
    <cdr:to>
      <cdr:x>0.33132</cdr:x>
      <cdr:y>0.43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666528" y="656094"/>
          <a:ext cx="1152142" cy="11521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39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CC28-2B25-4345-AD7B-AB0F3A697BE6}" type="datetimeFigureOut">
              <a:rPr lang="en-ZA" smtClean="0"/>
              <a:t>2017-08-16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466A-20AA-486B-A4A1-34F28EF556F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86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977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2AA831-7A8F-4E30-9DEA-50675700E45D}" type="slidenum">
              <a:rPr lang="en-ZA" altLang="en-US"/>
              <a:pPr eaLnBrk="1" hangingPunct="1"/>
              <a:t>9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2726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673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>
                <a:solidFill>
                  <a:prstClr val="black"/>
                </a:solidFill>
              </a:rPr>
              <a:pPr/>
              <a:t>18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4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131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54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119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7060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95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54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05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7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05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52922" y="49297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9408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1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1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06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93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DF5728-4963-4C08-AA09-1F13095958C9}" type="datetimeFigureOut">
              <a:rPr lang="en-ZA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F85EA2-179B-4CB3-89BE-2D2770AAF373}" type="slidenum">
              <a:rPr lang="en-ZA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8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0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27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7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55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7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53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243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8612" y="36174"/>
            <a:ext cx="8815387" cy="96464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918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36174"/>
            <a:ext cx="8815387" cy="96464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Freeform 11"/>
          <p:cNvSpPr>
            <a:spLocks noEditPoints="1"/>
          </p:cNvSpPr>
          <p:nvPr userDrawn="1"/>
        </p:nvSpPr>
        <p:spPr bwMode="auto">
          <a:xfrm>
            <a:off x="1934043" y="977900"/>
            <a:ext cx="5059610" cy="5284788"/>
          </a:xfrm>
          <a:custGeom>
            <a:avLst/>
            <a:gdLst/>
            <a:ahLst/>
            <a:cxnLst>
              <a:cxn ang="0">
                <a:pos x="1719" y="3105"/>
              </a:cxn>
              <a:cxn ang="0">
                <a:pos x="2593" y="2720"/>
              </a:cxn>
              <a:cxn ang="0">
                <a:pos x="3250" y="1451"/>
              </a:cxn>
              <a:cxn ang="0">
                <a:pos x="3192" y="1247"/>
              </a:cxn>
              <a:cxn ang="0">
                <a:pos x="3096" y="1365"/>
              </a:cxn>
              <a:cxn ang="0">
                <a:pos x="2920" y="1209"/>
              </a:cxn>
              <a:cxn ang="0">
                <a:pos x="3180" y="929"/>
              </a:cxn>
              <a:cxn ang="0">
                <a:pos x="3082" y="425"/>
              </a:cxn>
              <a:cxn ang="0">
                <a:pos x="3000" y="0"/>
              </a:cxn>
              <a:cxn ang="0">
                <a:pos x="2495" y="94"/>
              </a:cxn>
              <a:cxn ang="0">
                <a:pos x="2072" y="368"/>
              </a:cxn>
              <a:cxn ang="0">
                <a:pos x="1904" y="689"/>
              </a:cxn>
              <a:cxn ang="0">
                <a:pos x="1425" y="809"/>
              </a:cxn>
              <a:cxn ang="0">
                <a:pos x="1052" y="1202"/>
              </a:cxn>
              <a:cxn ang="0">
                <a:pos x="823" y="1104"/>
              </a:cxn>
              <a:cxn ang="0">
                <a:pos x="734" y="566"/>
              </a:cxn>
              <a:cxn ang="0">
                <a:pos x="573" y="1603"/>
              </a:cxn>
              <a:cxn ang="0">
                <a:pos x="560" y="1716"/>
              </a:cxn>
              <a:cxn ang="0">
                <a:pos x="204" y="1719"/>
              </a:cxn>
              <a:cxn ang="0">
                <a:pos x="0" y="1710"/>
              </a:cxn>
              <a:cxn ang="0">
                <a:pos x="292" y="2389"/>
              </a:cxn>
              <a:cxn ang="0">
                <a:pos x="352" y="2796"/>
              </a:cxn>
              <a:cxn ang="0">
                <a:pos x="425" y="3080"/>
              </a:cxn>
              <a:cxn ang="0">
                <a:pos x="408" y="3202"/>
              </a:cxn>
              <a:cxn ang="0">
                <a:pos x="476" y="3138"/>
              </a:cxn>
              <a:cxn ang="0">
                <a:pos x="603" y="3235"/>
              </a:cxn>
              <a:cxn ang="0">
                <a:pos x="755" y="3329"/>
              </a:cxn>
              <a:cxn ang="0">
                <a:pos x="1318" y="3128"/>
              </a:cxn>
              <a:cxn ang="0">
                <a:pos x="2459" y="1967"/>
              </a:cxn>
              <a:cxn ang="0">
                <a:pos x="2292" y="2099"/>
              </a:cxn>
              <a:cxn ang="0">
                <a:pos x="2170" y="1917"/>
              </a:cxn>
              <a:cxn ang="0">
                <a:pos x="2434" y="1639"/>
              </a:cxn>
              <a:cxn ang="0">
                <a:pos x="2573" y="1738"/>
              </a:cxn>
              <a:cxn ang="0">
                <a:pos x="2459" y="1967"/>
              </a:cxn>
            </a:cxnLst>
            <a:rect l="0" t="0" r="r" b="b"/>
            <a:pathLst>
              <a:path w="3295" h="3329">
                <a:moveTo>
                  <a:pt x="1667" y="3155"/>
                </a:moveTo>
                <a:lnTo>
                  <a:pt x="1719" y="3105"/>
                </a:lnTo>
                <a:lnTo>
                  <a:pt x="1801" y="3119"/>
                </a:lnTo>
                <a:lnTo>
                  <a:pt x="2593" y="2720"/>
                </a:lnTo>
                <a:lnTo>
                  <a:pt x="2751" y="2567"/>
                </a:lnTo>
                <a:lnTo>
                  <a:pt x="3250" y="1451"/>
                </a:lnTo>
                <a:lnTo>
                  <a:pt x="3295" y="1370"/>
                </a:lnTo>
                <a:lnTo>
                  <a:pt x="3192" y="1247"/>
                </a:lnTo>
                <a:lnTo>
                  <a:pt x="3162" y="1319"/>
                </a:lnTo>
                <a:lnTo>
                  <a:pt x="3096" y="1365"/>
                </a:lnTo>
                <a:lnTo>
                  <a:pt x="2955" y="1291"/>
                </a:lnTo>
                <a:lnTo>
                  <a:pt x="2920" y="1209"/>
                </a:lnTo>
                <a:lnTo>
                  <a:pt x="3046" y="955"/>
                </a:lnTo>
                <a:lnTo>
                  <a:pt x="3180" y="929"/>
                </a:lnTo>
                <a:lnTo>
                  <a:pt x="3182" y="439"/>
                </a:lnTo>
                <a:lnTo>
                  <a:pt x="3082" y="425"/>
                </a:lnTo>
                <a:lnTo>
                  <a:pt x="3084" y="398"/>
                </a:lnTo>
                <a:lnTo>
                  <a:pt x="3000" y="0"/>
                </a:lnTo>
                <a:lnTo>
                  <a:pt x="2608" y="0"/>
                </a:lnTo>
                <a:lnTo>
                  <a:pt x="2495" y="94"/>
                </a:lnTo>
                <a:lnTo>
                  <a:pt x="2434" y="37"/>
                </a:lnTo>
                <a:lnTo>
                  <a:pt x="2072" y="368"/>
                </a:lnTo>
                <a:lnTo>
                  <a:pt x="1972" y="646"/>
                </a:lnTo>
                <a:lnTo>
                  <a:pt x="1904" y="689"/>
                </a:lnTo>
                <a:lnTo>
                  <a:pt x="1815" y="922"/>
                </a:lnTo>
                <a:lnTo>
                  <a:pt x="1425" y="809"/>
                </a:lnTo>
                <a:lnTo>
                  <a:pt x="1272" y="852"/>
                </a:lnTo>
                <a:lnTo>
                  <a:pt x="1052" y="1202"/>
                </a:lnTo>
                <a:lnTo>
                  <a:pt x="833" y="1214"/>
                </a:lnTo>
                <a:lnTo>
                  <a:pt x="823" y="1104"/>
                </a:lnTo>
                <a:lnTo>
                  <a:pt x="872" y="1024"/>
                </a:lnTo>
                <a:lnTo>
                  <a:pt x="734" y="566"/>
                </a:lnTo>
                <a:lnTo>
                  <a:pt x="567" y="563"/>
                </a:lnTo>
                <a:lnTo>
                  <a:pt x="573" y="1603"/>
                </a:lnTo>
                <a:lnTo>
                  <a:pt x="598" y="1712"/>
                </a:lnTo>
                <a:lnTo>
                  <a:pt x="560" y="1716"/>
                </a:lnTo>
                <a:lnTo>
                  <a:pt x="560" y="1773"/>
                </a:lnTo>
                <a:lnTo>
                  <a:pt x="204" y="1719"/>
                </a:lnTo>
                <a:lnTo>
                  <a:pt x="92" y="1537"/>
                </a:lnTo>
                <a:lnTo>
                  <a:pt x="0" y="1710"/>
                </a:lnTo>
                <a:lnTo>
                  <a:pt x="288" y="2397"/>
                </a:lnTo>
                <a:lnTo>
                  <a:pt x="292" y="2389"/>
                </a:lnTo>
                <a:lnTo>
                  <a:pt x="396" y="2650"/>
                </a:lnTo>
                <a:lnTo>
                  <a:pt x="352" y="2796"/>
                </a:lnTo>
                <a:lnTo>
                  <a:pt x="292" y="2811"/>
                </a:lnTo>
                <a:lnTo>
                  <a:pt x="425" y="3080"/>
                </a:lnTo>
                <a:lnTo>
                  <a:pt x="399" y="3124"/>
                </a:lnTo>
                <a:lnTo>
                  <a:pt x="408" y="3202"/>
                </a:lnTo>
                <a:lnTo>
                  <a:pt x="414" y="3165"/>
                </a:lnTo>
                <a:lnTo>
                  <a:pt x="476" y="3138"/>
                </a:lnTo>
                <a:lnTo>
                  <a:pt x="496" y="3202"/>
                </a:lnTo>
                <a:lnTo>
                  <a:pt x="603" y="3235"/>
                </a:lnTo>
                <a:lnTo>
                  <a:pt x="604" y="3284"/>
                </a:lnTo>
                <a:lnTo>
                  <a:pt x="755" y="3329"/>
                </a:lnTo>
                <a:lnTo>
                  <a:pt x="1228" y="3114"/>
                </a:lnTo>
                <a:lnTo>
                  <a:pt x="1318" y="3128"/>
                </a:lnTo>
                <a:lnTo>
                  <a:pt x="1667" y="3155"/>
                </a:lnTo>
                <a:close/>
                <a:moveTo>
                  <a:pt x="2459" y="1967"/>
                </a:moveTo>
                <a:lnTo>
                  <a:pt x="2426" y="2118"/>
                </a:lnTo>
                <a:lnTo>
                  <a:pt x="2292" y="2099"/>
                </a:lnTo>
                <a:lnTo>
                  <a:pt x="2287" y="2104"/>
                </a:lnTo>
                <a:lnTo>
                  <a:pt x="2170" y="1917"/>
                </a:lnTo>
                <a:lnTo>
                  <a:pt x="2356" y="1606"/>
                </a:lnTo>
                <a:lnTo>
                  <a:pt x="2434" y="1639"/>
                </a:lnTo>
                <a:lnTo>
                  <a:pt x="2434" y="1636"/>
                </a:lnTo>
                <a:lnTo>
                  <a:pt x="2573" y="1738"/>
                </a:lnTo>
                <a:lnTo>
                  <a:pt x="2555" y="1914"/>
                </a:lnTo>
                <a:lnTo>
                  <a:pt x="2459" y="1967"/>
                </a:lnTo>
                <a:lnTo>
                  <a:pt x="2459" y="196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905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52921" y="492974"/>
            <a:ext cx="888949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9077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52922" y="49297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341439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200" b="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000" b="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000" b="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000" b="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000" b="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9475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30313" y="6247150"/>
            <a:ext cx="1600200" cy="48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8" y="6475751"/>
            <a:ext cx="3487737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9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2413" cy="6100763"/>
          </a:xfrm>
          <a:prstGeom prst="rect">
            <a:avLst/>
          </a:prstGeom>
          <a:solidFill>
            <a:srgbClr val="ABE9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lowchart: Process 4"/>
          <p:cNvSpPr/>
          <p:nvPr userDrawn="1"/>
        </p:nvSpPr>
        <p:spPr bwMode="auto">
          <a:xfrm>
            <a:off x="261257" y="285008"/>
            <a:ext cx="4916385" cy="570015"/>
          </a:xfrm>
          <a:prstGeom prst="flowChartProcess">
            <a:avLst/>
          </a:prstGeom>
          <a:solidFill>
            <a:srgbClr val="00B0F0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EMPLOYMENT</a:t>
            </a:r>
            <a:endParaRPr lang="en-US" sz="2800" b="1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263073" y="331049"/>
            <a:ext cx="37094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1743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97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20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46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58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33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37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740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1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34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90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5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96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02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94F01-1E5F-4813-94EC-EC54CF486601}" type="datetimeFigureOut">
              <a:rPr lang="en-ZA"/>
              <a:pPr>
                <a:defRPr/>
              </a:pPr>
              <a:t>2017-08-16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294347-4812-4017-B2B1-01055B0A464B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38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52922" y="49297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9651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3276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85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15FE01-A497-4746-96B0-4C43EE86E249}" type="datetimeFigureOut">
              <a:rPr lang="en-ZA" smtClean="0">
                <a:solidFill>
                  <a:prstClr val="black"/>
                </a:solidFill>
              </a:rPr>
              <a:pPr/>
              <a:t>2017-08-16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6F8984-5467-4FFB-B353-092BA6166A4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94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9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79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2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980728"/>
            <a:ext cx="8713663" cy="504056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53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980728"/>
            <a:ext cx="8713663" cy="504056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84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980728"/>
            <a:ext cx="8713663" cy="504056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65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8850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968551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41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968551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8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968551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3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8593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5641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Author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8231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38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8045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7509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0069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971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7591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27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42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21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3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19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29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08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6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6615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22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19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45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44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87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9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1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CDE6F7-E124-4F52-A28F-A932133FBFD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3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685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7782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3417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Author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3798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38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long)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0087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7948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short)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4800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1513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70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3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2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96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57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2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0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54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67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19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35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92.xml"/><Relationship Id="rId68" Type="http://schemas.openxmlformats.org/officeDocument/2006/relationships/slideLayout" Target="../slideLayouts/slideLayout97.xml"/><Relationship Id="rId84" Type="http://schemas.openxmlformats.org/officeDocument/2006/relationships/image" Target="../media/image2.jpeg"/><Relationship Id="rId1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74" Type="http://schemas.openxmlformats.org/officeDocument/2006/relationships/slideLayout" Target="../slideLayouts/slideLayout103.xml"/><Relationship Id="rId7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34.xml"/><Relationship Id="rId61" Type="http://schemas.openxmlformats.org/officeDocument/2006/relationships/slideLayout" Target="../slideLayouts/slideLayout90.xml"/><Relationship Id="rId82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93.xml"/><Relationship Id="rId69" Type="http://schemas.openxmlformats.org/officeDocument/2006/relationships/slideLayout" Target="../slideLayouts/slideLayout98.xml"/><Relationship Id="rId7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72" Type="http://schemas.openxmlformats.org/officeDocument/2006/relationships/slideLayout" Target="../slideLayouts/slideLayout101.xml"/><Relationship Id="rId80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67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70" Type="http://schemas.openxmlformats.org/officeDocument/2006/relationships/slideLayout" Target="../slideLayouts/slideLayout99.xml"/><Relationship Id="rId75" Type="http://schemas.openxmlformats.org/officeDocument/2006/relationships/slideLayout" Target="../slideLayouts/slideLayout104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94.xml"/><Relationship Id="rId73" Type="http://schemas.openxmlformats.org/officeDocument/2006/relationships/slideLayout" Target="../slideLayouts/slideLayout102.xml"/><Relationship Id="rId78" Type="http://schemas.openxmlformats.org/officeDocument/2006/relationships/slideLayout" Target="../slideLayouts/slideLayout107.xml"/><Relationship Id="rId8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7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36.xml"/><Relationship Id="rId7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151"/>
            <a:ext cx="9144000" cy="7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0" r:id="rId9"/>
    <p:sldLayoutId id="2147483668" r:id="rId10"/>
    <p:sldLayoutId id="2147483669" r:id="rId11"/>
    <p:sldLayoutId id="2147483670" r:id="rId12"/>
    <p:sldLayoutId id="2147483674" r:id="rId13"/>
    <p:sldLayoutId id="2147483673" r:id="rId14"/>
    <p:sldLayoutId id="2147483671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2" r:id="rId22"/>
    <p:sldLayoutId id="2147483677" r:id="rId23"/>
    <p:sldLayoutId id="2147483672" r:id="rId24"/>
    <p:sldLayoutId id="2147483675" r:id="rId25"/>
    <p:sldLayoutId id="2147483676" r:id="rId26"/>
    <p:sldLayoutId id="2147483686" r:id="rId27"/>
    <p:sldLayoutId id="2147483687" r:id="rId28"/>
    <p:sldLayoutId id="2147483688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071"/>
            <a:ext cx="9144000" cy="6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  <p:sldLayoutId id="2147483746" r:id="rId57"/>
    <p:sldLayoutId id="2147483747" r:id="rId58"/>
    <p:sldLayoutId id="2147483748" r:id="rId59"/>
    <p:sldLayoutId id="2147483749" r:id="rId60"/>
    <p:sldLayoutId id="2147483750" r:id="rId61"/>
    <p:sldLayoutId id="2147483751" r:id="rId62"/>
    <p:sldLayoutId id="2147483752" r:id="rId63"/>
    <p:sldLayoutId id="2147483753" r:id="rId64"/>
    <p:sldLayoutId id="2147483754" r:id="rId65"/>
    <p:sldLayoutId id="2147483755" r:id="rId66"/>
    <p:sldLayoutId id="2147483756" r:id="rId67"/>
    <p:sldLayoutId id="2147483757" r:id="rId68"/>
    <p:sldLayoutId id="2147483758" r:id="rId69"/>
    <p:sldLayoutId id="2147483759" r:id="rId70"/>
    <p:sldLayoutId id="2147483760" r:id="rId71"/>
    <p:sldLayoutId id="2147483761" r:id="rId72"/>
    <p:sldLayoutId id="2147483762" r:id="rId73"/>
    <p:sldLayoutId id="2147483763" r:id="rId74"/>
    <p:sldLayoutId id="2147483764" r:id="rId75"/>
    <p:sldLayoutId id="2147483765" r:id="rId76"/>
    <p:sldLayoutId id="2147483766" r:id="rId77"/>
    <p:sldLayoutId id="2147483767" r:id="rId78"/>
    <p:sldLayoutId id="2147483768" r:id="rId79"/>
    <p:sldLayoutId id="2147483770" r:id="rId80"/>
    <p:sldLayoutId id="2147483771" r:id="rId81"/>
    <p:sldLayoutId id="2147483772" r:id="rId8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071"/>
            <a:ext cx="9144000" cy="6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sc@statssa.gov.z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hyperlink" Target="mailto:LiesbethR@statssa.gov.za" TargetMode="External"/><Relationship Id="rId4" Type="http://schemas.openxmlformats.org/officeDocument/2006/relationships/hyperlink" Target="mailto:chantalmu@statssa.gov.z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383057"/>
            <a:ext cx="81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Dynamics of age measurement and estimation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9712" y="3576826"/>
            <a:ext cx="519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>
                <a:solidFill>
                  <a:srgbClr val="4472C4">
                    <a:lumMod val="50000"/>
                  </a:srgbClr>
                </a:solidFill>
              </a:rPr>
              <a:t>Experiences from Statistics South Africa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4038491"/>
            <a:ext cx="4968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4472C4">
                  <a:lumMod val="50000"/>
                </a:srgbClr>
              </a:solidFill>
            </a:endParaRPr>
          </a:p>
          <a:p>
            <a:pPr algn="r"/>
            <a:r>
              <a:rPr lang="en-US" sz="2800" i="1" dirty="0">
                <a:solidFill>
                  <a:srgbClr val="4472C4">
                    <a:lumMod val="50000"/>
                  </a:srgbClr>
                </a:solidFill>
              </a:rPr>
              <a:t>Presented by </a:t>
            </a:r>
            <a:r>
              <a:rPr lang="en-US" sz="2800" i="1" dirty="0" err="1">
                <a:solidFill>
                  <a:srgbClr val="4472C4">
                    <a:lumMod val="50000"/>
                  </a:srgbClr>
                </a:solidFill>
              </a:rPr>
              <a:t>Dr</a:t>
            </a:r>
            <a:r>
              <a:rPr lang="en-US" sz="2800" i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2800" i="1" dirty="0" smtClean="0">
                <a:solidFill>
                  <a:srgbClr val="4472C4">
                    <a:lumMod val="50000"/>
                  </a:srgbClr>
                </a:solidFill>
              </a:rPr>
              <a:t>Isabelle Schmidt</a:t>
            </a:r>
            <a:endParaRPr lang="en-ZA" sz="2800" i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1" name="Subtitle 5"/>
          <p:cNvSpPr txBox="1">
            <a:spLocks/>
          </p:cNvSpPr>
          <p:nvPr/>
        </p:nvSpPr>
        <p:spPr>
          <a:xfrm>
            <a:off x="2051720" y="4870619"/>
            <a:ext cx="3304456" cy="429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Statistics South Africa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9" t="37286" r="17713" b="35365"/>
          <a:stretch/>
        </p:blipFill>
        <p:spPr>
          <a:xfrm>
            <a:off x="7380312" y="361730"/>
            <a:ext cx="1763688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8" r="7878"/>
          <a:stretch/>
        </p:blipFill>
        <p:spPr>
          <a:xfrm>
            <a:off x="0" y="355603"/>
            <a:ext cx="1721358" cy="1728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41719" b="2780"/>
          <a:stretch/>
        </p:blipFill>
        <p:spPr>
          <a:xfrm>
            <a:off x="1837391" y="355604"/>
            <a:ext cx="1759578" cy="1728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2" b="32803"/>
          <a:stretch/>
        </p:blipFill>
        <p:spPr>
          <a:xfrm>
            <a:off x="5549383" y="355603"/>
            <a:ext cx="1724097" cy="1699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4" r="9800" b="27103"/>
          <a:stretch/>
        </p:blipFill>
        <p:spPr>
          <a:xfrm>
            <a:off x="3714651" y="357763"/>
            <a:ext cx="17247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1" y="1196752"/>
            <a:ext cx="8105775" cy="151447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81334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Addition of date of birth in question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763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364" name="Content Placeholder 4"/>
          <p:cNvSpPr>
            <a:spLocks noGrp="1"/>
          </p:cNvSpPr>
          <p:nvPr>
            <p:ph idx="1"/>
          </p:nvPr>
        </p:nvSpPr>
        <p:spPr>
          <a:xfrm>
            <a:off x="491505" y="1181417"/>
            <a:ext cx="8229600" cy="4230372"/>
          </a:xfrm>
        </p:spPr>
        <p:txBody>
          <a:bodyPr/>
          <a:lstStyle/>
          <a:p>
            <a:endParaRPr lang="en-ZA" altLang="en-US" dirty="0" smtClean="0"/>
          </a:p>
          <a:p>
            <a:endParaRPr lang="en-ZA"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49337"/>
              </p:ext>
            </p:extLst>
          </p:nvPr>
        </p:nvGraphicFramePr>
        <p:xfrm>
          <a:off x="226317" y="980728"/>
          <a:ext cx="8208912" cy="5012436"/>
        </p:xfrm>
        <a:graphic>
          <a:graphicData uri="http://schemas.openxmlformats.org/drawingml/2006/table">
            <a:tbl>
              <a:tblPr/>
              <a:tblGrid>
                <a:gridCol w="961988"/>
                <a:gridCol w="1811731"/>
                <a:gridCol w="1811731"/>
                <a:gridCol w="1811731"/>
                <a:gridCol w="1811731"/>
              </a:tblGrid>
              <a:tr h="23005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Year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Whipple’s Index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29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Overall index value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0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</a:rPr>
                        <a:t>Heaping on 30,40,50,60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</a:rPr>
                        <a:t>Heaping on 25,30,35,40,45,50,55,60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29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Before Imputation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After imputation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Before Imputation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After imputation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2002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104.37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104.34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104.19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104.15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2003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107.37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107.36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108.49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108.51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2004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105.70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105.74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105.17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105.18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2005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106.30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106.29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113.16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113.17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2006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101.88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101.89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104.52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104.51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2007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100.77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100.75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107.56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107.54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2008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103.78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103.76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108.30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108.34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Calibri"/>
                          <a:ea typeface="Calibri"/>
                          <a:cs typeface="Times New Roman"/>
                        </a:rPr>
                        <a:t>Introduction of DOB question</a:t>
                      </a:r>
                      <a:endParaRPr lang="en-ZA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2009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94.59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94.86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101.57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101.47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2010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97.50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94.92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102.94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102.93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Calibri"/>
                          <a:ea typeface="Calibri"/>
                          <a:cs typeface="Times New Roman"/>
                        </a:rPr>
                        <a:t>Permanent field staff </a:t>
                      </a:r>
                      <a:endParaRPr lang="en-ZA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2011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91.48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91.33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99.94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99.90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2012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98.52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98.47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100.23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100.26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99.73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99.87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101.94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101.99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69226"/>
              </p:ext>
            </p:extLst>
          </p:nvPr>
        </p:nvGraphicFramePr>
        <p:xfrm>
          <a:off x="226317" y="5765194"/>
          <a:ext cx="8208912" cy="279668"/>
        </p:xfrm>
        <a:graphic>
          <a:graphicData uri="http://schemas.openxmlformats.org/drawingml/2006/table">
            <a:tbl>
              <a:tblPr firstRow="1" firstCol="1" bandRow="1"/>
              <a:tblGrid>
                <a:gridCol w="1436533"/>
                <a:gridCol w="2052236"/>
                <a:gridCol w="1868972"/>
                <a:gridCol w="1311095"/>
                <a:gridCol w="1540076"/>
              </a:tblGrid>
              <a:tr h="27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accurate</a:t>
                      </a: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&lt; 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Relatively </a:t>
                      </a:r>
                      <a:r>
                        <a:rPr lang="en-ZA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accurate </a:t>
                      </a:r>
                      <a:r>
                        <a:rPr lang="en-Z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105–109.9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Approximate </a:t>
                      </a:r>
                      <a:r>
                        <a:rPr lang="en-Z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110–124.9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Bad</a:t>
                      </a:r>
                      <a:r>
                        <a:rPr lang="en-ZA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125–174.9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Very bad </a:t>
                      </a: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≥175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1" y="307242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Overall Index values: GHS  (104.8)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lowchart: Delay 10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2106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316416" cy="4680520"/>
          </a:xfrm>
        </p:spPr>
        <p:txBody>
          <a:bodyPr>
            <a:normAutofit fontScale="85000" lnSpcReduction="10000"/>
          </a:bodyPr>
          <a:lstStyle/>
          <a:p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Birth registrations increasingly earlier – increased accuracy of age in population register</a:t>
            </a:r>
          </a:p>
          <a:p>
            <a:endParaRPr lang="en-ZA" altLang="en-US" sz="24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The reporting of age in the QLFS data and the GHS data is overall very accurate</a:t>
            </a:r>
          </a:p>
          <a:p>
            <a:endParaRPr lang="en-ZA" altLang="en-US" sz="24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The introduction of </a:t>
            </a:r>
            <a:r>
              <a:rPr lang="en-ZA" altLang="en-US" sz="2400" dirty="0" err="1" smtClean="0">
                <a:solidFill>
                  <a:srgbClr val="324D5E"/>
                </a:solidFill>
                <a:latin typeface="+mn-lt"/>
              </a:rPr>
              <a:t>DoB</a:t>
            </a:r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 question in addition to question on Age </a:t>
            </a:r>
            <a:r>
              <a:rPr lang="en-ZA" altLang="en-US" sz="2400" dirty="0">
                <a:solidFill>
                  <a:srgbClr val="324D5E"/>
                </a:solidFill>
                <a:latin typeface="+mn-lt"/>
              </a:rPr>
              <a:t>i</a:t>
            </a:r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mproved the accuracy of age measurement </a:t>
            </a:r>
          </a:p>
          <a:p>
            <a:endParaRPr lang="en-ZA" altLang="en-US" sz="24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The appointment of permanent field staff and introduction of the record card (QLFS) had no significant impact on the accuracy of age reporting</a:t>
            </a:r>
          </a:p>
          <a:p>
            <a:endParaRPr lang="en-ZA" altLang="en-US" sz="24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Proxy respondents increase age heaping, although not significantly</a:t>
            </a:r>
          </a:p>
          <a:p>
            <a:endParaRPr lang="en-ZA" altLang="en-US" sz="24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altLang="en-US" sz="2400" dirty="0" smtClean="0">
                <a:solidFill>
                  <a:srgbClr val="324D5E"/>
                </a:solidFill>
                <a:latin typeface="+mn-lt"/>
              </a:rPr>
              <a:t>Males and females tend to round ages to 0 and 5 equally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32656"/>
            <a:ext cx="8801234" cy="523220"/>
            <a:chOff x="-171719" y="1439719"/>
            <a:chExt cx="8801234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-171719" y="1439719"/>
              <a:ext cx="853244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Conclusions </a:t>
              </a:r>
              <a:r>
                <a:rPr lang="en-ZA" sz="2800" b="1" dirty="0" smtClean="0">
                  <a:solidFill>
                    <a:schemeClr val="bg1"/>
                  </a:solidFill>
                </a:rPr>
                <a:t>- Non-sampling </a:t>
              </a:r>
              <a:r>
                <a:rPr lang="en-ZA" sz="2800" b="1" dirty="0">
                  <a:solidFill>
                    <a:schemeClr val="bg1"/>
                  </a:solidFill>
                </a:rPr>
                <a:t>errors </a:t>
              </a:r>
              <a:r>
                <a:rPr lang="en-ZA" sz="2800" b="1" dirty="0" smtClean="0">
                  <a:solidFill>
                    <a:schemeClr val="bg1"/>
                  </a:solidFill>
                </a:rPr>
                <a:t>age measurement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lowchart: Delay 5"/>
            <p:cNvSpPr/>
            <p:nvPr/>
          </p:nvSpPr>
          <p:spPr>
            <a:xfrm>
              <a:off x="8360721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8" name="Diamond 7"/>
          <p:cNvSpPr/>
          <p:nvPr/>
        </p:nvSpPr>
        <p:spPr>
          <a:xfrm>
            <a:off x="395536" y="1340768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iamond 8"/>
          <p:cNvSpPr/>
          <p:nvPr/>
        </p:nvSpPr>
        <p:spPr>
          <a:xfrm>
            <a:off x="395536" y="2224052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Diamond 9"/>
          <p:cNvSpPr/>
          <p:nvPr/>
        </p:nvSpPr>
        <p:spPr>
          <a:xfrm>
            <a:off x="395536" y="3035336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iamond 10"/>
          <p:cNvSpPr/>
          <p:nvPr/>
        </p:nvSpPr>
        <p:spPr>
          <a:xfrm>
            <a:off x="395536" y="3913868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Diamond 11"/>
          <p:cNvSpPr/>
          <p:nvPr/>
        </p:nvSpPr>
        <p:spPr>
          <a:xfrm>
            <a:off x="395536" y="4792400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Diamond 12"/>
          <p:cNvSpPr/>
          <p:nvPr/>
        </p:nvSpPr>
        <p:spPr>
          <a:xfrm>
            <a:off x="395536" y="5503665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29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  <a:latin typeface="HelveticaNeue" panose="00000400000000000000" pitchFamily="2" charset="0"/>
              </a:rPr>
              <a:t>Benchmarking and Age </a:t>
            </a:r>
            <a:r>
              <a:rPr lang="en-ZA" dirty="0" smtClean="0">
                <a:solidFill>
                  <a:schemeClr val="bg1"/>
                </a:solidFill>
                <a:latin typeface="HelveticaNeue" panose="00000400000000000000" pitchFamily="2" charset="0"/>
              </a:rPr>
              <a:t>Estimation </a:t>
            </a:r>
            <a:endParaRPr lang="en-ZA" dirty="0">
              <a:solidFill>
                <a:schemeClr val="bg1"/>
              </a:solidFill>
              <a:latin typeface="HelveticaNe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229600" cy="42050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 smtClean="0">
              <a:latin typeface="+mn-lt"/>
            </a:endParaRPr>
          </a:p>
          <a:p>
            <a:r>
              <a:rPr lang="en-ZA" sz="2800" dirty="0" smtClean="0">
                <a:solidFill>
                  <a:srgbClr val="324D5E"/>
                </a:solidFill>
                <a:latin typeface="+mn-lt"/>
              </a:rPr>
              <a:t>Sample surveys are benchmarked against population estimates</a:t>
            </a:r>
          </a:p>
          <a:p>
            <a:endParaRPr lang="en-ZA" sz="28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sz="2800" dirty="0" smtClean="0">
                <a:solidFill>
                  <a:srgbClr val="324D5E"/>
                </a:solidFill>
                <a:latin typeface="+mn-lt"/>
              </a:rPr>
              <a:t>Relatively low impact on proportions and percentages</a:t>
            </a:r>
          </a:p>
          <a:p>
            <a:endParaRPr lang="en-ZA" sz="28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sz="2800" dirty="0" smtClean="0">
                <a:solidFill>
                  <a:srgbClr val="324D5E"/>
                </a:solidFill>
                <a:latin typeface="+mn-lt"/>
              </a:rPr>
              <a:t>Most marked impact on absolute number estimates</a:t>
            </a:r>
          </a:p>
          <a:p>
            <a:endParaRPr lang="en-ZA" sz="2800" dirty="0" smtClean="0">
              <a:solidFill>
                <a:srgbClr val="324D5E"/>
              </a:solidFill>
              <a:latin typeface="+mn-lt"/>
            </a:endParaRPr>
          </a:p>
          <a:p>
            <a:endParaRPr lang="en-ZA" sz="2800" dirty="0" smtClean="0">
              <a:latin typeface="+mn-lt"/>
            </a:endParaRPr>
          </a:p>
          <a:p>
            <a:endParaRPr lang="en-ZA" sz="2800" dirty="0">
              <a:latin typeface="+mn-lt"/>
            </a:endParaRPr>
          </a:p>
          <a:p>
            <a:endParaRPr lang="en-ZA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332656"/>
            <a:ext cx="6568986" cy="523220"/>
            <a:chOff x="-171719" y="1439719"/>
            <a:chExt cx="6568986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-171719" y="1439719"/>
              <a:ext cx="630019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Age estimation based on sample surveys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lowchart: Delay 5"/>
            <p:cNvSpPr/>
            <p:nvPr/>
          </p:nvSpPr>
          <p:spPr>
            <a:xfrm>
              <a:off x="6128473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" name="Diamond 6"/>
          <p:cNvSpPr/>
          <p:nvPr/>
        </p:nvSpPr>
        <p:spPr>
          <a:xfrm>
            <a:off x="395536" y="2060848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Diamond 7"/>
          <p:cNvSpPr/>
          <p:nvPr/>
        </p:nvSpPr>
        <p:spPr>
          <a:xfrm>
            <a:off x="467536" y="3468013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iamond 8"/>
          <p:cNvSpPr/>
          <p:nvPr/>
        </p:nvSpPr>
        <p:spPr>
          <a:xfrm>
            <a:off x="395536" y="4509120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57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  <a:latin typeface="HelveticaNeue" panose="00000400000000000000" pitchFamily="2" charset="0"/>
              </a:rPr>
              <a:t>Example of impact of estimation errors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9764" y="3933056"/>
            <a:ext cx="3617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Education statistics and age</a:t>
            </a:r>
          </a:p>
        </p:txBody>
      </p:sp>
    </p:spTree>
    <p:extLst>
      <p:ext uri="{BB962C8B-B14F-4D97-AF65-F5344CB8AC3E}">
        <p14:creationId xmlns:p14="http://schemas.microsoft.com/office/powerpoint/2010/main" val="10882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717126"/>
              </p:ext>
            </p:extLst>
          </p:nvPr>
        </p:nvGraphicFramePr>
        <p:xfrm>
          <a:off x="0" y="1196752"/>
          <a:ext cx="90364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1331640" y="1484784"/>
            <a:ext cx="1296000" cy="1296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0" y="332656"/>
            <a:ext cx="6568986" cy="523220"/>
            <a:chOff x="-171719" y="1439719"/>
            <a:chExt cx="6568986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-171719" y="1439719"/>
              <a:ext cx="630019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 smtClean="0">
                  <a:solidFill>
                    <a:schemeClr val="bg1"/>
                  </a:solidFill>
                </a:rPr>
                <a:t>Census 2011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lowchart: Delay 7"/>
            <p:cNvSpPr/>
            <p:nvPr/>
          </p:nvSpPr>
          <p:spPr>
            <a:xfrm>
              <a:off x="6128473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2440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ssa.gov.za/wp-content/uploads/2016/11/IPC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50" y="684664"/>
            <a:ext cx="6772275" cy="54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37" y="745700"/>
            <a:ext cx="1504950" cy="519112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25" y="1818109"/>
            <a:ext cx="3371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472C4">
                    <a:lumMod val="75000"/>
                  </a:srgbClr>
                </a:solidFill>
              </a:rPr>
              <a:t>The average age of the population in 1996 was </a:t>
            </a:r>
            <a:r>
              <a:rPr lang="en-GB" sz="2400" b="1" dirty="0">
                <a:solidFill>
                  <a:srgbClr val="00B050"/>
                </a:solidFill>
              </a:rPr>
              <a:t>22 </a:t>
            </a:r>
            <a:r>
              <a:rPr lang="en-GB" sz="2400" b="1" dirty="0" smtClean="0">
                <a:solidFill>
                  <a:srgbClr val="00B050"/>
                </a:solidFill>
              </a:rPr>
              <a:t>years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</a:p>
          <a:p>
            <a:endParaRPr lang="en-GB" dirty="0">
              <a:solidFill>
                <a:srgbClr val="4472C4">
                  <a:lumMod val="75000"/>
                </a:srgbClr>
              </a:solidFill>
            </a:endParaRPr>
          </a:p>
          <a:p>
            <a:endParaRPr lang="en-GB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22300" y="753719"/>
            <a:ext cx="1343025" cy="519112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3550" y="1818109"/>
            <a:ext cx="2771775" cy="1200329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rgbClr val="5B9BD5">
                    <a:lumMod val="50000"/>
                  </a:srgbClr>
                </a:solidFill>
              </a:rPr>
              <a:t>In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</a:rPr>
              <a:t>2016, the </a:t>
            </a:r>
            <a:r>
              <a:rPr lang="en-GB" sz="2400" b="1" dirty="0">
                <a:solidFill>
                  <a:srgbClr val="E7E6E6">
                    <a:lumMod val="25000"/>
                  </a:srgbClr>
                </a:solidFill>
              </a:rPr>
              <a:t>average age had climbed to </a:t>
            </a:r>
            <a:r>
              <a:rPr lang="en-GB" sz="2400" b="1" dirty="0">
                <a:solidFill>
                  <a:srgbClr val="ED7D31">
                    <a:lumMod val="75000"/>
                  </a:srgbClr>
                </a:solidFill>
              </a:rPr>
              <a:t>25</a:t>
            </a:r>
            <a:r>
              <a:rPr lang="en-GB" sz="2400" b="1" dirty="0">
                <a:solidFill>
                  <a:srgbClr val="E7E6E6">
                    <a:lumMod val="25000"/>
                  </a:srgbClr>
                </a:solidFill>
              </a:rPr>
              <a:t> </a:t>
            </a:r>
            <a:r>
              <a:rPr lang="en-GB" sz="2400" b="1" dirty="0" smtClean="0">
                <a:solidFill>
                  <a:srgbClr val="E7E6E6">
                    <a:lumMod val="25000"/>
                  </a:srgbClr>
                </a:solidFill>
              </a:rPr>
              <a:t>years</a:t>
            </a:r>
            <a:endParaRPr lang="en-GB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25" y="5144810"/>
            <a:ext cx="1542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34% of the population </a:t>
            </a:r>
            <a:endParaRPr lang="en-GB" sz="1200" b="1" dirty="0" smtClean="0">
              <a:solidFill>
                <a:srgbClr val="00B050"/>
              </a:solidFill>
            </a:endParaRPr>
          </a:p>
          <a:p>
            <a:r>
              <a:rPr lang="en-GB" sz="1200" b="1" dirty="0" smtClean="0">
                <a:solidFill>
                  <a:srgbClr val="00B050"/>
                </a:solidFill>
              </a:rPr>
              <a:t>aged </a:t>
            </a:r>
            <a:r>
              <a:rPr lang="en-GB" sz="1200" b="1" dirty="0">
                <a:solidFill>
                  <a:srgbClr val="00B050"/>
                </a:solidFill>
              </a:rPr>
              <a:t>0–14.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2699" y="5178971"/>
            <a:ext cx="1580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dirty="0">
                <a:solidFill>
                  <a:srgbClr val="ED7D31"/>
                </a:solidFill>
              </a:rPr>
              <a:t>30% of the </a:t>
            </a:r>
            <a:endParaRPr lang="en-GB" sz="1200" b="1" dirty="0" smtClean="0">
              <a:solidFill>
                <a:srgbClr val="ED7D31"/>
              </a:solidFill>
            </a:endParaRPr>
          </a:p>
          <a:p>
            <a:pPr algn="r"/>
            <a:r>
              <a:rPr lang="en-GB" sz="1200" b="1" dirty="0" smtClean="0">
                <a:solidFill>
                  <a:srgbClr val="ED7D31"/>
                </a:solidFill>
              </a:rPr>
              <a:t>population </a:t>
            </a:r>
          </a:p>
          <a:p>
            <a:pPr algn="r"/>
            <a:r>
              <a:rPr lang="en-GB" sz="1200" b="1" dirty="0" smtClean="0">
                <a:solidFill>
                  <a:srgbClr val="ED7D31"/>
                </a:solidFill>
              </a:rPr>
              <a:t>aged </a:t>
            </a:r>
            <a:r>
              <a:rPr lang="en-GB" sz="1200" b="1" dirty="0">
                <a:solidFill>
                  <a:srgbClr val="ED7D31"/>
                </a:solidFill>
              </a:rPr>
              <a:t>0–14.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" y="74944"/>
            <a:ext cx="6808573" cy="505823"/>
            <a:chOff x="-171719" y="1439719"/>
            <a:chExt cx="6664788" cy="523220"/>
          </a:xfrm>
        </p:grpSpPr>
        <p:sp>
          <p:nvSpPr>
            <p:cNvPr id="13" name="Rectangle 12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solidFill>
              <a:schemeClr val="accent3">
                <a:lumMod val="50000"/>
                <a:alpha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prstClr val="white"/>
                  </a:solidFill>
                </a:rPr>
                <a:t>Age Pyramid 1996 to 2016 Compared</a:t>
              </a:r>
              <a:endParaRPr lang="en-GB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Flowchart: Delay 13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solidFill>
              <a:schemeClr val="accent3">
                <a:lumMod val="50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325" y="522435"/>
            <a:ext cx="6981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The proportion of those of working age increased from 60% to 66% over the same period.</a:t>
            </a:r>
          </a:p>
        </p:txBody>
      </p:sp>
      <p:sp>
        <p:nvSpPr>
          <p:cNvPr id="16" name="Left Bracket 15"/>
          <p:cNvSpPr/>
          <p:nvPr/>
        </p:nvSpPr>
        <p:spPr>
          <a:xfrm>
            <a:off x="1250269" y="5106130"/>
            <a:ext cx="114081" cy="792015"/>
          </a:xfrm>
          <a:prstGeom prst="leftBracket">
            <a:avLst/>
          </a:prstGeom>
          <a:ln>
            <a:solidFill>
              <a:srgbClr val="A9D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 flipH="1">
            <a:off x="7907369" y="5106130"/>
            <a:ext cx="114081" cy="792015"/>
          </a:xfrm>
          <a:prstGeom prst="leftBracket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88661" y="53320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0-4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40596" y="5369210"/>
            <a:ext cx="3456383" cy="294992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40595" y="5048344"/>
            <a:ext cx="3456383" cy="294992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1297" y="4716182"/>
            <a:ext cx="3456383" cy="294992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41999" y="4384020"/>
            <a:ext cx="3456383" cy="294992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40595" y="4045073"/>
            <a:ext cx="3456383" cy="294992"/>
          </a:xfrm>
          <a:prstGeom prst="rect">
            <a:avLst/>
          </a:prstGeom>
          <a:solidFill>
            <a:schemeClr val="accent3">
              <a:lumMod val="40000"/>
              <a:lumOff val="60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39191" y="3706126"/>
            <a:ext cx="3456383" cy="294992"/>
          </a:xfrm>
          <a:prstGeom prst="rect">
            <a:avLst/>
          </a:prstGeom>
          <a:solidFill>
            <a:schemeClr val="accent3">
              <a:lumMod val="40000"/>
              <a:lumOff val="60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37787" y="3395664"/>
            <a:ext cx="3456383" cy="294992"/>
          </a:xfrm>
          <a:prstGeom prst="rect">
            <a:avLst/>
          </a:prstGeom>
          <a:solidFill>
            <a:schemeClr val="accent3">
              <a:lumMod val="40000"/>
              <a:lumOff val="60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36383" y="3062000"/>
            <a:ext cx="3456383" cy="294992"/>
          </a:xfrm>
          <a:prstGeom prst="rect">
            <a:avLst/>
          </a:prstGeom>
          <a:solidFill>
            <a:schemeClr val="accent3">
              <a:lumMod val="40000"/>
              <a:lumOff val="60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36383" y="2740993"/>
            <a:ext cx="3456383" cy="294992"/>
          </a:xfrm>
          <a:prstGeom prst="rect">
            <a:avLst/>
          </a:prstGeom>
          <a:solidFill>
            <a:schemeClr val="accent3">
              <a:lumMod val="40000"/>
              <a:lumOff val="60000"/>
              <a:alpha val="22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>
                <a:solidFill>
                  <a:prstClr val="black"/>
                </a:solidFill>
              </a:rPr>
              <a:t> 40-44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8661" y="5048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5-9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88661" y="47129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10-14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88661" y="43775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15-19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88661" y="40421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20-24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88661" y="37067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25-29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8661" y="337137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30-34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88661" y="303598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35-39</a:t>
            </a:r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 b="11056"/>
          <a:stretch/>
        </p:blipFill>
        <p:spPr>
          <a:xfrm rot="16200000">
            <a:off x="1883823" y="1148624"/>
            <a:ext cx="5880408" cy="410445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0" y="210707"/>
            <a:ext cx="4427984" cy="646331"/>
            <a:chOff x="-171719" y="1575481"/>
            <a:chExt cx="6766288" cy="646331"/>
          </a:xfrm>
        </p:grpSpPr>
        <p:sp>
          <p:nvSpPr>
            <p:cNvPr id="78" name="Rectangle 77"/>
            <p:cNvSpPr/>
            <p:nvPr/>
          </p:nvSpPr>
          <p:spPr>
            <a:xfrm>
              <a:off x="-171719" y="1575481"/>
              <a:ext cx="6395994" cy="646331"/>
            </a:xfrm>
            <a:prstGeom prst="rect">
              <a:avLst/>
            </a:prstGeom>
            <a:solidFill>
              <a:schemeClr val="accent3">
                <a:lumMod val="50000"/>
                <a:alpha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</a:rPr>
                <a:t>Age profile of Gauteng and Eastern Cape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79" name="Flowchart: Delay 78"/>
            <p:cNvSpPr/>
            <p:nvPr/>
          </p:nvSpPr>
          <p:spPr>
            <a:xfrm>
              <a:off x="6215741" y="1577208"/>
              <a:ext cx="378828" cy="644603"/>
            </a:xfrm>
            <a:prstGeom prst="flowChartDelay">
              <a:avLst/>
            </a:prstGeom>
            <a:solidFill>
              <a:schemeClr val="accent3">
                <a:lumMod val="50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000">
                <a:solidFill>
                  <a:prstClr val="white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3923928" y="5925832"/>
            <a:ext cx="256144" cy="7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219791" y="5961004"/>
            <a:ext cx="256144" cy="7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932040" y="1943051"/>
            <a:ext cx="1277435" cy="12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4788040" y="187105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35763" y="1815606"/>
            <a:ext cx="997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</a:rPr>
              <a:t>Eastern Cape</a:t>
            </a:r>
            <a:endParaRPr lang="en-ZA" sz="1200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704650" y="2569645"/>
            <a:ext cx="739558" cy="64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7027" y="2474219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77084" y="2422255"/>
            <a:ext cx="715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</a:rPr>
              <a:t>Gauteng</a:t>
            </a:r>
            <a:endParaRPr lang="en-ZA" sz="12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93549" y="535012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prstClr val="white"/>
                </a:solidFill>
              </a:rPr>
              <a:t>Male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76058" y="5332040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prstClr val="white"/>
                </a:solidFill>
              </a:rPr>
              <a:t>Female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347864" y="5689962"/>
            <a:ext cx="2880319" cy="5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7297476">
            <a:off x="6431596" y="3496726"/>
            <a:ext cx="914400" cy="914400"/>
          </a:xfrm>
          <a:prstGeom prst="arc">
            <a:avLst/>
          </a:prstGeom>
          <a:ln w="15875">
            <a:solidFill>
              <a:schemeClr val="tx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5733" y="4754539"/>
            <a:ext cx="224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prstClr val="black"/>
                </a:solidFill>
              </a:rPr>
              <a:t>Eastern Cape </a:t>
            </a:r>
            <a:r>
              <a:rPr lang="en-ZA" dirty="0" smtClean="0">
                <a:solidFill>
                  <a:prstClr val="black"/>
                </a:solidFill>
              </a:rPr>
              <a:t>has a younger population with more children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 rot="18580987">
            <a:off x="6250812" y="5026534"/>
            <a:ext cx="914400" cy="914400"/>
          </a:xfrm>
          <a:prstGeom prst="arc">
            <a:avLst/>
          </a:prstGeom>
          <a:ln w="15875">
            <a:solidFill>
              <a:schemeClr val="tx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6239" y="2926673"/>
            <a:ext cx="2468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The proportion of working age population in </a:t>
            </a:r>
            <a:r>
              <a:rPr lang="en-ZA" b="1" dirty="0" smtClean="0">
                <a:solidFill>
                  <a:prstClr val="black"/>
                </a:solidFill>
              </a:rPr>
              <a:t>Gauteng</a:t>
            </a:r>
            <a:r>
              <a:rPr lang="en-ZA" dirty="0" smtClean="0">
                <a:solidFill>
                  <a:prstClr val="black"/>
                </a:solidFill>
              </a:rPr>
              <a:t> is significantly greater than the Eastern Cape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7145419">
            <a:off x="3053839" y="1177668"/>
            <a:ext cx="2232248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Gauteng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15" y="5835783"/>
            <a:ext cx="3942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i="1" dirty="0" smtClean="0"/>
              <a:t>Source: Mid-year Population Estimates 2017</a:t>
            </a:r>
            <a:endParaRPr lang="en-ZA" sz="1600" b="1" i="1" dirty="0"/>
          </a:p>
        </p:txBody>
      </p:sp>
    </p:spTree>
    <p:extLst>
      <p:ext uri="{BB962C8B-B14F-4D97-AF65-F5344CB8AC3E}">
        <p14:creationId xmlns:p14="http://schemas.microsoft.com/office/powerpoint/2010/main" val="20484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08251"/>
              </p:ext>
            </p:extLst>
          </p:nvPr>
        </p:nvGraphicFramePr>
        <p:xfrm>
          <a:off x="179512" y="1932792"/>
          <a:ext cx="8964488" cy="423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414187" y="116169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Almost </a:t>
            </a:r>
            <a:r>
              <a:rPr lang="en-US" sz="1200" b="1" i="1" dirty="0"/>
              <a:t>universal school attendance in the age group 7─15 </a:t>
            </a:r>
            <a:r>
              <a:rPr lang="en-US" sz="1200" b="1" i="1" dirty="0" smtClean="0"/>
              <a:t>years. Noticeable </a:t>
            </a:r>
            <a:r>
              <a:rPr lang="en-US" sz="1200" b="1" i="1" dirty="0"/>
              <a:t>representation of learners who are older than the ideal graduation age in primary and secondary schools.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89856" y="1401342"/>
            <a:ext cx="107846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4,2% of Children are not in education at age 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6200000">
            <a:off x="5131220" y="1680484"/>
            <a:ext cx="864096" cy="864096"/>
          </a:xfrm>
          <a:prstGeom prst="arc">
            <a:avLst>
              <a:gd name="adj1" fmla="val 16200000"/>
              <a:gd name="adj2" fmla="val 4002019"/>
            </a:avLst>
          </a:prstGeom>
          <a:ln w="50800">
            <a:solidFill>
              <a:srgbClr val="DD9B0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Arc 20"/>
          <p:cNvSpPr/>
          <p:nvPr/>
        </p:nvSpPr>
        <p:spPr>
          <a:xfrm rot="16200000">
            <a:off x="7524329" y="4169946"/>
            <a:ext cx="864096" cy="864096"/>
          </a:xfrm>
          <a:prstGeom prst="arc">
            <a:avLst/>
          </a:prstGeom>
          <a:ln w="50800">
            <a:solidFill>
              <a:srgbClr val="DD9B0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7770619" y="2871936"/>
            <a:ext cx="1078461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At age 21 more learners in Secondary School than University and TVET combined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732" y="3090853"/>
            <a:ext cx="1078461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12,2% of Learners are  not yet in  some form of structured education by age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365312">
            <a:off x="540822" y="2646856"/>
            <a:ext cx="864096" cy="864096"/>
          </a:xfrm>
          <a:prstGeom prst="arc">
            <a:avLst/>
          </a:prstGeom>
          <a:ln w="50800">
            <a:solidFill>
              <a:srgbClr val="DD9B0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7" name="Group 6"/>
          <p:cNvGrpSpPr/>
          <p:nvPr/>
        </p:nvGrpSpPr>
        <p:grpSpPr>
          <a:xfrm>
            <a:off x="7770619" y="4563260"/>
            <a:ext cx="1078461" cy="841377"/>
            <a:chOff x="7770619" y="4563260"/>
            <a:chExt cx="1078461" cy="841377"/>
          </a:xfrm>
        </p:grpSpPr>
        <p:sp>
          <p:nvSpPr>
            <p:cNvPr id="2" name="TextBox 1"/>
            <p:cNvSpPr txBox="1"/>
            <p:nvPr/>
          </p:nvSpPr>
          <p:spPr>
            <a:xfrm>
              <a:off x="7956377" y="4563260"/>
              <a:ext cx="486939" cy="26161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TVET</a:t>
              </a:r>
              <a:endParaRPr lang="en-ZA" sz="11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7770619" y="4649728"/>
              <a:ext cx="185757" cy="1637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092997" y="5079492"/>
              <a:ext cx="756083" cy="261610"/>
            </a:xfrm>
            <a:prstGeom prst="rect">
              <a:avLst/>
            </a:prstGeom>
            <a:ln>
              <a:solidFill>
                <a:srgbClr val="4098A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University</a:t>
              </a:r>
              <a:endParaRPr lang="en-ZA" sz="11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7962130" y="5240916"/>
              <a:ext cx="185757" cy="163721"/>
            </a:xfrm>
            <a:prstGeom prst="straightConnector1">
              <a:avLst/>
            </a:prstGeom>
            <a:ln>
              <a:solidFill>
                <a:srgbClr val="F5F5F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267127"/>
            <a:ext cx="7452320" cy="7269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dirty="0"/>
              <a:t>Percentage of those aged 5 – 24 years who attend educational institution, </a:t>
            </a:r>
            <a:r>
              <a:rPr lang="en-ZA" sz="2800" dirty="0" smtClean="0"/>
              <a:t>GHS 2016 </a:t>
            </a:r>
            <a:endParaRPr lang="en-ZA" sz="2800" dirty="0"/>
          </a:p>
        </p:txBody>
      </p:sp>
      <p:sp>
        <p:nvSpPr>
          <p:cNvPr id="17" name="Flowchart: Delay 16"/>
          <p:cNvSpPr/>
          <p:nvPr/>
        </p:nvSpPr>
        <p:spPr>
          <a:xfrm>
            <a:off x="7452319" y="268040"/>
            <a:ext cx="318299" cy="725999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3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  <p:bldP spid="18" grpId="0" animBg="1"/>
      <p:bldP spid="19" grpId="0" animBg="1"/>
      <p:bldP spid="21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81334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Age measurement non-sampling errors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lowchart: Delay 5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3" y="1353469"/>
            <a:ext cx="798701" cy="798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6" y="3778295"/>
            <a:ext cx="869107" cy="869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7482" y="1308471"/>
            <a:ext cx="6404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4472C4">
                    <a:lumMod val="50000"/>
                  </a:srgbClr>
                </a:solidFill>
              </a:rPr>
              <a:t>Accuracy of biological age as per respondent’s records (CRVS)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9711" y="2682903"/>
            <a:ext cx="640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4472C4">
                    <a:lumMod val="50000"/>
                  </a:srgbClr>
                </a:solidFill>
              </a:rPr>
              <a:t>Low levels of numeracy and literacy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656" y="506117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4472C4">
                    <a:lumMod val="50000"/>
                  </a:srgbClr>
                </a:solidFill>
              </a:rPr>
              <a:t>Data collection methods (proxy versus self reporting and household record method)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1520" y="2530679"/>
            <a:ext cx="913788" cy="913788"/>
            <a:chOff x="251520" y="2580371"/>
            <a:chExt cx="864096" cy="8640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580371"/>
              <a:ext cx="864096" cy="86409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3877" y="2615206"/>
              <a:ext cx="3802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900" b="1" dirty="0" smtClean="0"/>
                <a:t>ABC</a:t>
              </a:r>
              <a:endParaRPr lang="en-ZA" sz="9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877" y="2730622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900" b="1" dirty="0" smtClean="0"/>
                <a:t>123</a:t>
              </a:r>
              <a:endParaRPr lang="en-ZA" sz="900" b="1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3" y="5120284"/>
            <a:ext cx="712788" cy="7127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75656" y="3970254"/>
            <a:ext cx="640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4472C4">
                    <a:lumMod val="50000"/>
                  </a:srgbClr>
                </a:solidFill>
              </a:rPr>
              <a:t>Content and phrasing of the question</a:t>
            </a:r>
          </a:p>
        </p:txBody>
      </p:sp>
    </p:spTree>
    <p:extLst>
      <p:ext uri="{BB962C8B-B14F-4D97-AF65-F5344CB8AC3E}">
        <p14:creationId xmlns:p14="http://schemas.microsoft.com/office/powerpoint/2010/main" val="9024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>
          <a:xfrm>
            <a:off x="395536" y="836712"/>
            <a:ext cx="8496944" cy="4041567"/>
          </a:xfrm>
          <a:prstGeom prst="bracketPair">
            <a:avLst/>
          </a:prstGeom>
          <a:noFill/>
          <a:ln w="76200" cap="flat" cmpd="sng" algn="ctr">
            <a:solidFill>
              <a:srgbClr val="324D5E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/>
            <a:r>
              <a:rPr lang="en-ZA" sz="3600" kern="0" dirty="0">
                <a:solidFill>
                  <a:srgbClr val="324D5E"/>
                </a:solidFill>
              </a:rPr>
              <a:t>Approximately 13% difference between Official population estimates and age-specific education data from administrative records for school going ages (Gustaafson 2017).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-171400"/>
            <a:ext cx="12961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9900" dirty="0" smtClean="0">
                <a:solidFill>
                  <a:srgbClr val="324D5E"/>
                </a:solidFill>
              </a:rPr>
              <a:t>“</a:t>
            </a:r>
            <a:endParaRPr lang="en-ZA" sz="19900" dirty="0">
              <a:solidFill>
                <a:srgbClr val="324D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r="50009"/>
          <a:stretch/>
        </p:blipFill>
        <p:spPr>
          <a:xfrm>
            <a:off x="40" y="0"/>
            <a:ext cx="2592288" cy="6141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192" y="1171377"/>
            <a:ext cx="6120680" cy="4205063"/>
          </a:xfrm>
        </p:spPr>
        <p:txBody>
          <a:bodyPr>
            <a:noAutofit/>
          </a:bodyPr>
          <a:lstStyle/>
          <a:p>
            <a:r>
              <a:rPr lang="en-ZA" sz="3200" i="1" dirty="0" smtClean="0">
                <a:solidFill>
                  <a:srgbClr val="008080"/>
                </a:solidFill>
                <a:latin typeface="+mn-lt"/>
              </a:rPr>
              <a:t>Admin data is inflated through ghost learners???</a:t>
            </a:r>
          </a:p>
          <a:p>
            <a:endParaRPr lang="en-ZA" sz="3200" i="1" dirty="0" smtClean="0">
              <a:solidFill>
                <a:srgbClr val="008080"/>
              </a:solidFill>
              <a:latin typeface="+mn-lt"/>
            </a:endParaRPr>
          </a:p>
          <a:p>
            <a:r>
              <a:rPr lang="en-ZA" sz="3200" i="1" dirty="0" smtClean="0">
                <a:solidFill>
                  <a:srgbClr val="008080"/>
                </a:solidFill>
                <a:latin typeface="+mn-lt"/>
              </a:rPr>
              <a:t>Census data is incorrect????</a:t>
            </a:r>
          </a:p>
          <a:p>
            <a:endParaRPr lang="en-ZA" sz="3200" i="1" dirty="0">
              <a:solidFill>
                <a:srgbClr val="008080"/>
              </a:solidFill>
              <a:latin typeface="+mn-lt"/>
            </a:endParaRPr>
          </a:p>
          <a:p>
            <a:r>
              <a:rPr lang="en-ZA" sz="3200" i="1" dirty="0" smtClean="0">
                <a:solidFill>
                  <a:srgbClr val="008080"/>
                </a:solidFill>
                <a:latin typeface="+mn-lt"/>
              </a:rPr>
              <a:t>Experts investigated… </a:t>
            </a:r>
            <a:endParaRPr lang="en-ZA" sz="3200" i="1" dirty="0">
              <a:solidFill>
                <a:srgbClr val="00808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10136" y="277968"/>
            <a:ext cx="5976663" cy="523220"/>
            <a:chOff x="-123505" y="1439719"/>
            <a:chExt cx="6616573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-123505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What to make of </a:t>
              </a:r>
              <a:r>
                <a:rPr lang="en-ZA" sz="2800" b="1" dirty="0" smtClean="0">
                  <a:solidFill>
                    <a:schemeClr val="bg1"/>
                  </a:solidFill>
                </a:rPr>
                <a:t>this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lowchart: Delay 9"/>
            <p:cNvSpPr/>
            <p:nvPr/>
          </p:nvSpPr>
          <p:spPr>
            <a:xfrm>
              <a:off x="6272488" y="1439719"/>
              <a:ext cx="220580" cy="523220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0798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007" y="1340752"/>
            <a:ext cx="6164418" cy="5117326"/>
          </a:xfrm>
        </p:spPr>
        <p:txBody>
          <a:bodyPr>
            <a:noAutofit/>
          </a:bodyPr>
          <a:lstStyle/>
          <a:p>
            <a:r>
              <a:rPr lang="en-ZA" sz="2000" dirty="0" smtClean="0">
                <a:solidFill>
                  <a:srgbClr val="324D5E"/>
                </a:solidFill>
                <a:latin typeface="+mn-lt"/>
              </a:rPr>
              <a:t>Increase </a:t>
            </a:r>
            <a:r>
              <a:rPr lang="en-ZA" sz="2000" dirty="0">
                <a:solidFill>
                  <a:srgbClr val="324D5E"/>
                </a:solidFill>
                <a:latin typeface="+mn-lt"/>
              </a:rPr>
              <a:t>of around 13% in births around </a:t>
            </a:r>
            <a:endParaRPr lang="en-ZA" sz="20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sz="2000" dirty="0" smtClean="0">
                <a:solidFill>
                  <a:srgbClr val="324D5E"/>
                </a:solidFill>
                <a:latin typeface="+mn-lt"/>
              </a:rPr>
              <a:t>2003-2005 </a:t>
            </a:r>
            <a:r>
              <a:rPr lang="en-ZA" sz="2000" dirty="0">
                <a:solidFill>
                  <a:srgbClr val="324D5E"/>
                </a:solidFill>
                <a:latin typeface="+mn-lt"/>
              </a:rPr>
              <a:t>plateauing 2006-2008. </a:t>
            </a:r>
          </a:p>
          <a:p>
            <a:endParaRPr lang="en-ZA" sz="20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sz="2000" dirty="0">
                <a:solidFill>
                  <a:srgbClr val="324D5E"/>
                </a:solidFill>
                <a:latin typeface="+mn-lt"/>
              </a:rPr>
              <a:t>Possible contributing factors could be introduction of ARVs in 2003, reduced mortality of children 0-5 whose deaths are usually underreported, and increased prosperity. </a:t>
            </a:r>
          </a:p>
          <a:p>
            <a:endParaRPr lang="en-ZA" sz="2000" dirty="0" smtClean="0">
              <a:solidFill>
                <a:srgbClr val="324D5E"/>
              </a:solidFill>
              <a:latin typeface="+mn-lt"/>
            </a:endParaRPr>
          </a:p>
          <a:p>
            <a:r>
              <a:rPr lang="en-ZA" sz="2000" dirty="0">
                <a:solidFill>
                  <a:srgbClr val="324D5E"/>
                </a:solidFill>
                <a:latin typeface="+mn-lt"/>
              </a:rPr>
              <a:t>Literature suggests that women with access to ARVs more likely to willingly become pregnant. However, roll out still too limited in 2003 and </a:t>
            </a:r>
            <a:r>
              <a:rPr lang="en-ZA" sz="2000" dirty="0" smtClean="0">
                <a:solidFill>
                  <a:srgbClr val="324D5E"/>
                </a:solidFill>
                <a:latin typeface="+mn-lt"/>
              </a:rPr>
              <a:t>2004 to fully explain. </a:t>
            </a:r>
            <a:endParaRPr lang="en-ZA" sz="20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10136" y="277968"/>
            <a:ext cx="5534272" cy="523220"/>
            <a:chOff x="-123505" y="1439719"/>
            <a:chExt cx="6616574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-123505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Possible explanations…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lowchart: Delay 11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1" r="10412"/>
          <a:stretch/>
        </p:blipFill>
        <p:spPr>
          <a:xfrm flipH="1">
            <a:off x="-7600" y="-2103"/>
            <a:ext cx="2592289" cy="6141307"/>
          </a:xfrm>
          <a:prstGeom prst="rect">
            <a:avLst/>
          </a:prstGeom>
        </p:spPr>
      </p:pic>
      <p:sp>
        <p:nvSpPr>
          <p:cNvPr id="14" name="Diamond 13"/>
          <p:cNvSpPr/>
          <p:nvPr/>
        </p:nvSpPr>
        <p:spPr>
          <a:xfrm>
            <a:off x="2782135" y="1484784"/>
            <a:ext cx="144000" cy="144000"/>
          </a:xfrm>
          <a:prstGeom prst="diamond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iamond 14"/>
          <p:cNvSpPr/>
          <p:nvPr/>
        </p:nvSpPr>
        <p:spPr>
          <a:xfrm>
            <a:off x="2782135" y="2595384"/>
            <a:ext cx="144000" cy="144000"/>
          </a:xfrm>
          <a:prstGeom prst="diamond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Diamond 15"/>
          <p:cNvSpPr/>
          <p:nvPr/>
        </p:nvSpPr>
        <p:spPr>
          <a:xfrm>
            <a:off x="2782135" y="4221088"/>
            <a:ext cx="144000" cy="144000"/>
          </a:xfrm>
          <a:prstGeom prst="diamond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14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639285"/>
              </p:ext>
            </p:extLst>
          </p:nvPr>
        </p:nvGraphicFramePr>
        <p:xfrm>
          <a:off x="179512" y="980728"/>
          <a:ext cx="8496943" cy="501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391"/>
                <a:gridCol w="1544784"/>
                <a:gridCol w="1776501"/>
                <a:gridCol w="1622022"/>
                <a:gridCol w="2168245"/>
              </a:tblGrid>
              <a:tr h="455213">
                <a:tc>
                  <a:txBody>
                    <a:bodyPr/>
                    <a:lstStyle/>
                    <a:p>
                      <a:pPr algn="l" fontAlgn="b"/>
                      <a:r>
                        <a:rPr lang="en-ZA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ZA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ZA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ZA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ZA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increase</a:t>
                      </a:r>
                      <a:endParaRPr lang="en-ZA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EC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169 720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175 023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179 406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6%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FS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55 279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59 476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62 396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13%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GP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172 915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184 175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192 322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11%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KN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217 270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235 377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239 513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10%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LP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118 441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131 914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138 126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17%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MP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81 059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88 594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92 047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14%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NC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23 753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24 309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25 292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6%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NW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68 246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73 315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74 061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9%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WC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88 432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91 526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95 795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8%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  <a:tr h="4552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>
                          <a:effectLst/>
                        </a:rPr>
                        <a:t>SA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995 115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1 063 709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1 098 958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u="none" strike="noStrike" dirty="0" smtClean="0">
                          <a:effectLst/>
                        </a:rPr>
                        <a:t>10%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332656"/>
            <a:ext cx="6568986" cy="523220"/>
            <a:chOff x="-171719" y="1439719"/>
            <a:chExt cx="6568986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-171719" y="1439719"/>
              <a:ext cx="630019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Changes in enrolments 2011-2013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6128473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5334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5" t="1333" r="2115" b="1393"/>
          <a:stretch/>
        </p:blipFill>
        <p:spPr>
          <a:xfrm>
            <a:off x="539552" y="980728"/>
            <a:ext cx="7788284" cy="52565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32656"/>
            <a:ext cx="8851638" cy="523220"/>
            <a:chOff x="-171719" y="1439719"/>
            <a:chExt cx="885163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-171719" y="1439719"/>
              <a:ext cx="858284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Stats SA and DBE figures at the district municipality level </a:t>
              </a:r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841112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4" name="Rectangle 3"/>
          <p:cNvSpPr/>
          <p:nvPr/>
        </p:nvSpPr>
        <p:spPr>
          <a:xfrm>
            <a:off x="5163508" y="6362164"/>
            <a:ext cx="321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i="1" dirty="0"/>
              <a:t>(Source: Gustaafson, SUN 2017)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181" y="6378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*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5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1572" r="1366" b="1024"/>
          <a:stretch/>
        </p:blipFill>
        <p:spPr bwMode="auto">
          <a:xfrm>
            <a:off x="467543" y="1268759"/>
            <a:ext cx="7704857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186634" y="1646518"/>
            <a:ext cx="2160240" cy="2232248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grpSp>
        <p:nvGrpSpPr>
          <p:cNvPr id="9" name="Group 8"/>
          <p:cNvGrpSpPr/>
          <p:nvPr/>
        </p:nvGrpSpPr>
        <p:grpSpPr>
          <a:xfrm>
            <a:off x="0" y="332656"/>
            <a:ext cx="8788876" cy="461665"/>
            <a:chOff x="-171719" y="1439719"/>
            <a:chExt cx="8788876" cy="4616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-171719" y="1439719"/>
              <a:ext cx="853244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400" b="1" dirty="0">
                  <a:solidFill>
                    <a:schemeClr val="bg1"/>
                  </a:solidFill>
                </a:rPr>
                <a:t>Population and </a:t>
              </a:r>
              <a:r>
                <a:rPr lang="en-ZA" sz="2400" b="1" dirty="0" smtClean="0">
                  <a:solidFill>
                    <a:schemeClr val="bg1"/>
                  </a:solidFill>
                </a:rPr>
                <a:t>enrolments (Source</a:t>
              </a:r>
              <a:r>
                <a:rPr lang="en-ZA" sz="2400" b="1" dirty="0">
                  <a:solidFill>
                    <a:schemeClr val="bg1"/>
                  </a:solidFill>
                </a:rPr>
                <a:t>: Gustaafson, SUN 2017</a:t>
              </a:r>
              <a:r>
                <a:rPr lang="en-ZA" sz="2400" b="1" dirty="0" smtClean="0">
                  <a:solidFill>
                    <a:schemeClr val="bg1"/>
                  </a:solidFill>
                </a:rPr>
                <a:t>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lowchart: Delay 10"/>
            <p:cNvSpPr/>
            <p:nvPr/>
          </p:nvSpPr>
          <p:spPr>
            <a:xfrm>
              <a:off x="8360720" y="1439719"/>
              <a:ext cx="256437" cy="461665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</p:grpSp>
    </p:spTree>
    <p:extLst>
      <p:ext uri="{BB962C8B-B14F-4D97-AF65-F5344CB8AC3E}">
        <p14:creationId xmlns:p14="http://schemas.microsoft.com/office/powerpoint/2010/main" val="38813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2229" r="1802" b="1257"/>
          <a:stretch/>
        </p:blipFill>
        <p:spPr bwMode="auto">
          <a:xfrm>
            <a:off x="10889" y="1844824"/>
            <a:ext cx="3923928" cy="36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268" r="1297" b="2366"/>
          <a:stretch/>
        </p:blipFill>
        <p:spPr bwMode="auto">
          <a:xfrm>
            <a:off x="3882110" y="1989495"/>
            <a:ext cx="5261890" cy="343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49796" y="1193847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ZA" altLang="en-US" sz="2000" b="1" i="1" dirty="0">
                <a:solidFill>
                  <a:srgbClr val="008080"/>
                </a:solidFill>
              </a:rPr>
              <a:t>Increases of around 15% in births </a:t>
            </a:r>
            <a:r>
              <a:rPr lang="en-ZA" altLang="en-US" sz="2000" b="1" i="1" dirty="0" smtClean="0">
                <a:solidFill>
                  <a:srgbClr val="008080"/>
                </a:solidFill>
              </a:rPr>
              <a:t>2003-2005</a:t>
            </a:r>
            <a:endParaRPr lang="en-ZA" altLang="en-US" sz="2000" b="1" i="1" dirty="0">
              <a:solidFill>
                <a:srgbClr val="00808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332656"/>
            <a:ext cx="8788876" cy="461665"/>
            <a:chOff x="-171719" y="1439719"/>
            <a:chExt cx="8788876" cy="4616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-171719" y="1439719"/>
              <a:ext cx="853244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400" b="1" dirty="0">
                  <a:solidFill>
                    <a:schemeClr val="bg1"/>
                  </a:solidFill>
                </a:rPr>
                <a:t>Population and </a:t>
              </a:r>
              <a:r>
                <a:rPr lang="en-ZA" sz="2400" b="1" dirty="0" smtClean="0">
                  <a:solidFill>
                    <a:schemeClr val="bg1"/>
                  </a:solidFill>
                </a:rPr>
                <a:t>enrolments (Source</a:t>
              </a:r>
              <a:r>
                <a:rPr lang="en-ZA" sz="2400" b="1" dirty="0">
                  <a:solidFill>
                    <a:schemeClr val="bg1"/>
                  </a:solidFill>
                </a:rPr>
                <a:t>: Gustaafson, SUN 2017</a:t>
              </a:r>
              <a:r>
                <a:rPr lang="en-ZA" sz="2400" b="1" dirty="0" smtClean="0">
                  <a:solidFill>
                    <a:schemeClr val="bg1"/>
                  </a:solidFill>
                </a:rPr>
                <a:t>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lowchart: Delay 11"/>
            <p:cNvSpPr/>
            <p:nvPr/>
          </p:nvSpPr>
          <p:spPr>
            <a:xfrm>
              <a:off x="8360720" y="1439719"/>
              <a:ext cx="256437" cy="461665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403255" y="1844824"/>
            <a:ext cx="504056" cy="3024336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5909615" y="2132855"/>
            <a:ext cx="666617" cy="2540087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97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332656"/>
            <a:ext cx="8369187" cy="523220"/>
            <a:chOff x="-171720" y="1439719"/>
            <a:chExt cx="8369187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-171720" y="1439719"/>
              <a:ext cx="810039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Consequences of issues with </a:t>
              </a:r>
              <a:r>
                <a:rPr lang="en-ZA" sz="2800" b="1" dirty="0" smtClean="0">
                  <a:solidFill>
                    <a:schemeClr val="bg1"/>
                  </a:solidFill>
                </a:rPr>
                <a:t>population estimates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7928673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0710" y="1196752"/>
            <a:ext cx="5763458" cy="921762"/>
            <a:chOff x="320710" y="1281559"/>
            <a:chExt cx="5763458" cy="921762"/>
          </a:xfrm>
        </p:grpSpPr>
        <p:sp>
          <p:nvSpPr>
            <p:cNvPr id="9" name="テキスト プレースホルダー 9"/>
            <p:cNvSpPr txBox="1">
              <a:spLocks/>
            </p:cNvSpPr>
            <p:nvPr/>
          </p:nvSpPr>
          <p:spPr>
            <a:xfrm>
              <a:off x="320710" y="1281559"/>
              <a:ext cx="3315186" cy="526407"/>
            </a:xfrm>
            <a:prstGeom prst="rect">
              <a:avLst/>
            </a:prstGeom>
            <a:solidFill>
              <a:srgbClr val="FBDECF"/>
            </a:solidFill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NEGATIVE IMPACT PLANNING</a:t>
              </a:r>
              <a:endParaRPr lang="en-US" sz="1600" b="1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67544" y="1833989"/>
              <a:ext cx="56166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 smtClean="0"/>
                <a:t>Planning for classroom </a:t>
              </a:r>
              <a:r>
                <a:rPr lang="en-ZA" dirty="0"/>
                <a:t>and teacher </a:t>
              </a:r>
              <a:r>
                <a:rPr lang="en-ZA" dirty="0" smtClean="0"/>
                <a:t>provisioning</a:t>
              </a:r>
              <a:endParaRPr lang="en-ZA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03648" y="2901268"/>
            <a:ext cx="5616624" cy="1134019"/>
            <a:chOff x="1475656" y="3220052"/>
            <a:chExt cx="5616624" cy="1134019"/>
          </a:xfrm>
        </p:grpSpPr>
        <p:sp>
          <p:nvSpPr>
            <p:cNvPr id="15" name="テキスト プレースホルダー 9"/>
            <p:cNvSpPr txBox="1">
              <a:spLocks/>
            </p:cNvSpPr>
            <p:nvPr/>
          </p:nvSpPr>
          <p:spPr>
            <a:xfrm>
              <a:off x="1475656" y="3220052"/>
              <a:ext cx="3276000" cy="526407"/>
            </a:xfrm>
            <a:prstGeom prst="rect">
              <a:avLst/>
            </a:prstGeom>
            <a:solidFill>
              <a:srgbClr val="CCD2D7"/>
            </a:solidFill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8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MISTRUST</a:t>
              </a:r>
              <a:endParaRPr lang="en-US" sz="1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75656" y="3707740"/>
              <a:ext cx="56166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/>
                <a:t>Created a degree of mistrust in official </a:t>
              </a:r>
              <a:r>
                <a:rPr lang="en-ZA" dirty="0" smtClean="0"/>
                <a:t>estimates/statistics provided by the GHS  </a:t>
              </a:r>
              <a:endParaRPr lang="en-ZA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11760" y="4818041"/>
            <a:ext cx="6552728" cy="1136167"/>
            <a:chOff x="2555776" y="4597089"/>
            <a:chExt cx="6552728" cy="1136167"/>
          </a:xfrm>
        </p:grpSpPr>
        <p:sp>
          <p:nvSpPr>
            <p:cNvPr id="17" name="テキスト プレースホルダー 9"/>
            <p:cNvSpPr txBox="1">
              <a:spLocks/>
            </p:cNvSpPr>
            <p:nvPr/>
          </p:nvSpPr>
          <p:spPr>
            <a:xfrm>
              <a:off x="2555776" y="4597089"/>
              <a:ext cx="3780000" cy="526407"/>
            </a:xfrm>
            <a:prstGeom prst="rect">
              <a:avLst/>
            </a:prstGeom>
            <a:solidFill>
              <a:srgbClr val="DEECC6"/>
            </a:solidFill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8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EVALUATION PROCESS </a:t>
              </a:r>
              <a:endParaRPr lang="en-US" sz="16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55776" y="5086925"/>
              <a:ext cx="6552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/>
                <a:t>Affected evaluation process of the completeness of administrative </a:t>
              </a:r>
              <a:r>
                <a:rPr lang="en-ZA" dirty="0" smtClean="0"/>
                <a:t>data and triggered investigation into ghost learners 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897332"/>
              </p:ext>
            </p:extLst>
          </p:nvPr>
        </p:nvGraphicFramePr>
        <p:xfrm>
          <a:off x="457200" y="1600200"/>
          <a:ext cx="8507288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" y="332656"/>
            <a:ext cx="8369187" cy="523220"/>
            <a:chOff x="-171720" y="1439719"/>
            <a:chExt cx="8369187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-171720" y="1439719"/>
              <a:ext cx="810039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2017 </a:t>
              </a:r>
              <a:r>
                <a:rPr lang="en-ZA" sz="2800" b="1" dirty="0" smtClean="0">
                  <a:solidFill>
                    <a:schemeClr val="bg1"/>
                  </a:solidFill>
                </a:rPr>
                <a:t>Stats SA Mid-year Population Estimates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7928673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00304" y="1273106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8080"/>
                </a:solidFill>
              </a:rPr>
              <a:t>Population in 2017 based on the 2013 MYPE series and the 2017 MYPE series</a:t>
            </a:r>
          </a:p>
        </p:txBody>
      </p:sp>
    </p:spTree>
    <p:extLst>
      <p:ext uri="{BB962C8B-B14F-4D97-AF65-F5344CB8AC3E}">
        <p14:creationId xmlns:p14="http://schemas.microsoft.com/office/powerpoint/2010/main" val="7110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H="1" flipV="1">
            <a:off x="6538054" y="3643987"/>
            <a:ext cx="10071" cy="144386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3485999"/>
            <a:ext cx="9144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/>
          <p:cNvSpPr/>
          <p:nvPr/>
        </p:nvSpPr>
        <p:spPr>
          <a:xfrm>
            <a:off x="1470060" y="3303794"/>
            <a:ext cx="360040" cy="36004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1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383173" y="3303794"/>
            <a:ext cx="360040" cy="360040"/>
          </a:xfrm>
          <a:prstGeom prst="flowChartConnec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2</a:t>
            </a:r>
            <a:endParaRPr lang="en-ZA" dirty="0"/>
          </a:p>
        </p:txBody>
      </p:sp>
      <p:sp>
        <p:nvSpPr>
          <p:cNvPr id="5" name="Flowchart: Connector 4"/>
          <p:cNvSpPr/>
          <p:nvPr/>
        </p:nvSpPr>
        <p:spPr>
          <a:xfrm>
            <a:off x="5423561" y="3303794"/>
            <a:ext cx="360040" cy="36004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3</a:t>
            </a:r>
            <a:endParaRPr lang="en-ZA" dirty="0"/>
          </a:p>
        </p:txBody>
      </p:sp>
      <p:sp>
        <p:nvSpPr>
          <p:cNvPr id="6" name="Flowchart: Connector 5"/>
          <p:cNvSpPr/>
          <p:nvPr/>
        </p:nvSpPr>
        <p:spPr>
          <a:xfrm>
            <a:off x="7297377" y="3303794"/>
            <a:ext cx="360040" cy="36004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746" y="1951855"/>
            <a:ext cx="2343070" cy="1335688"/>
            <a:chOff x="572746" y="1951855"/>
            <a:chExt cx="2343070" cy="13356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2746" y="2705138"/>
              <a:ext cx="2055038" cy="0"/>
            </a:xfrm>
            <a:prstGeom prst="line">
              <a:avLst/>
            </a:prstGeom>
            <a:ln w="25400">
              <a:solidFill>
                <a:srgbClr val="3E5C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09620" y="2774110"/>
              <a:ext cx="7056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385723"/>
                  </a:solidFill>
                  <a:cs typeface="Arial" panose="020B0604020202020204" pitchFamily="34" charset="0"/>
                </a:rPr>
                <a:t>Census</a:t>
              </a:r>
              <a:endParaRPr lang="en-ZA" sz="1400" b="1" dirty="0">
                <a:solidFill>
                  <a:srgbClr val="38572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2746" y="1951855"/>
              <a:ext cx="23430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Sharp decline 0-5 noted, attributed to underreporting and adjusted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9441" y="297976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385723"/>
                  </a:solidFill>
                  <a:cs typeface="Arial" panose="020B0604020202020204" pitchFamily="34" charset="0"/>
                </a:rPr>
                <a:t>2001</a:t>
              </a:r>
              <a:endParaRPr lang="en-ZA" sz="1400" b="1" dirty="0">
                <a:solidFill>
                  <a:srgbClr val="385723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/>
          <p:cNvCxnSpPr>
            <a:endCxn id="3" idx="2"/>
          </p:cNvCxnSpPr>
          <p:nvPr/>
        </p:nvCxnSpPr>
        <p:spPr>
          <a:xfrm>
            <a:off x="12357" y="3483814"/>
            <a:ext cx="1457703" cy="0"/>
          </a:xfrm>
          <a:prstGeom prst="line">
            <a:avLst/>
          </a:prstGeom>
          <a:ln w="7620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70184" y="3745973"/>
            <a:ext cx="2186016" cy="1341873"/>
            <a:chOff x="2470184" y="3745973"/>
            <a:chExt cx="2186016" cy="1341873"/>
          </a:xfrm>
        </p:grpSpPr>
        <p:sp>
          <p:nvSpPr>
            <p:cNvPr id="14" name="TextBox 13"/>
            <p:cNvSpPr txBox="1"/>
            <p:nvPr/>
          </p:nvSpPr>
          <p:spPr>
            <a:xfrm>
              <a:off x="3284911" y="374597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006600"/>
                  </a:solidFill>
                  <a:cs typeface="Arial" panose="020B0604020202020204" pitchFamily="34" charset="0"/>
                </a:rPr>
                <a:t>2006</a:t>
              </a:r>
              <a:endParaRPr lang="en-ZA" sz="1400" b="1" dirty="0">
                <a:solidFill>
                  <a:srgbClr val="0066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35673" y="4266694"/>
              <a:ext cx="2055038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98332" y="3964469"/>
              <a:ext cx="15951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006600"/>
                  </a:solidFill>
                  <a:cs typeface="Arial" panose="020B0604020202020204" pitchFamily="34" charset="0"/>
                </a:rPr>
                <a:t>Community Survey</a:t>
              </a:r>
              <a:endParaRPr lang="en-ZA" sz="1400" b="1" dirty="0">
                <a:solidFill>
                  <a:srgbClr val="0066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70184" y="4349182"/>
              <a:ext cx="21860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Large Sample survey benchmarked against population estimates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845069" y="3487020"/>
            <a:ext cx="156543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5" idx="2"/>
          </p:cNvCxnSpPr>
          <p:nvPr/>
        </p:nvCxnSpPr>
        <p:spPr>
          <a:xfrm>
            <a:off x="3743213" y="3483814"/>
            <a:ext cx="1680348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6136" y="3483814"/>
            <a:ext cx="1534628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</p:cNvCxnSpPr>
          <p:nvPr/>
        </p:nvCxnSpPr>
        <p:spPr>
          <a:xfrm>
            <a:off x="7657417" y="3483814"/>
            <a:ext cx="1490445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51511" y="2364149"/>
            <a:ext cx="2254708" cy="923394"/>
            <a:chOff x="4451511" y="2364149"/>
            <a:chExt cx="2254708" cy="923394"/>
          </a:xfrm>
        </p:grpSpPr>
        <p:sp>
          <p:nvSpPr>
            <p:cNvPr id="23" name="TextBox 22"/>
            <p:cNvSpPr txBox="1"/>
            <p:nvPr/>
          </p:nvSpPr>
          <p:spPr>
            <a:xfrm>
              <a:off x="5300585" y="297976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548235"/>
                  </a:solidFill>
                  <a:cs typeface="Arial" panose="020B0604020202020204" pitchFamily="34" charset="0"/>
                </a:rPr>
                <a:t>2014</a:t>
              </a:r>
              <a:endParaRPr lang="en-ZA" sz="1400" b="1" dirty="0">
                <a:solidFill>
                  <a:srgbClr val="548235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51511" y="2364149"/>
              <a:ext cx="2254708" cy="701919"/>
              <a:chOff x="4451511" y="2364149"/>
              <a:chExt cx="2254708" cy="70191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533186" y="2726650"/>
                <a:ext cx="2055038" cy="0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184366" y="2758291"/>
                <a:ext cx="70564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ZA" sz="1400" b="1" dirty="0" smtClean="0">
                    <a:solidFill>
                      <a:srgbClr val="548235"/>
                    </a:solidFill>
                    <a:cs typeface="Arial" panose="020B0604020202020204" pitchFamily="34" charset="0"/>
                  </a:rPr>
                  <a:t>Census</a:t>
                </a:r>
                <a:endParaRPr lang="en-ZA" sz="1400" b="1" dirty="0">
                  <a:solidFill>
                    <a:srgbClr val="54823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51511" y="2364149"/>
                <a:ext cx="22547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10-14 inward </a:t>
                </a:r>
                <a:r>
                  <a:rPr lang="en-ZA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bulge</a:t>
                </a:r>
                <a:endParaRPr lang="en-Z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146876" y="3745973"/>
            <a:ext cx="2813688" cy="910986"/>
            <a:chOff x="6146876" y="3745973"/>
            <a:chExt cx="2813688" cy="910986"/>
          </a:xfrm>
        </p:grpSpPr>
        <p:sp>
          <p:nvSpPr>
            <p:cNvPr id="29" name="TextBox 28"/>
            <p:cNvSpPr txBox="1"/>
            <p:nvPr/>
          </p:nvSpPr>
          <p:spPr>
            <a:xfrm>
              <a:off x="7240657" y="374597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A9D18E"/>
                  </a:solidFill>
                  <a:cs typeface="Arial" panose="020B0604020202020204" pitchFamily="34" charset="0"/>
                </a:rPr>
                <a:t>2017</a:t>
              </a:r>
              <a:endParaRPr lang="en-ZA" sz="1400" b="1" dirty="0">
                <a:solidFill>
                  <a:srgbClr val="A9D18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46876" y="4349182"/>
              <a:ext cx="2813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Mirror Census 2011</a:t>
              </a:r>
              <a:endParaRPr lang="en-ZA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48715" y="3993853"/>
              <a:ext cx="2461379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sz="1400" b="1" dirty="0" smtClean="0">
                  <a:solidFill>
                    <a:srgbClr val="A9D18E"/>
                  </a:solidFill>
                  <a:cs typeface="Arial" panose="020B0604020202020204" pitchFamily="34" charset="0"/>
                </a:rPr>
                <a:t>Mid year Population Estimates</a:t>
              </a:r>
              <a:endParaRPr lang="en-ZA" sz="1400" b="1" dirty="0">
                <a:solidFill>
                  <a:srgbClr val="A9D18E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28184" y="4263577"/>
              <a:ext cx="2520280" cy="0"/>
            </a:xfrm>
            <a:prstGeom prst="line">
              <a:avLst/>
            </a:prstGeom>
            <a:ln w="25400">
              <a:solidFill>
                <a:srgbClr val="A9D1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5462989" y="5063818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Process of interrogation of births and deaths, HIV/Aids data etc. 10-14 inward bulge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-1" y="332656"/>
            <a:ext cx="8369187" cy="523220"/>
            <a:chOff x="-171720" y="1439719"/>
            <a:chExt cx="8369187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-171720" y="1439719"/>
              <a:ext cx="810039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 smtClean="0">
                  <a:solidFill>
                    <a:schemeClr val="bg1"/>
                  </a:solidFill>
                </a:rPr>
                <a:t>Why did it take so long so align to Census 2011?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Flowchart: Delay 44"/>
            <p:cNvSpPr/>
            <p:nvPr/>
          </p:nvSpPr>
          <p:spPr>
            <a:xfrm>
              <a:off x="7928673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770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9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9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9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6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6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6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3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3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3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8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8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TextBox 2088"/>
          <p:cNvSpPr txBox="1"/>
          <p:nvPr/>
        </p:nvSpPr>
        <p:spPr>
          <a:xfrm>
            <a:off x="5364088" y="1642006"/>
            <a:ext cx="28491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After peaking at 78% in 1998, late registrations of births continued declining, dropping to 26% in 2013.  </a:t>
            </a:r>
            <a:endParaRPr lang="en-GB" b="1" dirty="0"/>
          </a:p>
        </p:txBody>
      </p:sp>
      <p:graphicFrame>
        <p:nvGraphicFramePr>
          <p:cNvPr id="228" name="Chart 2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439045"/>
              </p:ext>
            </p:extLst>
          </p:nvPr>
        </p:nvGraphicFramePr>
        <p:xfrm>
          <a:off x="383838" y="1484784"/>
          <a:ext cx="835292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476672"/>
            <a:ext cx="644420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>
                  <a:solidFill>
                    <a:schemeClr val="bg1"/>
                  </a:solidFill>
                </a:rPr>
                <a:t>Number of birth </a:t>
              </a:r>
              <a:r>
                <a:rPr lang="en-ZA" sz="2800" b="1" dirty="0" smtClean="0">
                  <a:solidFill>
                    <a:schemeClr val="bg1"/>
                  </a:solidFill>
                </a:rPr>
                <a:t>registrations,1993-2013</a:t>
              </a:r>
              <a:endParaRPr lang="en-ZA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lowchart: Delay 9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5456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5063"/>
          </a:xfrm>
        </p:spPr>
        <p:txBody>
          <a:bodyPr>
            <a:normAutofit fontScale="92500" lnSpcReduction="20000"/>
          </a:bodyPr>
          <a:lstStyle/>
          <a:p>
            <a:r>
              <a:rPr lang="en-ZA" b="1" dirty="0">
                <a:latin typeface="+mn-lt"/>
              </a:rPr>
              <a:t>Gustafson M, 2017. </a:t>
            </a:r>
            <a:r>
              <a:rPr lang="en-ZA" dirty="0">
                <a:solidFill>
                  <a:srgbClr val="008080"/>
                </a:solidFill>
                <a:latin typeface="+mn-lt"/>
              </a:rPr>
              <a:t>Understanding the sharp primary level enrolment increases beginning in 2011. Pretoria: Department of Basic Education.  </a:t>
            </a:r>
          </a:p>
          <a:p>
            <a:endParaRPr lang="en-ZA" dirty="0" smtClean="0">
              <a:solidFill>
                <a:srgbClr val="008080"/>
              </a:solidFill>
              <a:latin typeface="+mn-lt"/>
            </a:endParaRPr>
          </a:p>
          <a:p>
            <a:r>
              <a:rPr lang="en-ZA" b="1" dirty="0">
                <a:latin typeface="+mn-lt"/>
              </a:rPr>
              <a:t>Roberts L, 2015. </a:t>
            </a:r>
            <a:r>
              <a:rPr lang="en-ZA" altLang="en-US" dirty="0">
                <a:solidFill>
                  <a:srgbClr val="008080"/>
                </a:solidFill>
                <a:latin typeface="+mn-lt"/>
              </a:rPr>
              <a:t>Age reporting in South African Sample Surveys. </a:t>
            </a:r>
            <a:r>
              <a:rPr lang="en-ZA" dirty="0">
                <a:solidFill>
                  <a:srgbClr val="008080"/>
                </a:solidFill>
                <a:latin typeface="+mn-lt"/>
              </a:rPr>
              <a:t>Presentation at the 60th ISI World Statistics Congress (WSC), Rio de Janeiro, Brazil, 26–31 July 2015.</a:t>
            </a:r>
          </a:p>
          <a:p>
            <a:endParaRPr lang="en-ZA" dirty="0" smtClean="0">
              <a:solidFill>
                <a:srgbClr val="008080"/>
              </a:solidFill>
              <a:latin typeface="+mn-lt"/>
            </a:endParaRPr>
          </a:p>
          <a:p>
            <a:r>
              <a:rPr lang="en-ZA" b="1" dirty="0" smtClean="0">
                <a:latin typeface="+mn-lt"/>
              </a:rPr>
              <a:t>Stats SA, 2017a</a:t>
            </a:r>
            <a:r>
              <a:rPr lang="en-ZA" dirty="0" smtClean="0">
                <a:solidFill>
                  <a:srgbClr val="008080"/>
                </a:solidFill>
                <a:latin typeface="+mn-lt"/>
              </a:rPr>
              <a:t>. General Household Survey 2016</a:t>
            </a:r>
            <a:r>
              <a:rPr lang="en-ZA" dirty="0">
                <a:solidFill>
                  <a:srgbClr val="008080"/>
                </a:solidFill>
                <a:latin typeface="+mn-lt"/>
              </a:rPr>
              <a:t>. http://www.statssa.gov.za/?page_id=1854&amp;PPN=P0318</a:t>
            </a:r>
            <a:endParaRPr lang="en-ZA" dirty="0" smtClean="0">
              <a:solidFill>
                <a:srgbClr val="008080"/>
              </a:solidFill>
              <a:latin typeface="+mn-lt"/>
            </a:endParaRPr>
          </a:p>
          <a:p>
            <a:endParaRPr lang="en-ZA" dirty="0">
              <a:solidFill>
                <a:srgbClr val="008080"/>
              </a:solidFill>
              <a:latin typeface="+mn-lt"/>
            </a:endParaRPr>
          </a:p>
          <a:p>
            <a:r>
              <a:rPr lang="en-ZA" b="1" dirty="0" smtClean="0">
                <a:latin typeface="+mn-lt"/>
              </a:rPr>
              <a:t>Stats SA, 2017b. </a:t>
            </a:r>
            <a:r>
              <a:rPr lang="en-ZA" dirty="0" smtClean="0">
                <a:solidFill>
                  <a:srgbClr val="008080"/>
                </a:solidFill>
                <a:latin typeface="+mn-lt"/>
              </a:rPr>
              <a:t>Mid year Population estimates 2017</a:t>
            </a:r>
            <a:r>
              <a:rPr lang="en-ZA" dirty="0">
                <a:solidFill>
                  <a:srgbClr val="008080"/>
                </a:solidFill>
                <a:latin typeface="+mn-lt"/>
              </a:rPr>
              <a:t>. http://www.statssa.gov.za/publications/P0302/P03022017.pdf</a:t>
            </a:r>
            <a:endParaRPr lang="en-ZA" dirty="0" smtClean="0">
              <a:solidFill>
                <a:srgbClr val="008080"/>
              </a:solidFill>
              <a:latin typeface="+mn-lt"/>
            </a:endParaRPr>
          </a:p>
          <a:p>
            <a:endParaRPr lang="en-ZA" dirty="0">
              <a:solidFill>
                <a:srgbClr val="008080"/>
              </a:solidFill>
              <a:latin typeface="+mn-lt"/>
            </a:endParaRPr>
          </a:p>
          <a:p>
            <a:endParaRPr lang="en-ZA" dirty="0" smtClean="0">
              <a:solidFill>
                <a:srgbClr val="008080"/>
              </a:solidFill>
              <a:latin typeface="+mn-lt"/>
            </a:endParaRPr>
          </a:p>
          <a:p>
            <a:endParaRPr lang="en-ZA" dirty="0">
              <a:solidFill>
                <a:srgbClr val="00808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32656"/>
            <a:ext cx="8788876" cy="461665"/>
            <a:chOff x="-171719" y="1439719"/>
            <a:chExt cx="8788876" cy="4616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-171719" y="1439719"/>
              <a:ext cx="853244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400" b="1" dirty="0" smtClean="0">
                  <a:solidFill>
                    <a:schemeClr val="bg1"/>
                  </a:solidFill>
                </a:rPr>
                <a:t>References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8360720" y="1439719"/>
              <a:ext cx="256437" cy="461665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</p:grpSp>
    </p:spTree>
    <p:extLst>
      <p:ext uri="{BB962C8B-B14F-4D97-AF65-F5344CB8AC3E}">
        <p14:creationId xmlns:p14="http://schemas.microsoft.com/office/powerpoint/2010/main" val="22167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26876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 smtClean="0">
                <a:solidFill>
                  <a:schemeClr val="bg1"/>
                </a:solidFill>
              </a:rPr>
              <a:t>Thank You</a:t>
            </a:r>
            <a:endParaRPr lang="en-ZA" sz="7200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89125" y="3313560"/>
            <a:ext cx="378619" cy="297486"/>
          </a:xfrm>
          <a:custGeom>
            <a:avLst/>
            <a:gdLst>
              <a:gd name="connsiteX0" fmla="*/ 0 w 504825"/>
              <a:gd name="connsiteY0" fmla="*/ 127896 h 396648"/>
              <a:gd name="connsiteX1" fmla="*/ 28452 w 504825"/>
              <a:gd name="connsiteY1" fmla="*/ 152405 h 396648"/>
              <a:gd name="connsiteX2" fmla="*/ 168462 w 504825"/>
              <a:gd name="connsiteY2" fmla="*/ 249595 h 396648"/>
              <a:gd name="connsiteX3" fmla="*/ 194521 w 504825"/>
              <a:gd name="connsiteY3" fmla="*/ 268047 h 396648"/>
              <a:gd name="connsiteX4" fmla="*/ 221142 w 504825"/>
              <a:gd name="connsiteY4" fmla="*/ 281569 h 396648"/>
              <a:gd name="connsiteX5" fmla="*/ 252130 w 504825"/>
              <a:gd name="connsiteY5" fmla="*/ 288471 h 396648"/>
              <a:gd name="connsiteX6" fmla="*/ 252412 w 504825"/>
              <a:gd name="connsiteY6" fmla="*/ 288471 h 396648"/>
              <a:gd name="connsiteX7" fmla="*/ 252694 w 504825"/>
              <a:gd name="connsiteY7" fmla="*/ 288471 h 396648"/>
              <a:gd name="connsiteX8" fmla="*/ 283682 w 504825"/>
              <a:gd name="connsiteY8" fmla="*/ 281569 h 396648"/>
              <a:gd name="connsiteX9" fmla="*/ 310304 w 504825"/>
              <a:gd name="connsiteY9" fmla="*/ 268047 h 396648"/>
              <a:gd name="connsiteX10" fmla="*/ 336362 w 504825"/>
              <a:gd name="connsiteY10" fmla="*/ 249595 h 396648"/>
              <a:gd name="connsiteX11" fmla="*/ 476654 w 504825"/>
              <a:gd name="connsiteY11" fmla="*/ 152405 h 396648"/>
              <a:gd name="connsiteX12" fmla="*/ 504825 w 504825"/>
              <a:gd name="connsiteY12" fmla="*/ 127896 h 396648"/>
              <a:gd name="connsiteX13" fmla="*/ 504825 w 504825"/>
              <a:gd name="connsiteY13" fmla="*/ 351574 h 396648"/>
              <a:gd name="connsiteX14" fmla="*/ 491584 w 504825"/>
              <a:gd name="connsiteY14" fmla="*/ 383408 h 396648"/>
              <a:gd name="connsiteX15" fmla="*/ 459751 w 504825"/>
              <a:gd name="connsiteY15" fmla="*/ 396648 h 396648"/>
              <a:gd name="connsiteX16" fmla="*/ 45073 w 504825"/>
              <a:gd name="connsiteY16" fmla="*/ 396648 h 396648"/>
              <a:gd name="connsiteX17" fmla="*/ 13240 w 504825"/>
              <a:gd name="connsiteY17" fmla="*/ 383408 h 396648"/>
              <a:gd name="connsiteX18" fmla="*/ 0 w 504825"/>
              <a:gd name="connsiteY18" fmla="*/ 351574 h 396648"/>
              <a:gd name="connsiteX19" fmla="*/ 45073 w 504825"/>
              <a:gd name="connsiteY19" fmla="*/ 0 h 396648"/>
              <a:gd name="connsiteX20" fmla="*/ 459751 w 504825"/>
              <a:gd name="connsiteY20" fmla="*/ 0 h 396648"/>
              <a:gd name="connsiteX21" fmla="*/ 491444 w 504825"/>
              <a:gd name="connsiteY21" fmla="*/ 13240 h 396648"/>
              <a:gd name="connsiteX22" fmla="*/ 504825 w 504825"/>
              <a:gd name="connsiteY22" fmla="*/ 45073 h 396648"/>
              <a:gd name="connsiteX23" fmla="*/ 491021 w 504825"/>
              <a:gd name="connsiteY23" fmla="*/ 87612 h 396648"/>
              <a:gd name="connsiteX24" fmla="*/ 456652 w 504825"/>
              <a:gd name="connsiteY24" fmla="*/ 122262 h 396648"/>
              <a:gd name="connsiteX25" fmla="*/ 324812 w 504825"/>
              <a:gd name="connsiteY25" fmla="*/ 213818 h 396648"/>
              <a:gd name="connsiteX26" fmla="*/ 312839 w 504825"/>
              <a:gd name="connsiteY26" fmla="*/ 222410 h 396648"/>
              <a:gd name="connsiteX27" fmla="*/ 297627 w 504825"/>
              <a:gd name="connsiteY27" fmla="*/ 233115 h 396648"/>
              <a:gd name="connsiteX28" fmla="*/ 282978 w 504825"/>
              <a:gd name="connsiteY28" fmla="*/ 242271 h 396648"/>
              <a:gd name="connsiteX29" fmla="*/ 266779 w 504825"/>
              <a:gd name="connsiteY29" fmla="*/ 249877 h 396648"/>
              <a:gd name="connsiteX30" fmla="*/ 252694 w 504825"/>
              <a:gd name="connsiteY30" fmla="*/ 252412 h 396648"/>
              <a:gd name="connsiteX31" fmla="*/ 252412 w 504825"/>
              <a:gd name="connsiteY31" fmla="*/ 252412 h 396648"/>
              <a:gd name="connsiteX32" fmla="*/ 252130 w 504825"/>
              <a:gd name="connsiteY32" fmla="*/ 252412 h 396648"/>
              <a:gd name="connsiteX33" fmla="*/ 238045 w 504825"/>
              <a:gd name="connsiteY33" fmla="*/ 249877 h 396648"/>
              <a:gd name="connsiteX34" fmla="*/ 221847 w 504825"/>
              <a:gd name="connsiteY34" fmla="*/ 242271 h 396648"/>
              <a:gd name="connsiteX35" fmla="*/ 207198 w 504825"/>
              <a:gd name="connsiteY35" fmla="*/ 233115 h 396648"/>
              <a:gd name="connsiteX36" fmla="*/ 191985 w 504825"/>
              <a:gd name="connsiteY36" fmla="*/ 222410 h 396648"/>
              <a:gd name="connsiteX37" fmla="*/ 180013 w 504825"/>
              <a:gd name="connsiteY37" fmla="*/ 213818 h 396648"/>
              <a:gd name="connsiteX38" fmla="*/ 106204 w 504825"/>
              <a:gd name="connsiteY38" fmla="*/ 162406 h 396648"/>
              <a:gd name="connsiteX39" fmla="*/ 48454 w 504825"/>
              <a:gd name="connsiteY39" fmla="*/ 122262 h 396648"/>
              <a:gd name="connsiteX40" fmla="*/ 15494 w 504825"/>
              <a:gd name="connsiteY40" fmla="*/ 89725 h 396648"/>
              <a:gd name="connsiteX41" fmla="*/ 0 w 504825"/>
              <a:gd name="connsiteY41" fmla="*/ 51271 h 396648"/>
              <a:gd name="connsiteX42" fmla="*/ 11691 w 504825"/>
              <a:gd name="connsiteY42" fmla="*/ 14649 h 396648"/>
              <a:gd name="connsiteX43" fmla="*/ 45073 w 504825"/>
              <a:gd name="connsiteY4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4825" h="396648">
                <a:moveTo>
                  <a:pt x="0" y="127896"/>
                </a:moveTo>
                <a:cubicBezTo>
                  <a:pt x="8263" y="137099"/>
                  <a:pt x="17747" y="145268"/>
                  <a:pt x="28452" y="152405"/>
                </a:cubicBezTo>
                <a:cubicBezTo>
                  <a:pt x="96439" y="198606"/>
                  <a:pt x="143109" y="231002"/>
                  <a:pt x="168462" y="249595"/>
                </a:cubicBezTo>
                <a:cubicBezTo>
                  <a:pt x="179168" y="257483"/>
                  <a:pt x="187853" y="263634"/>
                  <a:pt x="194521" y="268047"/>
                </a:cubicBezTo>
                <a:cubicBezTo>
                  <a:pt x="201188" y="272461"/>
                  <a:pt x="210062" y="276968"/>
                  <a:pt x="221142" y="281569"/>
                </a:cubicBezTo>
                <a:cubicBezTo>
                  <a:pt x="232223" y="286171"/>
                  <a:pt x="242552" y="288471"/>
                  <a:pt x="252130" y="288471"/>
                </a:cubicBezTo>
                <a:lnTo>
                  <a:pt x="252412" y="288471"/>
                </a:lnTo>
                <a:lnTo>
                  <a:pt x="252694" y="288471"/>
                </a:lnTo>
                <a:cubicBezTo>
                  <a:pt x="262272" y="288471"/>
                  <a:pt x="272601" y="286171"/>
                  <a:pt x="283682" y="281569"/>
                </a:cubicBezTo>
                <a:cubicBezTo>
                  <a:pt x="294763" y="276968"/>
                  <a:pt x="303637" y="272461"/>
                  <a:pt x="310304" y="268047"/>
                </a:cubicBezTo>
                <a:cubicBezTo>
                  <a:pt x="316971" y="263634"/>
                  <a:pt x="325657" y="257483"/>
                  <a:pt x="336362" y="249595"/>
                </a:cubicBezTo>
                <a:cubicBezTo>
                  <a:pt x="368289" y="226495"/>
                  <a:pt x="415053" y="194098"/>
                  <a:pt x="476654" y="152405"/>
                </a:cubicBezTo>
                <a:cubicBezTo>
                  <a:pt x="487359" y="145081"/>
                  <a:pt x="496749" y="136911"/>
                  <a:pt x="504825" y="127896"/>
                </a:cubicBezTo>
                <a:lnTo>
                  <a:pt x="504825" y="351574"/>
                </a:lnTo>
                <a:cubicBezTo>
                  <a:pt x="504825" y="363970"/>
                  <a:pt x="500411" y="374581"/>
                  <a:pt x="491584" y="383408"/>
                </a:cubicBezTo>
                <a:cubicBezTo>
                  <a:pt x="482757" y="392234"/>
                  <a:pt x="472146" y="396648"/>
                  <a:pt x="459751" y="396648"/>
                </a:cubicBezTo>
                <a:lnTo>
                  <a:pt x="45073" y="396648"/>
                </a:lnTo>
                <a:cubicBezTo>
                  <a:pt x="32678" y="396648"/>
                  <a:pt x="22067" y="392234"/>
                  <a:pt x="13240" y="383408"/>
                </a:cubicBezTo>
                <a:cubicBezTo>
                  <a:pt x="4413" y="374581"/>
                  <a:pt x="0" y="363970"/>
                  <a:pt x="0" y="351574"/>
                </a:cubicBezTo>
                <a:close/>
                <a:moveTo>
                  <a:pt x="45073" y="0"/>
                </a:moveTo>
                <a:lnTo>
                  <a:pt x="459751" y="0"/>
                </a:lnTo>
                <a:cubicBezTo>
                  <a:pt x="471958" y="0"/>
                  <a:pt x="482523" y="4413"/>
                  <a:pt x="491444" y="13240"/>
                </a:cubicBezTo>
                <a:cubicBezTo>
                  <a:pt x="500364" y="22067"/>
                  <a:pt x="504825" y="32678"/>
                  <a:pt x="504825" y="45073"/>
                </a:cubicBezTo>
                <a:cubicBezTo>
                  <a:pt x="504825" y="59910"/>
                  <a:pt x="500223" y="74090"/>
                  <a:pt x="491021" y="87612"/>
                </a:cubicBezTo>
                <a:cubicBezTo>
                  <a:pt x="481818" y="101134"/>
                  <a:pt x="470362" y="112684"/>
                  <a:pt x="456652" y="122262"/>
                </a:cubicBezTo>
                <a:cubicBezTo>
                  <a:pt x="386037" y="171280"/>
                  <a:pt x="342090" y="201798"/>
                  <a:pt x="324812" y="213818"/>
                </a:cubicBezTo>
                <a:cubicBezTo>
                  <a:pt x="322934" y="215133"/>
                  <a:pt x="318943" y="217997"/>
                  <a:pt x="312839" y="222410"/>
                </a:cubicBezTo>
                <a:cubicBezTo>
                  <a:pt x="306735" y="226824"/>
                  <a:pt x="301664" y="230392"/>
                  <a:pt x="297627" y="233115"/>
                </a:cubicBezTo>
                <a:cubicBezTo>
                  <a:pt x="293589" y="235838"/>
                  <a:pt x="288706" y="238890"/>
                  <a:pt x="282978" y="242271"/>
                </a:cubicBezTo>
                <a:cubicBezTo>
                  <a:pt x="277249" y="245651"/>
                  <a:pt x="271850" y="248187"/>
                  <a:pt x="266779" y="249877"/>
                </a:cubicBezTo>
                <a:cubicBezTo>
                  <a:pt x="261709" y="251567"/>
                  <a:pt x="257014" y="252412"/>
                  <a:pt x="252694" y="252412"/>
                </a:cubicBezTo>
                <a:lnTo>
                  <a:pt x="252412" y="252412"/>
                </a:lnTo>
                <a:lnTo>
                  <a:pt x="252130" y="252412"/>
                </a:lnTo>
                <a:cubicBezTo>
                  <a:pt x="247811" y="252412"/>
                  <a:pt x="243116" y="251567"/>
                  <a:pt x="238045" y="249877"/>
                </a:cubicBezTo>
                <a:cubicBezTo>
                  <a:pt x="232974" y="248187"/>
                  <a:pt x="227575" y="245651"/>
                  <a:pt x="221847" y="242271"/>
                </a:cubicBezTo>
                <a:cubicBezTo>
                  <a:pt x="216118" y="238890"/>
                  <a:pt x="211235" y="235838"/>
                  <a:pt x="207198" y="233115"/>
                </a:cubicBezTo>
                <a:cubicBezTo>
                  <a:pt x="203160" y="230392"/>
                  <a:pt x="198089" y="226824"/>
                  <a:pt x="191985" y="222410"/>
                </a:cubicBezTo>
                <a:cubicBezTo>
                  <a:pt x="185882" y="217997"/>
                  <a:pt x="181891" y="215133"/>
                  <a:pt x="180013" y="213818"/>
                </a:cubicBezTo>
                <a:cubicBezTo>
                  <a:pt x="162922" y="201798"/>
                  <a:pt x="138319" y="184661"/>
                  <a:pt x="106204" y="162406"/>
                </a:cubicBezTo>
                <a:cubicBezTo>
                  <a:pt x="74090" y="140151"/>
                  <a:pt x="54839" y="126770"/>
                  <a:pt x="48454" y="122262"/>
                </a:cubicBezTo>
                <a:cubicBezTo>
                  <a:pt x="36810" y="114374"/>
                  <a:pt x="25823" y="103529"/>
                  <a:pt x="15494" y="89725"/>
                </a:cubicBezTo>
                <a:cubicBezTo>
                  <a:pt x="5164" y="75921"/>
                  <a:pt x="0" y="63103"/>
                  <a:pt x="0" y="51271"/>
                </a:cubicBezTo>
                <a:cubicBezTo>
                  <a:pt x="0" y="36622"/>
                  <a:pt x="3897" y="24415"/>
                  <a:pt x="11691" y="14649"/>
                </a:cubicBezTo>
                <a:cubicBezTo>
                  <a:pt x="19485" y="4883"/>
                  <a:pt x="30612" y="0"/>
                  <a:pt x="450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411760" y="319661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Social Statistics: </a:t>
            </a:r>
          </a:p>
          <a:p>
            <a:r>
              <a:rPr lang="en-ZA" dirty="0">
                <a:solidFill>
                  <a:schemeClr val="bg1"/>
                </a:solidFill>
              </a:rPr>
              <a:t>Dr Isabelle Schmidt</a:t>
            </a:r>
            <a:r>
              <a:rPr lang="en-ZA" dirty="0">
                <a:solidFill>
                  <a:schemeClr val="bg2"/>
                </a:solidFill>
              </a:rPr>
              <a:t>, </a:t>
            </a:r>
            <a:r>
              <a:rPr lang="en-ZA" dirty="0" smtClean="0">
                <a:solidFill>
                  <a:schemeClr val="bg2"/>
                </a:solidFill>
                <a:hlinkClick r:id="rId3"/>
              </a:rPr>
              <a:t>isabelsc@statssa.gov.za</a:t>
            </a:r>
            <a:endParaRPr lang="en-ZA" dirty="0" smtClean="0">
              <a:solidFill>
                <a:schemeClr val="bg2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Mid year Population estimates: </a:t>
            </a:r>
          </a:p>
          <a:p>
            <a:r>
              <a:rPr lang="en-ZA" dirty="0">
                <a:solidFill>
                  <a:schemeClr val="bg1"/>
                </a:solidFill>
              </a:rPr>
              <a:t>Chantal </a:t>
            </a:r>
            <a:r>
              <a:rPr lang="en-ZA" dirty="0" err="1">
                <a:solidFill>
                  <a:schemeClr val="bg1"/>
                </a:solidFill>
              </a:rPr>
              <a:t>Munthree</a:t>
            </a:r>
            <a:r>
              <a:rPr lang="en-ZA" dirty="0">
                <a:solidFill>
                  <a:schemeClr val="bg1"/>
                </a:solidFill>
              </a:rPr>
              <a:t>, </a:t>
            </a:r>
            <a:r>
              <a:rPr lang="en-ZA" dirty="0" smtClean="0">
                <a:solidFill>
                  <a:schemeClr val="bg1"/>
                </a:solidFill>
                <a:hlinkClick r:id="rId4"/>
              </a:rPr>
              <a:t>chantalmu@statssa.gov.za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b="1" dirty="0" err="1">
                <a:solidFill>
                  <a:schemeClr val="bg1"/>
                </a:solidFill>
              </a:rPr>
              <a:t>Whipples</a:t>
            </a:r>
            <a:r>
              <a:rPr lang="en-ZA" b="1" dirty="0">
                <a:solidFill>
                  <a:schemeClr val="bg1"/>
                </a:solidFill>
              </a:rPr>
              <a:t> </a:t>
            </a:r>
            <a:r>
              <a:rPr lang="en-ZA" b="1" dirty="0" smtClean="0">
                <a:solidFill>
                  <a:schemeClr val="bg1"/>
                </a:solidFill>
              </a:rPr>
              <a:t>Index</a:t>
            </a:r>
            <a:r>
              <a:rPr lang="en-ZA" b="1" dirty="0">
                <a:solidFill>
                  <a:schemeClr val="bg1"/>
                </a:solidFill>
              </a:rPr>
              <a:t>: </a:t>
            </a:r>
          </a:p>
          <a:p>
            <a:r>
              <a:rPr lang="en-ZA" dirty="0" err="1">
                <a:solidFill>
                  <a:schemeClr val="bg1"/>
                </a:solidFill>
              </a:rPr>
              <a:t>Liesbeth</a:t>
            </a:r>
            <a:r>
              <a:rPr lang="en-ZA" dirty="0">
                <a:solidFill>
                  <a:schemeClr val="bg1"/>
                </a:solidFill>
              </a:rPr>
              <a:t> Roberts, </a:t>
            </a:r>
            <a:r>
              <a:rPr lang="en-ZA" dirty="0" smtClean="0">
                <a:solidFill>
                  <a:schemeClr val="bg1"/>
                </a:solidFill>
                <a:hlinkClick r:id="rId5"/>
              </a:rPr>
              <a:t>LiesbethR@statssa.gov.za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44" y="2571338"/>
            <a:ext cx="432000" cy="43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0913" y="2602672"/>
            <a:ext cx="271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https://www.statssa.gov.za</a:t>
            </a:r>
          </a:p>
        </p:txBody>
      </p:sp>
    </p:spTree>
    <p:extLst>
      <p:ext uri="{BB962C8B-B14F-4D97-AF65-F5344CB8AC3E}">
        <p14:creationId xmlns:p14="http://schemas.microsoft.com/office/powerpoint/2010/main" val="11530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460" y="3769320"/>
            <a:ext cx="482453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2400" dirty="0" smtClean="0"/>
              <a:t>Birth registration Completeness</a:t>
            </a:r>
            <a:r>
              <a:rPr lang="en-ZA" sz="2400" dirty="0"/>
              <a:t>: </a:t>
            </a:r>
            <a:r>
              <a:rPr lang="en-ZA" sz="2400" b="1" dirty="0"/>
              <a:t>89%</a:t>
            </a:r>
          </a:p>
          <a:p>
            <a:pPr>
              <a:lnSpc>
                <a:spcPct val="110000"/>
              </a:lnSpc>
            </a:pPr>
            <a:r>
              <a:rPr lang="en-ZA" sz="2400" b="1" i="1" dirty="0">
                <a:solidFill>
                  <a:srgbClr val="008080"/>
                </a:solidFill>
              </a:rPr>
              <a:t>65%</a:t>
            </a:r>
            <a:r>
              <a:rPr lang="en-ZA" sz="2400" b="1" i="1" dirty="0">
                <a:solidFill>
                  <a:schemeClr val="dk1"/>
                </a:solidFill>
              </a:rPr>
              <a:t> </a:t>
            </a:r>
            <a:r>
              <a:rPr lang="en-ZA" sz="2400" dirty="0"/>
              <a:t>registered within 30 Days after birth in </a:t>
            </a:r>
            <a:r>
              <a:rPr lang="en-ZA" sz="2400" i="1" dirty="0">
                <a:solidFill>
                  <a:schemeClr val="dk1"/>
                </a:solidFill>
              </a:rPr>
              <a:t>2015</a:t>
            </a:r>
            <a:endParaRPr lang="en-ZA" sz="2400" dirty="0"/>
          </a:p>
        </p:txBody>
      </p:sp>
      <p:sp>
        <p:nvSpPr>
          <p:cNvPr id="3" name="Rectangle 2"/>
          <p:cNvSpPr/>
          <p:nvPr/>
        </p:nvSpPr>
        <p:spPr>
          <a:xfrm>
            <a:off x="4247456" y="1651771"/>
            <a:ext cx="489654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2400" dirty="0"/>
              <a:t>I</a:t>
            </a:r>
            <a:r>
              <a:rPr lang="en-ZA" sz="2400" dirty="0" smtClean="0"/>
              <a:t>naccurate DOB and in the case of social grant recipients especially OAG means the difference between receipt and non-receipt. </a:t>
            </a:r>
            <a:endParaRPr lang="en-ZA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76672"/>
            <a:ext cx="644420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800" b="1" dirty="0" smtClean="0">
                  <a:solidFill>
                    <a:schemeClr val="bg1"/>
                  </a:solidFill>
                </a:rPr>
                <a:t>Late or non-registrations </a:t>
              </a:r>
              <a:r>
                <a:rPr lang="en-ZA" sz="2800" b="1" dirty="0">
                  <a:solidFill>
                    <a:schemeClr val="bg1"/>
                  </a:solidFill>
                </a:rPr>
                <a:t>consequences </a:t>
              </a:r>
            </a:p>
          </p:txBody>
        </p:sp>
        <p:sp>
          <p:nvSpPr>
            <p:cNvPr id="6" name="Flowchart: Delay 5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r="9710"/>
          <a:stretch/>
        </p:blipFill>
        <p:spPr>
          <a:xfrm>
            <a:off x="179512" y="1615073"/>
            <a:ext cx="3744416" cy="346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iamond 7"/>
          <p:cNvSpPr/>
          <p:nvPr/>
        </p:nvSpPr>
        <p:spPr>
          <a:xfrm>
            <a:off x="4103456" y="1844824"/>
            <a:ext cx="144000" cy="144000"/>
          </a:xfrm>
          <a:prstGeom prst="diamond">
            <a:avLst/>
          </a:prstGeom>
          <a:solidFill>
            <a:srgbClr val="956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iamond 8"/>
          <p:cNvSpPr/>
          <p:nvPr/>
        </p:nvSpPr>
        <p:spPr>
          <a:xfrm>
            <a:off x="4139460" y="3949043"/>
            <a:ext cx="144000" cy="144000"/>
          </a:xfrm>
          <a:prstGeom prst="diamond">
            <a:avLst/>
          </a:prstGeom>
          <a:solidFill>
            <a:srgbClr val="956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9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39143"/>
              </p:ext>
            </p:extLst>
          </p:nvPr>
        </p:nvGraphicFramePr>
        <p:xfrm>
          <a:off x="0" y="20608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899592" y="1328332"/>
            <a:ext cx="684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Considerable provincial variations are notable. </a:t>
            </a:r>
            <a:r>
              <a:rPr lang="en-US" sz="1400" b="1" i="1" dirty="0" smtClean="0"/>
              <a:t>A third or more households in 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</a:rPr>
              <a:t>Limpopo, Eastern Cape and Norther Cape </a:t>
            </a:r>
            <a:r>
              <a:rPr lang="en-US" sz="1400" b="1" i="1" dirty="0" smtClean="0"/>
              <a:t>are dependent on Social Grants. </a:t>
            </a:r>
            <a:endParaRPr lang="en-US" sz="1400" b="1" i="1" dirty="0"/>
          </a:p>
        </p:txBody>
      </p:sp>
      <p:sp>
        <p:nvSpPr>
          <p:cNvPr id="17" name="Freeform 16"/>
          <p:cNvSpPr/>
          <p:nvPr/>
        </p:nvSpPr>
        <p:spPr>
          <a:xfrm>
            <a:off x="5292080" y="2240943"/>
            <a:ext cx="3240360" cy="2867935"/>
          </a:xfrm>
          <a:custGeom>
            <a:avLst/>
            <a:gdLst>
              <a:gd name="connsiteX0" fmla="*/ 0 w 3817221"/>
              <a:gd name="connsiteY0" fmla="*/ 0 h 2880320"/>
              <a:gd name="connsiteX1" fmla="*/ 3817221 w 3817221"/>
              <a:gd name="connsiteY1" fmla="*/ 0 h 2880320"/>
              <a:gd name="connsiteX2" fmla="*/ 3110329 w 3817221"/>
              <a:gd name="connsiteY2" fmla="*/ 2880320 h 2880320"/>
              <a:gd name="connsiteX3" fmla="*/ 706893 w 3817221"/>
              <a:gd name="connsiteY3" fmla="*/ 2880320 h 2880320"/>
              <a:gd name="connsiteX4" fmla="*/ 0 w 3817221"/>
              <a:gd name="connsiteY4" fmla="*/ 0 h 2880320"/>
              <a:gd name="connsiteX0" fmla="*/ 0 w 3817221"/>
              <a:gd name="connsiteY0" fmla="*/ 0 h 2880320"/>
              <a:gd name="connsiteX1" fmla="*/ 3817221 w 3817221"/>
              <a:gd name="connsiteY1" fmla="*/ 0 h 2880320"/>
              <a:gd name="connsiteX2" fmla="*/ 3110329 w 3817221"/>
              <a:gd name="connsiteY2" fmla="*/ 2880320 h 2880320"/>
              <a:gd name="connsiteX3" fmla="*/ 706893 w 3817221"/>
              <a:gd name="connsiteY3" fmla="*/ 2880320 h 2880320"/>
              <a:gd name="connsiteX4" fmla="*/ 540200 w 3817221"/>
              <a:gd name="connsiteY4" fmla="*/ 2095092 h 2880320"/>
              <a:gd name="connsiteX5" fmla="*/ 0 w 3817221"/>
              <a:gd name="connsiteY5" fmla="*/ 0 h 2880320"/>
              <a:gd name="connsiteX0" fmla="*/ 0 w 3817221"/>
              <a:gd name="connsiteY0" fmla="*/ 0 h 2880320"/>
              <a:gd name="connsiteX1" fmla="*/ 3817221 w 3817221"/>
              <a:gd name="connsiteY1" fmla="*/ 0 h 2880320"/>
              <a:gd name="connsiteX2" fmla="*/ 3110329 w 3817221"/>
              <a:gd name="connsiteY2" fmla="*/ 2880320 h 2880320"/>
              <a:gd name="connsiteX3" fmla="*/ 706893 w 3817221"/>
              <a:gd name="connsiteY3" fmla="*/ 2880320 h 2880320"/>
              <a:gd name="connsiteX4" fmla="*/ 1236235 w 3817221"/>
              <a:gd name="connsiteY4" fmla="*/ 2286161 h 2880320"/>
              <a:gd name="connsiteX5" fmla="*/ 0 w 3817221"/>
              <a:gd name="connsiteY5" fmla="*/ 0 h 2880320"/>
              <a:gd name="connsiteX0" fmla="*/ 0 w 3817221"/>
              <a:gd name="connsiteY0" fmla="*/ 0 h 2893968"/>
              <a:gd name="connsiteX1" fmla="*/ 3817221 w 3817221"/>
              <a:gd name="connsiteY1" fmla="*/ 0 h 2893968"/>
              <a:gd name="connsiteX2" fmla="*/ 3110329 w 3817221"/>
              <a:gd name="connsiteY2" fmla="*/ 2880320 h 2893968"/>
              <a:gd name="connsiteX3" fmla="*/ 2139908 w 3817221"/>
              <a:gd name="connsiteY3" fmla="*/ 2893968 h 2893968"/>
              <a:gd name="connsiteX4" fmla="*/ 1236235 w 3817221"/>
              <a:gd name="connsiteY4" fmla="*/ 2286161 h 2893968"/>
              <a:gd name="connsiteX5" fmla="*/ 0 w 3817221"/>
              <a:gd name="connsiteY5" fmla="*/ 0 h 2893968"/>
              <a:gd name="connsiteX0" fmla="*/ 0 w 3817221"/>
              <a:gd name="connsiteY0" fmla="*/ 0 h 2893968"/>
              <a:gd name="connsiteX1" fmla="*/ 3817221 w 3817221"/>
              <a:gd name="connsiteY1" fmla="*/ 0 h 2893968"/>
              <a:gd name="connsiteX2" fmla="*/ 3110329 w 3817221"/>
              <a:gd name="connsiteY2" fmla="*/ 2880320 h 2893968"/>
              <a:gd name="connsiteX3" fmla="*/ 2139908 w 3817221"/>
              <a:gd name="connsiteY3" fmla="*/ 2893968 h 2893968"/>
              <a:gd name="connsiteX4" fmla="*/ 1208939 w 3817221"/>
              <a:gd name="connsiteY4" fmla="*/ 2258865 h 2893968"/>
              <a:gd name="connsiteX5" fmla="*/ 0 w 3817221"/>
              <a:gd name="connsiteY5" fmla="*/ 0 h 2893968"/>
              <a:gd name="connsiteX0" fmla="*/ 0 w 3817221"/>
              <a:gd name="connsiteY0" fmla="*/ 0 h 2893968"/>
              <a:gd name="connsiteX1" fmla="*/ 3817221 w 3817221"/>
              <a:gd name="connsiteY1" fmla="*/ 0 h 2893968"/>
              <a:gd name="connsiteX2" fmla="*/ 3110329 w 3817221"/>
              <a:gd name="connsiteY2" fmla="*/ 2880320 h 2893968"/>
              <a:gd name="connsiteX3" fmla="*/ 2139908 w 3817221"/>
              <a:gd name="connsiteY3" fmla="*/ 2893968 h 2893968"/>
              <a:gd name="connsiteX4" fmla="*/ 1591078 w 3817221"/>
              <a:gd name="connsiteY4" fmla="*/ 2559116 h 2893968"/>
              <a:gd name="connsiteX5" fmla="*/ 1208939 w 3817221"/>
              <a:gd name="connsiteY5" fmla="*/ 2258865 h 2893968"/>
              <a:gd name="connsiteX6" fmla="*/ 0 w 3817221"/>
              <a:gd name="connsiteY6" fmla="*/ 0 h 2893968"/>
              <a:gd name="connsiteX0" fmla="*/ 0 w 3817221"/>
              <a:gd name="connsiteY0" fmla="*/ 0 h 2893968"/>
              <a:gd name="connsiteX1" fmla="*/ 3817221 w 3817221"/>
              <a:gd name="connsiteY1" fmla="*/ 0 h 2893968"/>
              <a:gd name="connsiteX2" fmla="*/ 3110329 w 3817221"/>
              <a:gd name="connsiteY2" fmla="*/ 2880320 h 2893968"/>
              <a:gd name="connsiteX3" fmla="*/ 2139908 w 3817221"/>
              <a:gd name="connsiteY3" fmla="*/ 2893968 h 2893968"/>
              <a:gd name="connsiteX4" fmla="*/ 1945920 w 3817221"/>
              <a:gd name="connsiteY4" fmla="*/ 2258865 h 2893968"/>
              <a:gd name="connsiteX5" fmla="*/ 1208939 w 3817221"/>
              <a:gd name="connsiteY5" fmla="*/ 2258865 h 2893968"/>
              <a:gd name="connsiteX6" fmla="*/ 0 w 3817221"/>
              <a:gd name="connsiteY6" fmla="*/ 0 h 289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221" h="2893968">
                <a:moveTo>
                  <a:pt x="0" y="0"/>
                </a:moveTo>
                <a:lnTo>
                  <a:pt x="3817221" y="0"/>
                </a:lnTo>
                <a:lnTo>
                  <a:pt x="3110329" y="2880320"/>
                </a:lnTo>
                <a:lnTo>
                  <a:pt x="2139908" y="2893968"/>
                </a:lnTo>
                <a:lnTo>
                  <a:pt x="1945920" y="2258865"/>
                </a:lnTo>
                <a:lnTo>
                  <a:pt x="1208939" y="2258865"/>
                </a:lnTo>
                <a:lnTo>
                  <a:pt x="0" y="0"/>
                </a:lnTo>
                <a:close/>
              </a:path>
            </a:pathLst>
          </a:custGeom>
          <a:solidFill>
            <a:srgbClr val="C0504C">
              <a:alpha val="10000"/>
            </a:srgbClr>
          </a:solidFill>
          <a:ln w="539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Freeform 14" hidden="1"/>
          <p:cNvSpPr/>
          <p:nvPr/>
        </p:nvSpPr>
        <p:spPr>
          <a:xfrm>
            <a:off x="467544" y="2708920"/>
            <a:ext cx="5076366" cy="2880320"/>
          </a:xfrm>
          <a:custGeom>
            <a:avLst/>
            <a:gdLst>
              <a:gd name="connsiteX0" fmla="*/ 0 w 5076366"/>
              <a:gd name="connsiteY0" fmla="*/ 0 h 2880320"/>
              <a:gd name="connsiteX1" fmla="*/ 4369473 w 5076366"/>
              <a:gd name="connsiteY1" fmla="*/ 0 h 2880320"/>
              <a:gd name="connsiteX2" fmla="*/ 5076366 w 5076366"/>
              <a:gd name="connsiteY2" fmla="*/ 2880320 h 2880320"/>
              <a:gd name="connsiteX3" fmla="*/ 0 w 5076366"/>
              <a:gd name="connsiteY3" fmla="*/ 2880320 h 2880320"/>
              <a:gd name="connsiteX4" fmla="*/ 0 w 5076366"/>
              <a:gd name="connsiteY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366" h="2880320">
                <a:moveTo>
                  <a:pt x="0" y="0"/>
                </a:moveTo>
                <a:lnTo>
                  <a:pt x="4369473" y="0"/>
                </a:lnTo>
                <a:lnTo>
                  <a:pt x="5076366" y="2880320"/>
                </a:lnTo>
                <a:lnTo>
                  <a:pt x="0" y="2880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Freeform 13" hidden="1"/>
          <p:cNvSpPr/>
          <p:nvPr/>
        </p:nvSpPr>
        <p:spPr>
          <a:xfrm>
            <a:off x="7947346" y="2708920"/>
            <a:ext cx="1210302" cy="2880320"/>
          </a:xfrm>
          <a:custGeom>
            <a:avLst/>
            <a:gdLst>
              <a:gd name="connsiteX0" fmla="*/ 706892 w 1210302"/>
              <a:gd name="connsiteY0" fmla="*/ 0 h 2880320"/>
              <a:gd name="connsiteX1" fmla="*/ 1210302 w 1210302"/>
              <a:gd name="connsiteY1" fmla="*/ 0 h 2880320"/>
              <a:gd name="connsiteX2" fmla="*/ 1210302 w 1210302"/>
              <a:gd name="connsiteY2" fmla="*/ 2880320 h 2880320"/>
              <a:gd name="connsiteX3" fmla="*/ 0 w 1210302"/>
              <a:gd name="connsiteY3" fmla="*/ 2880320 h 2880320"/>
              <a:gd name="connsiteX4" fmla="*/ 706892 w 1210302"/>
              <a:gd name="connsiteY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02" h="2880320">
                <a:moveTo>
                  <a:pt x="706892" y="0"/>
                </a:moveTo>
                <a:lnTo>
                  <a:pt x="1210302" y="0"/>
                </a:lnTo>
                <a:lnTo>
                  <a:pt x="1210302" y="2880320"/>
                </a:lnTo>
                <a:lnTo>
                  <a:pt x="0" y="2880320"/>
                </a:lnTo>
                <a:lnTo>
                  <a:pt x="706892" y="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/>
          <p:cNvGrpSpPr/>
          <p:nvPr/>
        </p:nvGrpSpPr>
        <p:grpSpPr>
          <a:xfrm>
            <a:off x="0" y="476672"/>
            <a:ext cx="8172400" cy="469833"/>
            <a:chOff x="-171719" y="1439719"/>
            <a:chExt cx="7526960" cy="46983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-171719" y="1439719"/>
              <a:ext cx="739431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2400" b="1" dirty="0">
                  <a:solidFill>
                    <a:schemeClr val="bg1"/>
                  </a:solidFill>
                </a:rPr>
                <a:t>Age as an important variable in </a:t>
              </a:r>
              <a:r>
                <a:rPr lang="en-ZA" sz="2400" b="1" dirty="0" smtClean="0">
                  <a:solidFill>
                    <a:schemeClr val="bg1"/>
                  </a:solidFill>
                </a:rPr>
                <a:t>grant provisioning </a:t>
              </a:r>
              <a:r>
                <a:rPr lang="en-ZA" sz="2400" b="1" dirty="0">
                  <a:solidFill>
                    <a:schemeClr val="bg1"/>
                  </a:solidFill>
                </a:rPr>
                <a:t>, </a:t>
              </a:r>
              <a:r>
                <a:rPr lang="en-ZA" sz="2400" b="1" dirty="0" smtClean="0">
                  <a:solidFill>
                    <a:schemeClr val="bg1"/>
                  </a:solidFill>
                </a:rPr>
                <a:t>GHS </a:t>
              </a:r>
              <a:r>
                <a:rPr lang="en-ZA" sz="2400" b="1" dirty="0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11" name="Flowchart: Delay 10"/>
            <p:cNvSpPr/>
            <p:nvPr/>
          </p:nvSpPr>
          <p:spPr>
            <a:xfrm>
              <a:off x="7222599" y="1441282"/>
              <a:ext cx="132642" cy="468270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</p:grpSp>
    </p:spTree>
    <p:extLst>
      <p:ext uri="{BB962C8B-B14F-4D97-AF65-F5344CB8AC3E}">
        <p14:creationId xmlns:p14="http://schemas.microsoft.com/office/powerpoint/2010/main" val="32570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784"/>
            <a:ext cx="8572500" cy="4357688"/>
          </a:xfrm>
          <a:noFill/>
        </p:spPr>
      </p:pic>
      <p:sp>
        <p:nvSpPr>
          <p:cNvPr id="10" name="Flowchart: Connector 9"/>
          <p:cNvSpPr/>
          <p:nvPr/>
        </p:nvSpPr>
        <p:spPr>
          <a:xfrm>
            <a:off x="1928812" y="1841972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3" name="Flowchart: Connector 12"/>
          <p:cNvSpPr/>
          <p:nvPr/>
        </p:nvSpPr>
        <p:spPr>
          <a:xfrm>
            <a:off x="3071812" y="2699222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4" name="Flowchart: Connector 13"/>
          <p:cNvSpPr/>
          <p:nvPr/>
        </p:nvSpPr>
        <p:spPr>
          <a:xfrm>
            <a:off x="2214562" y="2699222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5" name="Flowchart: Connector 14"/>
          <p:cNvSpPr/>
          <p:nvPr/>
        </p:nvSpPr>
        <p:spPr>
          <a:xfrm>
            <a:off x="2786062" y="2913534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6" name="Flowchart: Connector 15"/>
          <p:cNvSpPr/>
          <p:nvPr/>
        </p:nvSpPr>
        <p:spPr>
          <a:xfrm>
            <a:off x="3357562" y="3342159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7" name="Flowchart: Connector 16"/>
          <p:cNvSpPr/>
          <p:nvPr/>
        </p:nvSpPr>
        <p:spPr>
          <a:xfrm>
            <a:off x="3643312" y="3199284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8" name="Flowchart: Connector 17"/>
          <p:cNvSpPr/>
          <p:nvPr/>
        </p:nvSpPr>
        <p:spPr>
          <a:xfrm>
            <a:off x="3929062" y="3699347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0" name="Flowchart: Connector 19"/>
          <p:cNvSpPr/>
          <p:nvPr/>
        </p:nvSpPr>
        <p:spPr>
          <a:xfrm>
            <a:off x="4214812" y="3842222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1" name="Flowchart: Connector 20"/>
          <p:cNvSpPr/>
          <p:nvPr/>
        </p:nvSpPr>
        <p:spPr>
          <a:xfrm>
            <a:off x="4786312" y="4056534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2" name="Flowchart: Connector 21"/>
          <p:cNvSpPr/>
          <p:nvPr/>
        </p:nvSpPr>
        <p:spPr>
          <a:xfrm>
            <a:off x="5072062" y="4342284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3" name="Flowchart: Connector 22"/>
          <p:cNvSpPr/>
          <p:nvPr/>
        </p:nvSpPr>
        <p:spPr>
          <a:xfrm>
            <a:off x="5357812" y="4485159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19" name="Group 18"/>
          <p:cNvGrpSpPr/>
          <p:nvPr/>
        </p:nvGrpSpPr>
        <p:grpSpPr>
          <a:xfrm>
            <a:off x="0" y="381334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Age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Heaping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Delay 24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6142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77387"/>
              </p:ext>
            </p:extLst>
          </p:nvPr>
        </p:nvGraphicFramePr>
        <p:xfrm>
          <a:off x="1654644" y="2003382"/>
          <a:ext cx="5296644" cy="370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25"/>
                <a:gridCol w="3212719"/>
              </a:tblGrid>
              <a:tr h="555713">
                <a:tc>
                  <a:txBody>
                    <a:bodyPr/>
                    <a:lstStyle/>
                    <a:p>
                      <a:r>
                        <a:rPr lang="en-ZA" sz="2900" dirty="0" smtClean="0"/>
                        <a:t>Index</a:t>
                      </a:r>
                      <a:r>
                        <a:rPr lang="en-ZA" sz="2900" baseline="0" dirty="0" smtClean="0"/>
                        <a:t> Value</a:t>
                      </a:r>
                      <a:endParaRPr lang="en-ZA" sz="2900" dirty="0"/>
                    </a:p>
                  </a:txBody>
                  <a:tcPr marL="111141" marR="111141" marT="55571" marB="55571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900" dirty="0" smtClean="0"/>
                        <a:t>Interpretation</a:t>
                      </a:r>
                      <a:endParaRPr lang="en-ZA" sz="2900" dirty="0"/>
                    </a:p>
                  </a:txBody>
                  <a:tcPr marL="111141" marR="111141" marT="55571" marB="55571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29809"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&lt; 105 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Very accurate 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chemeClr val="bg1"/>
                    </a:solidFill>
                  </a:tcPr>
                </a:tc>
              </a:tr>
              <a:tr h="629809"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105–110</a:t>
                      </a:r>
                      <a:endParaRPr lang="en-ZA" sz="3400" dirty="0"/>
                    </a:p>
                  </a:txBody>
                  <a:tcPr marL="111141" marR="111141" marT="55571" marB="55571"/>
                </a:tc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Fairly accurate 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rgbClr val="FFFF00"/>
                    </a:solidFill>
                  </a:tcPr>
                </a:tc>
              </a:tr>
              <a:tr h="629809"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110–125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Approximate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rgbClr val="FFC000"/>
                    </a:solidFill>
                  </a:tcPr>
                </a:tc>
              </a:tr>
              <a:tr h="629809"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125–175</a:t>
                      </a:r>
                      <a:endParaRPr lang="en-ZA" sz="3400" dirty="0"/>
                    </a:p>
                  </a:txBody>
                  <a:tcPr marL="111141" marR="111141" marT="55571" marB="55571"/>
                </a:tc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Rough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rgbClr val="FF0000"/>
                    </a:solidFill>
                  </a:tcPr>
                </a:tc>
              </a:tr>
              <a:tr h="629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400" dirty="0" smtClean="0"/>
                        <a:t>≥ 175</a:t>
                      </a:r>
                    </a:p>
                  </a:txBody>
                  <a:tcPr marL="111141" marR="111141" marT="55571" marB="5557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400" dirty="0" smtClean="0"/>
                        <a:t>Very rough </a:t>
                      </a:r>
                      <a:endParaRPr lang="en-ZA" sz="3400" dirty="0"/>
                    </a:p>
                  </a:txBody>
                  <a:tcPr marL="111141" marR="111141" marT="55571" marB="55571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0268" name="Rectangle 6"/>
          <p:cNvSpPr>
            <a:spLocks noChangeArrowheads="1"/>
          </p:cNvSpPr>
          <p:nvPr/>
        </p:nvSpPr>
        <p:spPr bwMode="auto">
          <a:xfrm>
            <a:off x="250031" y="5783106"/>
            <a:ext cx="8643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400" i="1" dirty="0">
                <a:latin typeface="Helvetica-Light" panose="020B0400000000000000" pitchFamily="34" charset="0"/>
              </a:rPr>
              <a:t>United Nations standard to measure A</a:t>
            </a:r>
            <a:r>
              <a:rPr lang="en-ZA" altLang="en-US" sz="1400" i="1" dirty="0" smtClean="0">
                <a:latin typeface="Helvetica-Light" panose="020B0400000000000000" pitchFamily="34" charset="0"/>
              </a:rPr>
              <a:t>ge Heaping </a:t>
            </a:r>
            <a:r>
              <a:rPr lang="en-ZA" altLang="en-US" sz="1400" i="1" dirty="0">
                <a:latin typeface="Helvetica-Light" panose="020B0400000000000000" pitchFamily="34" charset="0"/>
              </a:rPr>
              <a:t>using Whipple's Index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81334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Age Heaping measurement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lowchart: Delay 8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9634" y="1428280"/>
            <a:ext cx="840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4472C4">
                    <a:lumMod val="50000"/>
                  </a:srgbClr>
                </a:solidFill>
              </a:rPr>
              <a:t>The index can be summarised through the following </a:t>
            </a:r>
            <a:r>
              <a:rPr lang="en-ZA" sz="2400" b="1" dirty="0" smtClean="0">
                <a:solidFill>
                  <a:srgbClr val="4472C4">
                    <a:lumMod val="50000"/>
                  </a:srgbClr>
                </a:solidFill>
              </a:rPr>
              <a:t>categories : </a:t>
            </a:r>
            <a:endParaRPr lang="en-ZA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34" y="1051001"/>
            <a:ext cx="237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/>
              <a:t>Whipple’s </a:t>
            </a:r>
            <a:r>
              <a:rPr lang="en-ZA" sz="2400" b="1" dirty="0" smtClean="0"/>
              <a:t>Index :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38458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94285" y="955029"/>
            <a:ext cx="2967589" cy="1868082"/>
          </a:xfrm>
          <a:prstGeom prst="rect">
            <a:avLst/>
          </a:prstGeom>
          <a:solidFill>
            <a:srgbClr val="7BB21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/>
          <p:cNvSpPr/>
          <p:nvPr/>
        </p:nvSpPr>
        <p:spPr>
          <a:xfrm>
            <a:off x="3036108" y="955029"/>
            <a:ext cx="2967895" cy="1868082"/>
          </a:xfrm>
          <a:prstGeom prst="rect">
            <a:avLst/>
          </a:prstGeom>
          <a:solidFill>
            <a:srgbClr val="324D5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vv</a:t>
            </a:r>
            <a:endParaRPr lang="en-ZA" dirty="0"/>
          </a:p>
        </p:txBody>
      </p:sp>
      <p:sp>
        <p:nvSpPr>
          <p:cNvPr id="32" name="Rectangle 31"/>
          <p:cNvSpPr/>
          <p:nvPr/>
        </p:nvSpPr>
        <p:spPr>
          <a:xfrm>
            <a:off x="-1" y="958446"/>
            <a:ext cx="2967589" cy="1868082"/>
          </a:xfrm>
          <a:prstGeom prst="rect">
            <a:avLst/>
          </a:prstGeom>
          <a:solidFill>
            <a:srgbClr val="F17C3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307242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Data from selected surveys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lowchart: Delay 8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999199" y="955029"/>
            <a:ext cx="30419" cy="521082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7903" y="955029"/>
            <a:ext cx="5508" cy="521082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05" y="1036174"/>
            <a:ext cx="1209151" cy="17219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7338273" y="1889070"/>
            <a:ext cx="216024" cy="76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TextBox 27"/>
          <p:cNvSpPr txBox="1"/>
          <p:nvPr/>
        </p:nvSpPr>
        <p:spPr>
          <a:xfrm>
            <a:off x="7156937" y="1797132"/>
            <a:ext cx="57869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700" dirty="0" smtClean="0"/>
              <a:t>2002-2013</a:t>
            </a:r>
            <a:endParaRPr lang="en-ZA" sz="7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6174"/>
            <a:ext cx="1213880" cy="17182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37" y="1036174"/>
            <a:ext cx="1201323" cy="17147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-40836" y="2832123"/>
            <a:ext cx="3131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i="1" dirty="0">
                <a:solidFill>
                  <a:srgbClr val="F17C3F"/>
                </a:solidFill>
              </a:rPr>
              <a:t>Labour Force Survey (2000 – 2007</a:t>
            </a:r>
            <a:r>
              <a:rPr lang="en-ZA" sz="1600" b="1" i="1" dirty="0" smtClean="0">
                <a:solidFill>
                  <a:srgbClr val="F17C3F"/>
                </a:solidFill>
              </a:rPr>
              <a:t>)</a:t>
            </a:r>
            <a:endParaRPr lang="en-ZA" sz="1600" dirty="0" smtClean="0">
              <a:solidFill>
                <a:srgbClr val="F17C3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4904" y="2836374"/>
            <a:ext cx="2887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i="1" dirty="0">
                <a:solidFill>
                  <a:srgbClr val="324D5E"/>
                </a:solidFill>
              </a:rPr>
              <a:t>Quarterly Labour Force Survey (2008 – 2014</a:t>
            </a:r>
            <a:r>
              <a:rPr lang="en-ZA" sz="1600" b="1" i="1" dirty="0" smtClean="0">
                <a:solidFill>
                  <a:srgbClr val="324D5E"/>
                </a:solidFill>
              </a:rPr>
              <a:t>)</a:t>
            </a:r>
            <a:endParaRPr lang="en-ZA" sz="16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6019096" y="2836374"/>
            <a:ext cx="3159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i="1" dirty="0">
                <a:solidFill>
                  <a:srgbClr val="7BB21B"/>
                </a:solidFill>
              </a:rPr>
              <a:t>General  Household Survey  (2002 – 2013</a:t>
            </a:r>
            <a:r>
              <a:rPr lang="en-ZA" sz="1600" b="1" i="1" dirty="0" smtClean="0">
                <a:solidFill>
                  <a:srgbClr val="7BB21B"/>
                </a:solidFill>
              </a:rPr>
              <a:t>)</a:t>
            </a:r>
            <a:endParaRPr lang="en-ZA" sz="1600" b="1" i="1" dirty="0"/>
          </a:p>
        </p:txBody>
      </p:sp>
      <p:sp>
        <p:nvSpPr>
          <p:cNvPr id="33" name="Rectangle 32"/>
          <p:cNvSpPr/>
          <p:nvPr/>
        </p:nvSpPr>
        <p:spPr>
          <a:xfrm>
            <a:off x="198092" y="3469649"/>
            <a:ext cx="2926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/>
              <a:t>No permanent field </a:t>
            </a:r>
            <a:r>
              <a:rPr lang="en-ZA" sz="1600" dirty="0" smtClean="0"/>
              <a:t>staff</a:t>
            </a:r>
          </a:p>
          <a:p>
            <a:endParaRPr lang="en-ZA" sz="1600" dirty="0"/>
          </a:p>
          <a:p>
            <a:r>
              <a:rPr lang="en-ZA" sz="1600" dirty="0"/>
              <a:t>Limited editing and imputation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09869" y="3397559"/>
            <a:ext cx="29418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/>
              <a:t>Permanent field staff were appointed</a:t>
            </a:r>
            <a:r>
              <a:rPr lang="en-ZA" sz="1600" dirty="0" smtClean="0"/>
              <a:t>.</a:t>
            </a:r>
          </a:p>
          <a:p>
            <a:endParaRPr lang="en-ZA" sz="1600" dirty="0" smtClean="0"/>
          </a:p>
          <a:p>
            <a:r>
              <a:rPr lang="en-ZA" sz="1600" dirty="0" smtClean="0"/>
              <a:t>Date </a:t>
            </a:r>
            <a:r>
              <a:rPr lang="en-ZA" sz="1600" dirty="0"/>
              <a:t>of birth used in addition to </a:t>
            </a:r>
            <a:r>
              <a:rPr lang="en-ZA" sz="1600" dirty="0" smtClean="0"/>
              <a:t>age</a:t>
            </a:r>
          </a:p>
          <a:p>
            <a:endParaRPr lang="en-ZA" sz="1600" dirty="0" smtClean="0"/>
          </a:p>
          <a:p>
            <a:r>
              <a:rPr lang="en-ZA" sz="1600" dirty="0" smtClean="0"/>
              <a:t>Automated </a:t>
            </a:r>
            <a:r>
              <a:rPr lang="en-ZA" sz="1600" dirty="0"/>
              <a:t>editing and imputation </a:t>
            </a:r>
            <a:r>
              <a:rPr lang="en-ZA" sz="1600" dirty="0" smtClean="0"/>
              <a:t>system</a:t>
            </a:r>
          </a:p>
          <a:p>
            <a:endParaRPr lang="en-ZA" sz="1600" dirty="0"/>
          </a:p>
          <a:p>
            <a:r>
              <a:rPr lang="en-ZA" sz="1600" dirty="0"/>
              <a:t>Very strict processing rules regarding age</a:t>
            </a:r>
          </a:p>
        </p:txBody>
      </p:sp>
      <p:sp>
        <p:nvSpPr>
          <p:cNvPr id="35" name="Diamond 34"/>
          <p:cNvSpPr/>
          <p:nvPr/>
        </p:nvSpPr>
        <p:spPr>
          <a:xfrm>
            <a:off x="61276" y="3562262"/>
            <a:ext cx="144000" cy="144000"/>
          </a:xfrm>
          <a:prstGeom prst="diamond">
            <a:avLst/>
          </a:prstGeom>
          <a:solidFill>
            <a:srgbClr val="F17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Diamond 45"/>
          <p:cNvSpPr/>
          <p:nvPr/>
        </p:nvSpPr>
        <p:spPr>
          <a:xfrm>
            <a:off x="75219" y="4069770"/>
            <a:ext cx="144000" cy="144000"/>
          </a:xfrm>
          <a:prstGeom prst="diamond">
            <a:avLst/>
          </a:prstGeom>
          <a:solidFill>
            <a:srgbClr val="F17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Diamond 46"/>
          <p:cNvSpPr/>
          <p:nvPr/>
        </p:nvSpPr>
        <p:spPr>
          <a:xfrm>
            <a:off x="3092312" y="3514976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Diamond 47"/>
          <p:cNvSpPr/>
          <p:nvPr/>
        </p:nvSpPr>
        <p:spPr>
          <a:xfrm>
            <a:off x="3109870" y="4999072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Diamond 48"/>
          <p:cNvSpPr/>
          <p:nvPr/>
        </p:nvSpPr>
        <p:spPr>
          <a:xfrm>
            <a:off x="3136106" y="5693195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Diamond 49"/>
          <p:cNvSpPr/>
          <p:nvPr/>
        </p:nvSpPr>
        <p:spPr>
          <a:xfrm>
            <a:off x="6126904" y="3553005"/>
            <a:ext cx="144000" cy="144000"/>
          </a:xfrm>
          <a:prstGeom prst="diamond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4" name="Rectangle 43"/>
          <p:cNvSpPr/>
          <p:nvPr/>
        </p:nvSpPr>
        <p:spPr>
          <a:xfrm>
            <a:off x="6230785" y="3434187"/>
            <a:ext cx="2992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/>
              <a:t>Date of birth introduced </a:t>
            </a:r>
            <a:r>
              <a:rPr lang="en-ZA" sz="1600" dirty="0" smtClean="0"/>
              <a:t>2009</a:t>
            </a:r>
          </a:p>
          <a:p>
            <a:endParaRPr lang="en-ZA" sz="1600" dirty="0"/>
          </a:p>
          <a:p>
            <a:r>
              <a:rPr lang="en-ZA" sz="1600" dirty="0"/>
              <a:t>Automated editing and imputation system (from 2009-</a:t>
            </a:r>
            <a:r>
              <a:rPr lang="en-ZA" sz="1600" dirty="0" smtClean="0"/>
              <a:t>)</a:t>
            </a:r>
          </a:p>
          <a:p>
            <a:endParaRPr lang="en-ZA" sz="1600" dirty="0"/>
          </a:p>
          <a:p>
            <a:r>
              <a:rPr lang="en-ZA" sz="1600" dirty="0"/>
              <a:t>Processing rules for age not as strict as for </a:t>
            </a:r>
            <a:r>
              <a:rPr lang="en-ZA" sz="1600" dirty="0" smtClean="0"/>
              <a:t>QLFS</a:t>
            </a:r>
          </a:p>
          <a:p>
            <a:endParaRPr lang="en-ZA" sz="1600" dirty="0"/>
          </a:p>
          <a:p>
            <a:r>
              <a:rPr lang="en-ZA" sz="1600" dirty="0"/>
              <a:t>Permanent field staff were used from 2011</a:t>
            </a:r>
          </a:p>
        </p:txBody>
      </p:sp>
      <p:sp>
        <p:nvSpPr>
          <p:cNvPr id="54" name="Diamond 53"/>
          <p:cNvSpPr/>
          <p:nvPr/>
        </p:nvSpPr>
        <p:spPr>
          <a:xfrm>
            <a:off x="6131924" y="4022013"/>
            <a:ext cx="144000" cy="144000"/>
          </a:xfrm>
          <a:prstGeom prst="diamond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5" name="Diamond 54"/>
          <p:cNvSpPr/>
          <p:nvPr/>
        </p:nvSpPr>
        <p:spPr>
          <a:xfrm>
            <a:off x="6136524" y="4760409"/>
            <a:ext cx="144000" cy="144000"/>
          </a:xfrm>
          <a:prstGeom prst="diamond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6" name="Diamond 55"/>
          <p:cNvSpPr/>
          <p:nvPr/>
        </p:nvSpPr>
        <p:spPr>
          <a:xfrm>
            <a:off x="6153478" y="5482635"/>
            <a:ext cx="144000" cy="144000"/>
          </a:xfrm>
          <a:prstGeom prst="diamond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7" name="Diamond 56"/>
          <p:cNvSpPr/>
          <p:nvPr/>
        </p:nvSpPr>
        <p:spPr>
          <a:xfrm>
            <a:off x="3109870" y="4253360"/>
            <a:ext cx="144000" cy="144000"/>
          </a:xfrm>
          <a:prstGeom prst="diamond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23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699484"/>
              </p:ext>
            </p:extLst>
          </p:nvPr>
        </p:nvGraphicFramePr>
        <p:xfrm>
          <a:off x="0" y="1071563"/>
          <a:ext cx="9036494" cy="447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3"/>
                <a:gridCol w="1976731"/>
                <a:gridCol w="2541517"/>
                <a:gridCol w="2259123"/>
              </a:tblGrid>
              <a:tr h="355680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7" marB="45717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LFS (200-2007)</a:t>
                      </a:r>
                      <a:endParaRPr lang="en-ZA" sz="1800" dirty="0"/>
                    </a:p>
                  </a:txBody>
                  <a:tcPr marT="45717" marB="45717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QLFS (2008-2013)</a:t>
                      </a:r>
                      <a:endParaRPr lang="en-ZA" sz="1800" dirty="0"/>
                    </a:p>
                  </a:txBody>
                  <a:tcPr marT="45717" marB="45717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GHS (2002-2013)</a:t>
                      </a:r>
                      <a:endParaRPr lang="en-ZA" sz="1800" dirty="0"/>
                    </a:p>
                  </a:txBody>
                  <a:tcPr marT="45717" marB="45717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r>
                        <a:rPr lang="en-ZA" sz="1800" b="1" dirty="0" smtClean="0"/>
                        <a:t>Overall</a:t>
                      </a:r>
                      <a:endParaRPr lang="en-ZA" sz="1800" b="1" dirty="0"/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108.62</a:t>
                      </a:r>
                    </a:p>
                  </a:txBody>
                  <a:tcPr marL="9525" marR="85725" marT="9524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101.07</a:t>
                      </a:r>
                      <a:endParaRPr lang="en-ZA" sz="1800" dirty="0"/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104.83</a:t>
                      </a:r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1199">
                <a:tc>
                  <a:txBody>
                    <a:bodyPr/>
                    <a:lstStyle/>
                    <a:p>
                      <a:endParaRPr lang="en-ZA" sz="800" b="1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4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Male</a:t>
                      </a:r>
                      <a:endParaRPr lang="en-ZA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107.61</a:t>
                      </a:r>
                    </a:p>
                  </a:txBody>
                  <a:tcPr marL="9525" marR="85725" marT="9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100.58</a:t>
                      </a: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104.73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r>
                        <a:rPr lang="en-ZA" sz="1800" b="1" dirty="0" smtClean="0"/>
                        <a:t>Female</a:t>
                      </a:r>
                      <a:endParaRPr lang="en-ZA" sz="1800" b="1" dirty="0"/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109.47</a:t>
                      </a:r>
                    </a:p>
                  </a:txBody>
                  <a:tcPr marL="9525" marR="85725" marT="9524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101.43</a:t>
                      </a:r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104.98</a:t>
                      </a:r>
                      <a:endParaRPr lang="en-ZA" sz="1800" dirty="0"/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6370">
                <a:tc>
                  <a:txBody>
                    <a:bodyPr/>
                    <a:lstStyle/>
                    <a:p>
                      <a:endParaRPr lang="en-ZA" sz="800" b="1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r>
                        <a:rPr lang="en-ZA" sz="1800" b="1" dirty="0" smtClean="0"/>
                        <a:t>Self</a:t>
                      </a:r>
                      <a:endParaRPr lang="en-ZA" sz="1800" b="1" dirty="0"/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107.43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100.74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104.30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r>
                        <a:rPr lang="en-ZA" sz="1800" b="1" dirty="0" smtClean="0"/>
                        <a:t>Proxy</a:t>
                      </a:r>
                      <a:endParaRPr lang="en-ZA" sz="1800" b="1" dirty="0"/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110.25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101.57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105.60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9293">
                <a:tc>
                  <a:txBody>
                    <a:bodyPr/>
                    <a:lstStyle/>
                    <a:p>
                      <a:endParaRPr lang="en-ZA" sz="800" b="1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Black/African</a:t>
                      </a:r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108.28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100.76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104.46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Coloured</a:t>
                      </a: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106.34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101.42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104.37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Indian/Asian</a:t>
                      </a:r>
                    </a:p>
                  </a:txBody>
                  <a:tcPr marT="45717" marB="457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121.57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105.40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111.07</a:t>
                      </a:r>
                    </a:p>
                  </a:txBody>
                  <a:tcPr marL="9525" marR="9525" marT="952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111.17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102.17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107.35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93941"/>
              </p:ext>
            </p:extLst>
          </p:nvPr>
        </p:nvGraphicFramePr>
        <p:xfrm>
          <a:off x="0" y="5617403"/>
          <a:ext cx="9036495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581359"/>
                <a:gridCol w="2259131"/>
                <a:gridCol w="1807306"/>
                <a:gridCol w="1280175"/>
                <a:gridCol w="2108524"/>
              </a:tblGrid>
              <a:tr h="48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accurate</a:t>
                      </a: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&lt; 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Relatively </a:t>
                      </a: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accurate </a:t>
                      </a:r>
                      <a:r>
                        <a:rPr lang="en-Z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105–109.9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Approximate </a:t>
                      </a:r>
                      <a:r>
                        <a:rPr lang="en-Z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110–124.9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Bad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125–174.9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Very bad 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≥175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707904" y="1452543"/>
            <a:ext cx="500063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3707904" y="2070733"/>
            <a:ext cx="500063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3707904" y="2427920"/>
            <a:ext cx="500063" cy="3571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3707904" y="3070858"/>
            <a:ext cx="500063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3707904" y="3474769"/>
            <a:ext cx="500063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3707904" y="4077829"/>
            <a:ext cx="500063" cy="3571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3707904" y="4463889"/>
            <a:ext cx="500063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5" name="Rectangle 24"/>
          <p:cNvSpPr/>
          <p:nvPr/>
        </p:nvSpPr>
        <p:spPr>
          <a:xfrm>
            <a:off x="3707904" y="4809491"/>
            <a:ext cx="500063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6" name="Rectangle 25"/>
          <p:cNvSpPr/>
          <p:nvPr/>
        </p:nvSpPr>
        <p:spPr>
          <a:xfrm>
            <a:off x="3707904" y="5198176"/>
            <a:ext cx="500063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7" name="Rectangle 26"/>
          <p:cNvSpPr/>
          <p:nvPr/>
        </p:nvSpPr>
        <p:spPr>
          <a:xfrm>
            <a:off x="6280359" y="4828631"/>
            <a:ext cx="500063" cy="3571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8" name="Rectangle 27"/>
          <p:cNvSpPr/>
          <p:nvPr/>
        </p:nvSpPr>
        <p:spPr>
          <a:xfrm>
            <a:off x="8500564" y="3461105"/>
            <a:ext cx="500062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9" name="Rectangle 28"/>
          <p:cNvSpPr/>
          <p:nvPr/>
        </p:nvSpPr>
        <p:spPr>
          <a:xfrm>
            <a:off x="8500564" y="4802060"/>
            <a:ext cx="500062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0" name="Rectangle 29"/>
          <p:cNvSpPr/>
          <p:nvPr/>
        </p:nvSpPr>
        <p:spPr>
          <a:xfrm>
            <a:off x="8500564" y="5183061"/>
            <a:ext cx="500062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32" name="Group 31"/>
          <p:cNvGrpSpPr/>
          <p:nvPr/>
        </p:nvGrpSpPr>
        <p:grpSpPr>
          <a:xfrm>
            <a:off x="0" y="381334"/>
            <a:ext cx="6664788" cy="523220"/>
            <a:chOff x="-171719" y="1439719"/>
            <a:chExt cx="6664788" cy="52322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-171719" y="1439719"/>
              <a:ext cx="639599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Age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Heaping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Delay 33"/>
            <p:cNvSpPr/>
            <p:nvPr/>
          </p:nvSpPr>
          <p:spPr>
            <a:xfrm>
              <a:off x="6224275" y="1441447"/>
              <a:ext cx="268794" cy="521492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5470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Props1.xml><?xml version="1.0" encoding="utf-8"?>
<ds:datastoreItem xmlns:ds="http://schemas.openxmlformats.org/officeDocument/2006/customXml" ds:itemID="{B8171A48-B62B-4A8D-A53D-8C187C1C42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0C03D-F961-4A4F-BDAF-29ACD9EBF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BAA63-E14E-4B55-99DF-4E26209349BB}">
  <ds:schemaRefs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1358</Words>
  <Application>Microsoft Office PowerPoint</Application>
  <PresentationFormat>On-screen Show (4:3)</PresentationFormat>
  <Paragraphs>387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Helvetica-Light</vt:lpstr>
      <vt:lpstr>HelveticaNeue</vt:lpstr>
      <vt:lpstr>Open Sans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Benchmarking and Age Estimation </vt:lpstr>
      <vt:lpstr>PowerPoint Presentation</vt:lpstr>
      <vt:lpstr>Example of impact of estimation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Isabel Schmidt</cp:lastModifiedBy>
  <cp:revision>212</cp:revision>
  <dcterms:created xsi:type="dcterms:W3CDTF">2016-03-11T14:00:49Z</dcterms:created>
  <dcterms:modified xsi:type="dcterms:W3CDTF">2017-08-16T15:18:00Z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</Properties>
</file>