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50" r:id="rId2"/>
  </p:sldMasterIdLst>
  <p:notesMasterIdLst>
    <p:notesMasterId r:id="rId29"/>
  </p:notesMasterIdLst>
  <p:handoutMasterIdLst>
    <p:handoutMasterId r:id="rId30"/>
  </p:handoutMasterIdLst>
  <p:sldIdLst>
    <p:sldId id="448" r:id="rId3"/>
    <p:sldId id="449" r:id="rId4"/>
    <p:sldId id="477" r:id="rId5"/>
    <p:sldId id="450" r:id="rId6"/>
    <p:sldId id="451" r:id="rId7"/>
    <p:sldId id="452" r:id="rId8"/>
    <p:sldId id="453" r:id="rId9"/>
    <p:sldId id="454" r:id="rId10"/>
    <p:sldId id="455" r:id="rId11"/>
    <p:sldId id="456" r:id="rId12"/>
    <p:sldId id="457" r:id="rId13"/>
    <p:sldId id="458" r:id="rId14"/>
    <p:sldId id="459" r:id="rId15"/>
    <p:sldId id="460" r:id="rId16"/>
    <p:sldId id="461" r:id="rId17"/>
    <p:sldId id="462" r:id="rId18"/>
    <p:sldId id="463" r:id="rId19"/>
    <p:sldId id="464" r:id="rId20"/>
    <p:sldId id="465" r:id="rId21"/>
    <p:sldId id="466" r:id="rId22"/>
    <p:sldId id="467" r:id="rId23"/>
    <p:sldId id="468" r:id="rId24"/>
    <p:sldId id="473" r:id="rId25"/>
    <p:sldId id="474" r:id="rId26"/>
    <p:sldId id="475" r:id="rId27"/>
    <p:sldId id="476" r:id="rId28"/>
  </p:sldIdLst>
  <p:sldSz cx="9144000" cy="6858000" type="screen4x3"/>
  <p:notesSz cx="6858000" cy="9926638"/>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5pPr>
    <a:lvl6pPr marL="2286000" algn="l" defTabSz="914400" rtl="0" eaLnBrk="1" latinLnBrk="0" hangingPunct="1">
      <a:defRPr sz="2400" kern="1200">
        <a:solidFill>
          <a:schemeClr val="tx1"/>
        </a:solidFill>
        <a:latin typeface="Arial" charset="0"/>
        <a:ea typeface="ＭＳ Ｐゴシック" pitchFamily="1" charset="-128"/>
        <a:cs typeface="+mn-cs"/>
      </a:defRPr>
    </a:lvl6pPr>
    <a:lvl7pPr marL="2743200" algn="l" defTabSz="914400" rtl="0" eaLnBrk="1" latinLnBrk="0" hangingPunct="1">
      <a:defRPr sz="2400" kern="1200">
        <a:solidFill>
          <a:schemeClr val="tx1"/>
        </a:solidFill>
        <a:latin typeface="Arial" charset="0"/>
        <a:ea typeface="ＭＳ Ｐゴシック" pitchFamily="1" charset="-128"/>
        <a:cs typeface="+mn-cs"/>
      </a:defRPr>
    </a:lvl7pPr>
    <a:lvl8pPr marL="3200400" algn="l" defTabSz="914400" rtl="0" eaLnBrk="1" latinLnBrk="0" hangingPunct="1">
      <a:defRPr sz="2400" kern="1200">
        <a:solidFill>
          <a:schemeClr val="tx1"/>
        </a:solidFill>
        <a:latin typeface="Arial" charset="0"/>
        <a:ea typeface="ＭＳ Ｐゴシック" pitchFamily="1" charset="-128"/>
        <a:cs typeface="+mn-cs"/>
      </a:defRPr>
    </a:lvl8pPr>
    <a:lvl9pPr marL="3657600" algn="l" defTabSz="914400" rtl="0" eaLnBrk="1" latinLnBrk="0" hangingPunct="1">
      <a:defRPr sz="2400" kern="1200">
        <a:solidFill>
          <a:schemeClr val="tx1"/>
        </a:solidFill>
        <a:latin typeface="Arial" charset="0"/>
        <a:ea typeface="ＭＳ Ｐゴシック" pitchFamily="1"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002D46"/>
    <a:srgbClr val="CCECFF"/>
    <a:srgbClr val="FFCCFF"/>
    <a:srgbClr val="74CE83"/>
    <a:srgbClr val="FFFFCC"/>
    <a:srgbClr val="FFFF99"/>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62" autoAdjust="0"/>
    <p:restoredTop sz="81132" autoAdjust="0"/>
  </p:normalViewPr>
  <p:slideViewPr>
    <p:cSldViewPr>
      <p:cViewPr varScale="1">
        <p:scale>
          <a:sx n="54" d="100"/>
          <a:sy n="54" d="100"/>
        </p:scale>
        <p:origin x="-394" y="-67"/>
      </p:cViewPr>
      <p:guideLst>
        <p:guide orient="horz" pos="2160"/>
        <p:guide pos="2880"/>
      </p:guideLst>
    </p:cSldViewPr>
  </p:slideViewPr>
  <p:notesTextViewPr>
    <p:cViewPr>
      <p:scale>
        <a:sx n="100" d="100"/>
        <a:sy n="100" d="100"/>
      </p:scale>
      <p:origin x="0" y="0"/>
    </p:cViewPr>
  </p:notesTextViewPr>
  <p:notesViewPr>
    <p:cSldViewPr>
      <p:cViewPr varScale="1">
        <p:scale>
          <a:sx n="67" d="100"/>
          <a:sy n="67" d="100"/>
        </p:scale>
        <p:origin x="-3427" y="-91"/>
      </p:cViewPr>
      <p:guideLst>
        <p:guide orient="horz" pos="3126"/>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68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884613" y="0"/>
            <a:ext cx="2971800" cy="496888"/>
          </a:xfrm>
          <a:prstGeom prst="rect">
            <a:avLst/>
          </a:prstGeom>
        </p:spPr>
        <p:txBody>
          <a:bodyPr vert="horz" lIns="91440" tIns="45720" rIns="91440" bIns="45720" rtlCol="0"/>
          <a:lstStyle>
            <a:lvl1pPr algn="r">
              <a:defRPr sz="1200"/>
            </a:lvl1pPr>
          </a:lstStyle>
          <a:p>
            <a:fld id="{3E140E6B-1C01-4D51-AF7C-01D166E0C0E3}" type="datetimeFigureOut">
              <a:rPr lang="en-GB" smtClean="0"/>
              <a:pPr/>
              <a:t>21/08/2017</a:t>
            </a:fld>
            <a:endParaRPr lang="en-GB" dirty="0"/>
          </a:p>
        </p:txBody>
      </p:sp>
      <p:sp>
        <p:nvSpPr>
          <p:cNvPr id="4" name="Footer Placeholder 3"/>
          <p:cNvSpPr>
            <a:spLocks noGrp="1"/>
          </p:cNvSpPr>
          <p:nvPr>
            <p:ph type="ftr" sz="quarter" idx="2"/>
          </p:nvPr>
        </p:nvSpPr>
        <p:spPr>
          <a:xfrm>
            <a:off x="0" y="9428163"/>
            <a:ext cx="2971800" cy="4968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84613" y="9428163"/>
            <a:ext cx="2971800" cy="496887"/>
          </a:xfrm>
          <a:prstGeom prst="rect">
            <a:avLst/>
          </a:prstGeom>
        </p:spPr>
        <p:txBody>
          <a:bodyPr vert="horz" lIns="91440" tIns="45720" rIns="91440" bIns="45720" rtlCol="0" anchor="b"/>
          <a:lstStyle>
            <a:lvl1pPr algn="r">
              <a:defRPr sz="1200"/>
            </a:lvl1pPr>
          </a:lstStyle>
          <a:p>
            <a:fld id="{8231A49F-C880-4FED-B128-353592937E37}" type="slidenum">
              <a:rPr lang="en-GB" smtClean="0"/>
              <a:pPr/>
              <a:t>‹#›</a:t>
            </a:fld>
            <a:endParaRPr lang="en-GB"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6332"/>
          </a:xfrm>
          <a:prstGeom prst="rect">
            <a:avLst/>
          </a:prstGeom>
        </p:spPr>
        <p:txBody>
          <a:bodyPr vert="horz" lIns="91440" tIns="45720" rIns="91440" bIns="45720" rtlCol="0"/>
          <a:lstStyle>
            <a:lvl1pPr algn="l">
              <a:defRPr sz="1200"/>
            </a:lvl1pPr>
          </a:lstStyle>
          <a:p>
            <a:pPr>
              <a:defRPr/>
            </a:pPr>
            <a:endParaRPr lang="en-GB" dirty="0"/>
          </a:p>
        </p:txBody>
      </p:sp>
      <p:sp>
        <p:nvSpPr>
          <p:cNvPr id="3" name="Date Placeholder 2"/>
          <p:cNvSpPr>
            <a:spLocks noGrp="1"/>
          </p:cNvSpPr>
          <p:nvPr>
            <p:ph type="dt" idx="1"/>
          </p:nvPr>
        </p:nvSpPr>
        <p:spPr>
          <a:xfrm>
            <a:off x="3884613" y="0"/>
            <a:ext cx="2971800" cy="496332"/>
          </a:xfrm>
          <a:prstGeom prst="rect">
            <a:avLst/>
          </a:prstGeom>
        </p:spPr>
        <p:txBody>
          <a:bodyPr vert="horz" lIns="91440" tIns="45720" rIns="91440" bIns="45720" rtlCol="0"/>
          <a:lstStyle>
            <a:lvl1pPr algn="r">
              <a:defRPr sz="1200"/>
            </a:lvl1pPr>
          </a:lstStyle>
          <a:p>
            <a:pPr>
              <a:defRPr/>
            </a:pPr>
            <a:fld id="{5EDE4AA2-0800-4077-B2EE-226028E7FDC5}" type="datetimeFigureOut">
              <a:rPr lang="en-GB"/>
              <a:pPr>
                <a:defRPr/>
              </a:pPr>
              <a:t>21/08/2017</a:t>
            </a:fld>
            <a:endParaRPr lang="en-GB" dirty="0"/>
          </a:p>
        </p:txBody>
      </p:sp>
      <p:sp>
        <p:nvSpPr>
          <p:cNvPr id="4" name="Slide Image Placeholder 3"/>
          <p:cNvSpPr>
            <a:spLocks noGrp="1" noRot="1" noChangeAspect="1"/>
          </p:cNvSpPr>
          <p:nvPr>
            <p:ph type="sldImg" idx="2"/>
          </p:nvPr>
        </p:nvSpPr>
        <p:spPr>
          <a:xfrm>
            <a:off x="947738" y="744538"/>
            <a:ext cx="4962525" cy="3722687"/>
          </a:xfrm>
          <a:prstGeom prst="rect">
            <a:avLst/>
          </a:prstGeom>
          <a:noFill/>
          <a:ln w="12700">
            <a:solidFill>
              <a:prstClr val="black"/>
            </a:solidFill>
          </a:ln>
        </p:spPr>
        <p:txBody>
          <a:bodyPr vert="horz" lIns="91440" tIns="45720" rIns="91440" bIns="45720" rtlCol="0" anchor="ctr"/>
          <a:lstStyle/>
          <a:p>
            <a:pPr lvl="0"/>
            <a:endParaRPr lang="en-GB" noProof="0" dirty="0" smtClean="0"/>
          </a:p>
        </p:txBody>
      </p:sp>
      <p:sp>
        <p:nvSpPr>
          <p:cNvPr id="5" name="Notes Placeholder 4"/>
          <p:cNvSpPr>
            <a:spLocks noGrp="1"/>
          </p:cNvSpPr>
          <p:nvPr>
            <p:ph type="body" sz="quarter" idx="3"/>
          </p:nvPr>
        </p:nvSpPr>
        <p:spPr>
          <a:xfrm>
            <a:off x="685800" y="4715153"/>
            <a:ext cx="5486400" cy="4466987"/>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smtClean="0"/>
          </a:p>
        </p:txBody>
      </p:sp>
      <p:sp>
        <p:nvSpPr>
          <p:cNvPr id="6" name="Footer Placeholder 5"/>
          <p:cNvSpPr>
            <a:spLocks noGrp="1"/>
          </p:cNvSpPr>
          <p:nvPr>
            <p:ph type="ftr" sz="quarter" idx="4"/>
          </p:nvPr>
        </p:nvSpPr>
        <p:spPr>
          <a:xfrm>
            <a:off x="0" y="9428583"/>
            <a:ext cx="2971800" cy="496332"/>
          </a:xfrm>
          <a:prstGeom prst="rect">
            <a:avLst/>
          </a:prstGeom>
        </p:spPr>
        <p:txBody>
          <a:bodyPr vert="horz" lIns="91440" tIns="45720" rIns="91440" bIns="45720" rtlCol="0" anchor="b"/>
          <a:lstStyle>
            <a:lvl1pPr algn="l">
              <a:defRPr sz="1200"/>
            </a:lvl1pPr>
          </a:lstStyle>
          <a:p>
            <a:pPr>
              <a:defRPr/>
            </a:pPr>
            <a:endParaRPr lang="en-GB" dirty="0"/>
          </a:p>
        </p:txBody>
      </p:sp>
      <p:sp>
        <p:nvSpPr>
          <p:cNvPr id="7" name="Slide Number Placeholder 6"/>
          <p:cNvSpPr>
            <a:spLocks noGrp="1"/>
          </p:cNvSpPr>
          <p:nvPr>
            <p:ph type="sldNum" sz="quarter" idx="5"/>
          </p:nvPr>
        </p:nvSpPr>
        <p:spPr>
          <a:xfrm>
            <a:off x="3884613" y="9428583"/>
            <a:ext cx="2971800" cy="496332"/>
          </a:xfrm>
          <a:prstGeom prst="rect">
            <a:avLst/>
          </a:prstGeom>
        </p:spPr>
        <p:txBody>
          <a:bodyPr vert="horz" lIns="91440" tIns="45720" rIns="91440" bIns="45720" rtlCol="0" anchor="b"/>
          <a:lstStyle>
            <a:lvl1pPr algn="r">
              <a:defRPr sz="1200"/>
            </a:lvl1pPr>
          </a:lstStyle>
          <a:p>
            <a:pPr>
              <a:defRPr/>
            </a:pPr>
            <a:fld id="{828018DD-2753-47AE-813E-9CA0630023CC}" type="slidenum">
              <a:rPr lang="en-GB"/>
              <a:pPr>
                <a:defRPr/>
              </a:pPr>
              <a:t>‹#›</a:t>
            </a:fld>
            <a:endParaRPr lang="en-GB"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p:spPr>
      </p:sp>
      <p:sp>
        <p:nvSpPr>
          <p:cNvPr id="204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dirty="0" smtClean="0"/>
          </a:p>
        </p:txBody>
      </p:sp>
      <p:sp>
        <p:nvSpPr>
          <p:cNvPr id="2048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8CE126C-5CDB-43BD-BC0E-B9A5362229AC}" type="slidenum">
              <a:rPr lang="en-GB" smtClean="0"/>
              <a:pPr/>
              <a:t>1</a:t>
            </a:fld>
            <a:endParaRPr lang="en-GB"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issues that require a response</a:t>
            </a:r>
            <a:r>
              <a:rPr lang="en-US" baseline="0" dirty="0" smtClean="0"/>
              <a:t> in terms of policy and </a:t>
            </a:r>
            <a:r>
              <a:rPr lang="en-US" baseline="0" dirty="0" err="1" smtClean="0"/>
              <a:t>programme</a:t>
            </a:r>
            <a:r>
              <a:rPr lang="en-US" baseline="0" dirty="0" smtClean="0"/>
              <a:t> delivery</a:t>
            </a:r>
          </a:p>
          <a:p>
            <a:r>
              <a:rPr lang="en-US" baseline="0" dirty="0" smtClean="0"/>
              <a:t>In this 2012 survey, of older people in Myanmar, just 30 % of the respondents were asked about elder abuse, so it is a snapshot</a:t>
            </a:r>
          </a:p>
          <a:p>
            <a:r>
              <a:rPr lang="en-US" baseline="0" dirty="0" smtClean="0"/>
              <a:t>Data disaggregated male/female, younger and older, and can see both sexes experience abuse but higher among women; and also an increase in older age.</a:t>
            </a:r>
            <a:endParaRPr lang="en-US" dirty="0"/>
          </a:p>
        </p:txBody>
      </p:sp>
      <p:sp>
        <p:nvSpPr>
          <p:cNvPr id="4" name="Slide Number Placeholder 3"/>
          <p:cNvSpPr>
            <a:spLocks noGrp="1"/>
          </p:cNvSpPr>
          <p:nvPr>
            <p:ph type="sldNum" sz="quarter" idx="10"/>
          </p:nvPr>
        </p:nvSpPr>
        <p:spPr/>
        <p:txBody>
          <a:bodyPr/>
          <a:lstStyle/>
          <a:p>
            <a:fld id="{F3A5A650-3748-8A4C-AE97-464B7DC3D610}" type="slidenum">
              <a:rPr lang="en-US" smtClean="0"/>
              <a:pPr/>
              <a:t>13</a:t>
            </a:fld>
            <a:endParaRPr lang="en-US"/>
          </a:p>
        </p:txBody>
      </p:sp>
    </p:spTree>
    <p:extLst>
      <p:ext uri="{BB962C8B-B14F-4D97-AF65-F5344CB8AC3E}">
        <p14:creationId xmlns:p14="http://schemas.microsoft.com/office/powerpoint/2010/main" xmlns="" val="22079261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Findings from Myanmar Survey(2012)</a:t>
            </a:r>
          </a:p>
          <a:p>
            <a:r>
              <a:rPr lang="en-US" dirty="0" smtClean="0"/>
              <a:t>30%</a:t>
            </a:r>
            <a:r>
              <a:rPr lang="en-US" baseline="0" dirty="0" smtClean="0"/>
              <a:t> of survey respondents asked about experience of elder abuse</a:t>
            </a:r>
          </a:p>
          <a:p>
            <a:r>
              <a:rPr lang="en-US" baseline="0" dirty="0" smtClean="0"/>
              <a:t>Majority said they had not experienced abuse </a:t>
            </a:r>
            <a:r>
              <a:rPr lang="mr-IN" baseline="0" dirty="0" smtClean="0"/>
              <a:t>–</a:t>
            </a:r>
            <a:r>
              <a:rPr lang="en-US" baseline="0" dirty="0" smtClean="0"/>
              <a:t> but 12% had.</a:t>
            </a:r>
          </a:p>
          <a:p>
            <a:r>
              <a:rPr lang="en-US" baseline="0" dirty="0" smtClean="0"/>
              <a:t>Mainly took the form of being spoken to harshly; higher among women than men.  </a:t>
            </a:r>
          </a:p>
          <a:p>
            <a:r>
              <a:rPr lang="en-US" baseline="0" dirty="0" smtClean="0"/>
              <a:t>With the data, can begin to put the issue </a:t>
            </a:r>
            <a:r>
              <a:rPr lang="mr-IN" baseline="0" dirty="0" smtClean="0"/>
              <a:t>–</a:t>
            </a:r>
            <a:r>
              <a:rPr lang="en-US" baseline="0" dirty="0" smtClean="0"/>
              <a:t> and the need for appropriate policies and responses </a:t>
            </a:r>
            <a:r>
              <a:rPr lang="mr-IN" baseline="0" dirty="0" smtClean="0"/>
              <a:t>–</a:t>
            </a:r>
            <a:r>
              <a:rPr lang="en-US" baseline="0" dirty="0" smtClean="0"/>
              <a:t> on the agenda.</a:t>
            </a:r>
          </a:p>
          <a:p>
            <a:endParaRPr lang="en-US" dirty="0"/>
          </a:p>
        </p:txBody>
      </p:sp>
      <p:sp>
        <p:nvSpPr>
          <p:cNvPr id="4" name="Slide Number Placeholder 3"/>
          <p:cNvSpPr>
            <a:spLocks noGrp="1"/>
          </p:cNvSpPr>
          <p:nvPr>
            <p:ph type="sldNum" sz="quarter" idx="10"/>
          </p:nvPr>
        </p:nvSpPr>
        <p:spPr/>
        <p:txBody>
          <a:bodyPr/>
          <a:lstStyle/>
          <a:p>
            <a:fld id="{F3A5A650-3748-8A4C-AE97-464B7DC3D610}" type="slidenum">
              <a:rPr lang="en-US" smtClean="0"/>
              <a:pPr/>
              <a:t>14</a:t>
            </a:fld>
            <a:endParaRPr lang="en-US"/>
          </a:p>
        </p:txBody>
      </p:sp>
    </p:spTree>
    <p:extLst>
      <p:ext uri="{BB962C8B-B14F-4D97-AF65-F5344CB8AC3E}">
        <p14:creationId xmlns:p14="http://schemas.microsoft.com/office/powerpoint/2010/main" xmlns="" val="27487905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Assumptions</a:t>
            </a:r>
            <a:r>
              <a:rPr lang="en-US" baseline="0" dirty="0" smtClean="0"/>
              <a:t> we make about ageing and older people influence the decisions we make about data we collect, what we measure and how we report on findings.</a:t>
            </a:r>
          </a:p>
          <a:p>
            <a:r>
              <a:rPr lang="en-US" baseline="0" dirty="0" err="1" smtClean="0"/>
              <a:t>Gelders</a:t>
            </a:r>
            <a:r>
              <a:rPr lang="en-US" baseline="0" dirty="0" smtClean="0"/>
              <a:t> identifies role of data in relation to policy</a:t>
            </a:r>
          </a:p>
          <a:p>
            <a:r>
              <a:rPr lang="en-US" dirty="0" smtClean="0"/>
              <a:t>In Help Age, we have 4 strategic pillars to our</a:t>
            </a:r>
            <a:r>
              <a:rPr lang="en-US" baseline="0" dirty="0" smtClean="0"/>
              <a:t> policy work and what I want to do now is to share some of the data issues that arise in the course of our work on those pillars which relate to income, health and care, safety and security, and voice of older people</a:t>
            </a:r>
            <a:endParaRPr lang="en-US" dirty="0"/>
          </a:p>
        </p:txBody>
      </p:sp>
      <p:sp>
        <p:nvSpPr>
          <p:cNvPr id="4" name="Slide Number Placeholder 3"/>
          <p:cNvSpPr>
            <a:spLocks noGrp="1"/>
          </p:cNvSpPr>
          <p:nvPr>
            <p:ph type="sldNum" sz="quarter" idx="10"/>
          </p:nvPr>
        </p:nvSpPr>
        <p:spPr/>
        <p:txBody>
          <a:bodyPr/>
          <a:lstStyle/>
          <a:p>
            <a:fld id="{F3A5A650-3748-8A4C-AE97-464B7DC3D610}" type="slidenum">
              <a:rPr lang="en-US" smtClean="0"/>
              <a:pPr/>
              <a:t>15</a:t>
            </a:fld>
            <a:endParaRPr lang="en-US"/>
          </a:p>
        </p:txBody>
      </p:sp>
    </p:spTree>
    <p:extLst>
      <p:ext uri="{BB962C8B-B14F-4D97-AF65-F5344CB8AC3E}">
        <p14:creationId xmlns:p14="http://schemas.microsoft.com/office/powerpoint/2010/main" xmlns="" val="38025521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Limitations</a:t>
            </a:r>
            <a:r>
              <a:rPr lang="en-US" baseline="0" dirty="0" smtClean="0"/>
              <a:t> of household level measurement in terms of intra-family distribution of resources</a:t>
            </a:r>
          </a:p>
          <a:p>
            <a:r>
              <a:rPr lang="en-US" baseline="0" dirty="0" smtClean="0"/>
              <a:t>Exclusion of key groups</a:t>
            </a:r>
          </a:p>
          <a:p>
            <a:r>
              <a:rPr lang="en-US" baseline="0" dirty="0" smtClean="0"/>
              <a:t>Old age dependency ratio </a:t>
            </a:r>
            <a:r>
              <a:rPr lang="mr-IN" baseline="0" dirty="0" smtClean="0"/>
              <a:t>–</a:t>
            </a:r>
            <a:r>
              <a:rPr lang="en-US" baseline="0" dirty="0" smtClean="0"/>
              <a:t> perpetuate erroneous idea that older people are not economically active</a:t>
            </a:r>
            <a:endParaRPr lang="en-US" dirty="0"/>
          </a:p>
        </p:txBody>
      </p:sp>
      <p:sp>
        <p:nvSpPr>
          <p:cNvPr id="4" name="Slide Number Placeholder 3"/>
          <p:cNvSpPr>
            <a:spLocks noGrp="1"/>
          </p:cNvSpPr>
          <p:nvPr>
            <p:ph type="sldNum" sz="quarter" idx="10"/>
          </p:nvPr>
        </p:nvSpPr>
        <p:spPr/>
        <p:txBody>
          <a:bodyPr/>
          <a:lstStyle/>
          <a:p>
            <a:fld id="{F3A5A650-3748-8A4C-AE97-464B7DC3D610}" type="slidenum">
              <a:rPr lang="en-US" smtClean="0"/>
              <a:pPr/>
              <a:t>16</a:t>
            </a:fld>
            <a:endParaRPr lang="en-US"/>
          </a:p>
        </p:txBody>
      </p:sp>
    </p:spTree>
    <p:extLst>
      <p:ext uri="{BB962C8B-B14F-4D97-AF65-F5344CB8AC3E}">
        <p14:creationId xmlns:p14="http://schemas.microsoft.com/office/powerpoint/2010/main" xmlns="" val="17147815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UHC</a:t>
            </a:r>
            <a:r>
              <a:rPr lang="en-US" baseline="0" dirty="0" smtClean="0"/>
              <a:t> </a:t>
            </a:r>
            <a:r>
              <a:rPr lang="mr-IN" baseline="0" dirty="0" smtClean="0"/>
              <a:t>–</a:t>
            </a:r>
            <a:r>
              <a:rPr lang="en-US" baseline="0" dirty="0" smtClean="0"/>
              <a:t> financial protection, access to essential healthcare services, medicines and vaccines; silent in Agenda 2030 on long-term care. Age limited surveys </a:t>
            </a:r>
            <a:r>
              <a:rPr lang="mr-IN" baseline="0" dirty="0" smtClean="0"/>
              <a:t>–</a:t>
            </a:r>
            <a:r>
              <a:rPr lang="en-US" baseline="0" dirty="0" smtClean="0"/>
              <a:t> DHS and STEPS</a:t>
            </a:r>
          </a:p>
          <a:p>
            <a:r>
              <a:rPr lang="en-US" dirty="0" smtClean="0"/>
              <a:t>Non</a:t>
            </a:r>
            <a:r>
              <a:rPr lang="en-US" baseline="0" dirty="0" smtClean="0"/>
              <a:t> Communicable Diseases (NCDs) account for 65% of all years lived with disability in LMICs (World Report on Disability, 2011)</a:t>
            </a:r>
          </a:p>
          <a:p>
            <a:r>
              <a:rPr lang="en-US" baseline="0" dirty="0" smtClean="0"/>
              <a:t>NCD targets focus on premature mortality, 70 years and under</a:t>
            </a:r>
            <a:endParaRPr lang="en-US" dirty="0" smtClean="0"/>
          </a:p>
          <a:p>
            <a:endParaRPr lang="en-US" baseline="0" dirty="0" smtClean="0"/>
          </a:p>
          <a:p>
            <a:r>
              <a:rPr lang="en-US" baseline="0" dirty="0" err="1" smtClean="0"/>
              <a:t>Recognising</a:t>
            </a:r>
            <a:r>
              <a:rPr lang="en-US" baseline="0" dirty="0" smtClean="0"/>
              <a:t> and valuing unpaid work </a:t>
            </a:r>
            <a:r>
              <a:rPr lang="mr-IN" baseline="0" dirty="0" smtClean="0"/>
              <a:t>–</a:t>
            </a:r>
            <a:r>
              <a:rPr lang="en-US" baseline="0" dirty="0" smtClean="0"/>
              <a:t> SDG 5.4</a:t>
            </a:r>
            <a:endParaRPr lang="en-US" dirty="0"/>
          </a:p>
        </p:txBody>
      </p:sp>
      <p:sp>
        <p:nvSpPr>
          <p:cNvPr id="4" name="Slide Number Placeholder 3"/>
          <p:cNvSpPr>
            <a:spLocks noGrp="1"/>
          </p:cNvSpPr>
          <p:nvPr>
            <p:ph type="sldNum" sz="quarter" idx="10"/>
          </p:nvPr>
        </p:nvSpPr>
        <p:spPr/>
        <p:txBody>
          <a:bodyPr/>
          <a:lstStyle/>
          <a:p>
            <a:fld id="{F3A5A650-3748-8A4C-AE97-464B7DC3D610}" type="slidenum">
              <a:rPr lang="en-US" smtClean="0"/>
              <a:pPr/>
              <a:t>17</a:t>
            </a:fld>
            <a:endParaRPr lang="en-US"/>
          </a:p>
        </p:txBody>
      </p:sp>
    </p:spTree>
    <p:extLst>
      <p:ext uri="{BB962C8B-B14F-4D97-AF65-F5344CB8AC3E}">
        <p14:creationId xmlns:p14="http://schemas.microsoft.com/office/powerpoint/2010/main" xmlns="" val="27720066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err="1" smtClean="0"/>
              <a:t>Recognise</a:t>
            </a:r>
            <a:r>
              <a:rPr lang="en-US" dirty="0" smtClean="0"/>
              <a:t> work that has been done by UNDESA to</a:t>
            </a:r>
            <a:r>
              <a:rPr lang="en-US" baseline="0" dirty="0" smtClean="0"/>
              <a:t> take stock of current knowledge on neglect, abuse and violence against older women; &amp; published guidelines on survey design &amp; reporting statistics on violence against older women.</a:t>
            </a: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Currently no single survey or range of </a:t>
            </a:r>
            <a:r>
              <a:rPr lang="en-US" dirty="0" err="1" smtClean="0"/>
              <a:t>harmonised</a:t>
            </a:r>
            <a:r>
              <a:rPr lang="en-US" dirty="0" smtClean="0"/>
              <a:t> surveys measuring violence, abuse, neglect of older women &amp; men</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Existing surveys on violence and abuse have been limited in scope: they have either focused on gender-based violence (such as the International Violence Against Women Survey), </a:t>
            </a:r>
            <a:r>
              <a:rPr lang="en-US" sz="1200" kern="1200" dirty="0" err="1" smtClean="0">
                <a:solidFill>
                  <a:schemeClr val="tx1"/>
                </a:solidFill>
                <a:effectLst/>
                <a:latin typeface="+mn-lt"/>
                <a:ea typeface="+mn-ea"/>
                <a:cs typeface="+mn-cs"/>
              </a:rPr>
              <a:t>analysed</a:t>
            </a:r>
            <a:r>
              <a:rPr lang="en-US" sz="1200" kern="1200" dirty="0" smtClean="0">
                <a:solidFill>
                  <a:schemeClr val="tx1"/>
                </a:solidFill>
                <a:effectLst/>
                <a:latin typeface="+mn-lt"/>
                <a:ea typeface="+mn-ea"/>
                <a:cs typeface="+mn-cs"/>
              </a:rPr>
              <a:t> a few countries or one region (for example, the Prevalence Study of Abuse and Violence against Older Women in Austria, Belgium, Finland, Lithuania and Portugal), or restricted the target population to respondents aged 15-49. </a:t>
            </a: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Lack of </a:t>
            </a:r>
            <a:r>
              <a:rPr lang="en-US" sz="1200" kern="1200" dirty="0" err="1" smtClean="0">
                <a:solidFill>
                  <a:schemeClr val="tx1"/>
                </a:solidFill>
                <a:effectLst/>
                <a:latin typeface="+mn-lt"/>
                <a:ea typeface="+mn-ea"/>
                <a:cs typeface="+mn-cs"/>
              </a:rPr>
              <a:t>harmonisation</a:t>
            </a:r>
            <a:r>
              <a:rPr lang="en-US" sz="1200" kern="1200" dirty="0" smtClean="0">
                <a:solidFill>
                  <a:schemeClr val="tx1"/>
                </a:solidFill>
                <a:effectLst/>
                <a:latin typeface="+mn-lt"/>
                <a:ea typeface="+mn-ea"/>
                <a:cs typeface="+mn-cs"/>
              </a:rPr>
              <a:t> on the inclusion of questions on this difficult topic – one still marked by stigma in many cultures – means that the amount of information gathered varies by survey. Surveys rarely collect data on all main types of abuse: physical, sexual, emotional, financial, or neglect perpetrated by either an intimate partner, </a:t>
            </a:r>
            <a:r>
              <a:rPr lang="en-US" sz="1200" kern="1200" dirty="0" err="1" smtClean="0">
                <a:solidFill>
                  <a:schemeClr val="tx1"/>
                </a:solidFill>
                <a:effectLst/>
                <a:latin typeface="+mn-lt"/>
                <a:ea typeface="+mn-ea"/>
                <a:cs typeface="+mn-cs"/>
              </a:rPr>
              <a:t>carer</a:t>
            </a:r>
            <a:r>
              <a:rPr lang="en-US" sz="1200" kern="1200" dirty="0" smtClean="0">
                <a:solidFill>
                  <a:schemeClr val="tx1"/>
                </a:solidFill>
                <a:effectLst/>
                <a:latin typeface="+mn-lt"/>
                <a:ea typeface="+mn-ea"/>
                <a:cs typeface="+mn-cs"/>
              </a:rPr>
              <a:t>, or strangers in the case of violence and abuse.</a:t>
            </a:r>
            <a:endParaRPr lang="en-US" dirty="0" smtClean="0"/>
          </a:p>
          <a:p>
            <a:r>
              <a:rPr lang="en-US" dirty="0" smtClean="0"/>
              <a:t>Issue</a:t>
            </a:r>
            <a:r>
              <a:rPr lang="en-US" baseline="0" dirty="0" smtClean="0"/>
              <a:t>s regarding inclusion of older people with cognitive impairment</a:t>
            </a:r>
            <a:endParaRPr lang="en-US" dirty="0"/>
          </a:p>
        </p:txBody>
      </p:sp>
      <p:sp>
        <p:nvSpPr>
          <p:cNvPr id="4" name="Slide Number Placeholder 3"/>
          <p:cNvSpPr>
            <a:spLocks noGrp="1"/>
          </p:cNvSpPr>
          <p:nvPr>
            <p:ph type="sldNum" sz="quarter" idx="10"/>
          </p:nvPr>
        </p:nvSpPr>
        <p:spPr/>
        <p:txBody>
          <a:bodyPr/>
          <a:lstStyle/>
          <a:p>
            <a:fld id="{F3A5A650-3748-8A4C-AE97-464B7DC3D610}" type="slidenum">
              <a:rPr lang="en-US" smtClean="0"/>
              <a:pPr/>
              <a:t>18</a:t>
            </a:fld>
            <a:endParaRPr lang="en-US"/>
          </a:p>
        </p:txBody>
      </p:sp>
    </p:spTree>
    <p:extLst>
      <p:ext uri="{BB962C8B-B14F-4D97-AF65-F5344CB8AC3E}">
        <p14:creationId xmlns:p14="http://schemas.microsoft.com/office/powerpoint/2010/main" xmlns="" val="14953131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Metaphor for autonomy</a:t>
            </a:r>
            <a:r>
              <a:rPr lang="en-US" baseline="0" dirty="0" smtClean="0"/>
              <a:t> and </a:t>
            </a:r>
            <a:r>
              <a:rPr lang="en-US" dirty="0" smtClean="0"/>
              <a:t>participation</a:t>
            </a:r>
          </a:p>
          <a:p>
            <a:r>
              <a:rPr lang="en-US" dirty="0" smtClean="0"/>
              <a:t>This image from a project in west</a:t>
            </a:r>
            <a:r>
              <a:rPr lang="en-US" baseline="0" dirty="0" smtClean="0"/>
              <a:t> of Tanzania, focused on promoting community and older women’s awareness of their land rights</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Full and effective participation in all spheres of life: In public, political, cultural, economic and development activities;</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In decision making at household, community and national levels; in social and leisure activities including within the family, in the community and in long-term care and support settings. </a:t>
            </a:r>
            <a:endParaRPr lang="en-IE" sz="1200" kern="1200" dirty="0" smtClean="0">
              <a:solidFill>
                <a:schemeClr val="tx1"/>
              </a:solidFill>
              <a:effectLst/>
              <a:latin typeface="+mn-lt"/>
              <a:ea typeface="+mn-ea"/>
              <a:cs typeface="+mn-cs"/>
            </a:endParaRPr>
          </a:p>
          <a:p>
            <a:endParaRPr lang="en-US" dirty="0" smtClean="0"/>
          </a:p>
        </p:txBody>
      </p:sp>
      <p:sp>
        <p:nvSpPr>
          <p:cNvPr id="4" name="Slide Number Placeholder 3"/>
          <p:cNvSpPr>
            <a:spLocks noGrp="1"/>
          </p:cNvSpPr>
          <p:nvPr>
            <p:ph type="sldNum" sz="quarter" idx="10"/>
          </p:nvPr>
        </p:nvSpPr>
        <p:spPr/>
        <p:txBody>
          <a:bodyPr/>
          <a:lstStyle/>
          <a:p>
            <a:fld id="{F3A5A650-3748-8A4C-AE97-464B7DC3D610}" type="slidenum">
              <a:rPr lang="en-US" smtClean="0"/>
              <a:pPr/>
              <a:t>19</a:t>
            </a:fld>
            <a:endParaRPr lang="en-US"/>
          </a:p>
        </p:txBody>
      </p:sp>
    </p:spTree>
    <p:extLst>
      <p:ext uri="{BB962C8B-B14F-4D97-AF65-F5344CB8AC3E}">
        <p14:creationId xmlns:p14="http://schemas.microsoft.com/office/powerpoint/2010/main" xmlns="" val="16180411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Intersections</a:t>
            </a:r>
            <a:r>
              <a:rPr lang="en-US" baseline="0" dirty="0" smtClean="0"/>
              <a:t> </a:t>
            </a:r>
            <a:r>
              <a:rPr lang="ga-IE" baseline="0" dirty="0" smtClean="0"/>
              <a:t>e.g. ageing and disability.</a:t>
            </a:r>
            <a:r>
              <a:rPr lang="en-US" baseline="0" dirty="0" smtClean="0"/>
              <a:t> The disability prevalence rate for people aged 60 and over in low income countries is 43.4 per cent. The disability prevalence rate for people aged 18 </a:t>
            </a:r>
            <a:r>
              <a:rPr lang="mr-IN" baseline="0" dirty="0" smtClean="0"/>
              <a:t>–</a:t>
            </a:r>
            <a:r>
              <a:rPr lang="en-US" baseline="0" dirty="0" smtClean="0"/>
              <a:t> 49 in low income countries is 10.4 per cent. In short, disability prevalence among older people is four times higher than for the younger adult population.</a:t>
            </a:r>
            <a:endParaRPr lang="en-US" dirty="0"/>
          </a:p>
        </p:txBody>
      </p:sp>
      <p:sp>
        <p:nvSpPr>
          <p:cNvPr id="4" name="Slide Number Placeholder 3"/>
          <p:cNvSpPr>
            <a:spLocks noGrp="1"/>
          </p:cNvSpPr>
          <p:nvPr>
            <p:ph type="sldNum" sz="quarter" idx="10"/>
          </p:nvPr>
        </p:nvSpPr>
        <p:spPr/>
        <p:txBody>
          <a:bodyPr/>
          <a:lstStyle/>
          <a:p>
            <a:fld id="{F3A5A650-3748-8A4C-AE97-464B7DC3D610}" type="slidenum">
              <a:rPr lang="en-US" smtClean="0"/>
              <a:pPr/>
              <a:t>20</a:t>
            </a:fld>
            <a:endParaRPr lang="en-US"/>
          </a:p>
        </p:txBody>
      </p:sp>
    </p:spTree>
    <p:extLst>
      <p:ext uri="{BB962C8B-B14F-4D97-AF65-F5344CB8AC3E}">
        <p14:creationId xmlns:p14="http://schemas.microsoft.com/office/powerpoint/2010/main" xmlns="" val="25256949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EC8CF8DC-DDE5-47DC-9F0B-DDF21E76D867}" type="slidenum">
              <a:rPr lang="en-US" smtClean="0"/>
              <a:pPr/>
              <a:t>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Beyond chronological age</a:t>
            </a:r>
          </a:p>
          <a:p>
            <a:r>
              <a:rPr lang="en-US" dirty="0" smtClean="0"/>
              <a:t>Demarcation of life stages affected by the social, cultural, demographic</a:t>
            </a:r>
            <a:r>
              <a:rPr lang="en-US" baseline="0" dirty="0" smtClean="0"/>
              <a:t> and economic context in which we live</a:t>
            </a:r>
            <a:endParaRPr lang="en-US" dirty="0" smtClean="0"/>
          </a:p>
          <a:p>
            <a:r>
              <a:rPr lang="en-US" dirty="0" smtClean="0"/>
              <a:t>Response to our own and others older age determined by prevailing social</a:t>
            </a:r>
            <a:r>
              <a:rPr lang="en-US" baseline="0" dirty="0" smtClean="0"/>
              <a:t> norms</a:t>
            </a:r>
          </a:p>
          <a:p>
            <a:r>
              <a:rPr lang="en-US" baseline="0" dirty="0" smtClean="0"/>
              <a:t>A discussion we’ve had in the context of advancing our work on a UN Convention on rights of older people</a:t>
            </a:r>
            <a:endParaRPr lang="en-US" dirty="0"/>
          </a:p>
        </p:txBody>
      </p:sp>
      <p:sp>
        <p:nvSpPr>
          <p:cNvPr id="4" name="Slide Number Placeholder 3"/>
          <p:cNvSpPr>
            <a:spLocks noGrp="1"/>
          </p:cNvSpPr>
          <p:nvPr>
            <p:ph type="sldNum" sz="quarter" idx="10"/>
          </p:nvPr>
        </p:nvSpPr>
        <p:spPr/>
        <p:txBody>
          <a:bodyPr/>
          <a:lstStyle/>
          <a:p>
            <a:fld id="{F3A5A650-3748-8A4C-AE97-464B7DC3D610}" type="slidenum">
              <a:rPr lang="en-US" smtClean="0"/>
              <a:pPr/>
              <a:t>6</a:t>
            </a:fld>
            <a:endParaRPr lang="en-US"/>
          </a:p>
        </p:txBody>
      </p:sp>
    </p:spTree>
    <p:extLst>
      <p:ext uri="{BB962C8B-B14F-4D97-AF65-F5344CB8AC3E}">
        <p14:creationId xmlns:p14="http://schemas.microsoft.com/office/powerpoint/2010/main" xmlns="" val="15323071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Working definition of agency of older people </a:t>
            </a:r>
            <a:r>
              <a:rPr lang="mr-IN" dirty="0" smtClean="0"/>
              <a:t>–</a:t>
            </a:r>
            <a:r>
              <a:rPr lang="en-US" dirty="0" smtClean="0"/>
              <a:t> </a:t>
            </a:r>
            <a:r>
              <a:rPr lang="en-US" b="1" dirty="0" smtClean="0"/>
              <a:t>Self-belief, autonomy,</a:t>
            </a:r>
            <a:r>
              <a:rPr lang="en-US" b="1" baseline="0" dirty="0" smtClean="0"/>
              <a:t> power to </a:t>
            </a:r>
            <a:r>
              <a:rPr lang="en-US" b="1" baseline="0" dirty="0" err="1" smtClean="0"/>
              <a:t>organise</a:t>
            </a:r>
            <a:r>
              <a:rPr lang="en-US" b="1" baseline="0" dirty="0" smtClean="0"/>
              <a:t> and to influence agendas and decision-making. </a:t>
            </a:r>
            <a:r>
              <a:rPr lang="en-US" b="0" baseline="0" dirty="0" smtClean="0"/>
              <a:t>Older people as active agents, shaping the narrative about ageing.</a:t>
            </a:r>
            <a:endParaRPr lang="en-US" b="1"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Collective term originated by Butler</a:t>
            </a:r>
            <a:r>
              <a:rPr lang="en-US" sz="1200" kern="1200" baseline="0" dirty="0" smtClean="0">
                <a:solidFill>
                  <a:schemeClr val="tx1"/>
                </a:solidFill>
                <a:effectLst/>
                <a:latin typeface="+mn-lt"/>
                <a:ea typeface="+mn-ea"/>
                <a:cs typeface="+mn-cs"/>
              </a:rPr>
              <a:t> (1969)</a:t>
            </a:r>
            <a:r>
              <a:rPr lang="en-US" sz="1200" kern="1200" dirty="0" smtClean="0">
                <a:solidFill>
                  <a:schemeClr val="tx1"/>
                </a:solidFill>
                <a:effectLst/>
                <a:latin typeface="+mn-lt"/>
                <a:ea typeface="+mn-ea"/>
                <a:cs typeface="+mn-cs"/>
              </a:rPr>
              <a:t> to describe (a) how we </a:t>
            </a:r>
            <a:r>
              <a:rPr lang="en-US" sz="1200" i="1" kern="1200" dirty="0" smtClean="0">
                <a:solidFill>
                  <a:schemeClr val="tx1"/>
                </a:solidFill>
                <a:effectLst/>
                <a:latin typeface="+mn-lt"/>
                <a:ea typeface="+mn-ea"/>
                <a:cs typeface="+mn-cs"/>
              </a:rPr>
              <a:t>feel </a:t>
            </a:r>
            <a:r>
              <a:rPr lang="en-US" sz="1200" kern="1200" dirty="0" smtClean="0">
                <a:solidFill>
                  <a:schemeClr val="tx1"/>
                </a:solidFill>
                <a:effectLst/>
                <a:latin typeface="+mn-lt"/>
                <a:ea typeface="+mn-ea"/>
                <a:cs typeface="+mn-cs"/>
              </a:rPr>
              <a:t>about different age groups (prejudice), (b) what we </a:t>
            </a:r>
            <a:r>
              <a:rPr lang="en-US" sz="1200" i="1" kern="1200" dirty="0" smtClean="0">
                <a:solidFill>
                  <a:schemeClr val="tx1"/>
                </a:solidFill>
                <a:effectLst/>
                <a:latin typeface="+mn-lt"/>
                <a:ea typeface="+mn-ea"/>
                <a:cs typeface="+mn-cs"/>
              </a:rPr>
              <a:t>think </a:t>
            </a:r>
            <a:r>
              <a:rPr lang="en-US" sz="1200" kern="1200" dirty="0" smtClean="0">
                <a:solidFill>
                  <a:schemeClr val="tx1"/>
                </a:solidFill>
                <a:effectLst/>
                <a:latin typeface="+mn-lt"/>
                <a:ea typeface="+mn-ea"/>
                <a:cs typeface="+mn-cs"/>
              </a:rPr>
              <a:t>about different age groups, i.e. the stereotypes and beliefs held about them, and (c) how we </a:t>
            </a:r>
            <a:r>
              <a:rPr lang="en-US" sz="1200" i="1" kern="1200" dirty="0" smtClean="0">
                <a:solidFill>
                  <a:schemeClr val="tx1"/>
                </a:solidFill>
                <a:effectLst/>
                <a:latin typeface="+mn-lt"/>
                <a:ea typeface="+mn-ea"/>
                <a:cs typeface="+mn-cs"/>
              </a:rPr>
              <a:t>behave </a:t>
            </a:r>
            <a:r>
              <a:rPr lang="en-US" sz="1200" kern="1200" dirty="0" smtClean="0">
                <a:solidFill>
                  <a:schemeClr val="tx1"/>
                </a:solidFill>
                <a:effectLst/>
                <a:latin typeface="+mn-lt"/>
                <a:ea typeface="+mn-ea"/>
                <a:cs typeface="+mn-cs"/>
              </a:rPr>
              <a:t>towards different age groups, i.e. discrimination, which is the </a:t>
            </a:r>
            <a:r>
              <a:rPr lang="en-US" sz="1200" kern="1200" dirty="0" err="1" smtClean="0">
                <a:solidFill>
                  <a:schemeClr val="tx1"/>
                </a:solidFill>
                <a:effectLst/>
                <a:latin typeface="+mn-lt"/>
                <a:ea typeface="+mn-ea"/>
                <a:cs typeface="+mn-cs"/>
              </a:rPr>
              <a:t>behavioural</a:t>
            </a:r>
            <a:r>
              <a:rPr lang="en-US" sz="1200" kern="1200" dirty="0" smtClean="0">
                <a:solidFill>
                  <a:schemeClr val="tx1"/>
                </a:solidFill>
                <a:effectLst/>
                <a:latin typeface="+mn-lt"/>
                <a:ea typeface="+mn-ea"/>
                <a:cs typeface="+mn-cs"/>
              </a:rPr>
              <a:t> manifestation of a negative attitude or </a:t>
            </a:r>
            <a:r>
              <a:rPr lang="en-US" sz="1200" kern="1200" dirty="0" err="1" smtClean="0">
                <a:solidFill>
                  <a:schemeClr val="tx1"/>
                </a:solidFill>
                <a:effectLst/>
                <a:latin typeface="+mn-lt"/>
                <a:ea typeface="+mn-ea"/>
                <a:cs typeface="+mn-cs"/>
              </a:rPr>
              <a:t>judgement</a:t>
            </a:r>
            <a:r>
              <a:rPr lang="en-US" sz="1200" kern="1200" baseline="0" dirty="0" smtClean="0">
                <a:solidFill>
                  <a:schemeClr val="tx1"/>
                </a:solidFill>
                <a:effectLst/>
                <a:latin typeface="+mn-lt"/>
                <a:ea typeface="+mn-ea"/>
                <a:cs typeface="+mn-cs"/>
              </a:rPr>
              <a:t> (Abrams et al, 2015)</a:t>
            </a:r>
            <a:endParaRPr lang="en-US" dirty="0" smtClean="0"/>
          </a:p>
          <a:p>
            <a:endParaRPr lang="en-US" dirty="0"/>
          </a:p>
        </p:txBody>
      </p:sp>
      <p:sp>
        <p:nvSpPr>
          <p:cNvPr id="4" name="Slide Number Placeholder 3"/>
          <p:cNvSpPr>
            <a:spLocks noGrp="1"/>
          </p:cNvSpPr>
          <p:nvPr>
            <p:ph type="sldNum" sz="quarter" idx="10"/>
          </p:nvPr>
        </p:nvSpPr>
        <p:spPr/>
        <p:txBody>
          <a:bodyPr/>
          <a:lstStyle/>
          <a:p>
            <a:fld id="{F3A5A650-3748-8A4C-AE97-464B7DC3D610}" type="slidenum">
              <a:rPr lang="en-US" smtClean="0"/>
              <a:pPr/>
              <a:t>7</a:t>
            </a:fld>
            <a:endParaRPr lang="en-US"/>
          </a:p>
        </p:txBody>
      </p:sp>
    </p:spTree>
    <p:extLst>
      <p:ext uri="{BB962C8B-B14F-4D97-AF65-F5344CB8AC3E}">
        <p14:creationId xmlns:p14="http://schemas.microsoft.com/office/powerpoint/2010/main" xmlns="" val="28427841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Frequently results from surveys published for the age group 60+ or 65+</a:t>
            </a:r>
          </a:p>
          <a:p>
            <a:endParaRPr lang="en-US" dirty="0"/>
          </a:p>
        </p:txBody>
      </p:sp>
      <p:sp>
        <p:nvSpPr>
          <p:cNvPr id="4" name="Slide Number Placeholder 3"/>
          <p:cNvSpPr>
            <a:spLocks noGrp="1"/>
          </p:cNvSpPr>
          <p:nvPr>
            <p:ph type="sldNum" sz="quarter" idx="10"/>
          </p:nvPr>
        </p:nvSpPr>
        <p:spPr/>
        <p:txBody>
          <a:bodyPr/>
          <a:lstStyle/>
          <a:p>
            <a:fld id="{F3A5A650-3748-8A4C-AE97-464B7DC3D610}" type="slidenum">
              <a:rPr lang="en-US" smtClean="0"/>
              <a:pPr/>
              <a:t>8</a:t>
            </a:fld>
            <a:endParaRPr lang="en-US"/>
          </a:p>
        </p:txBody>
      </p:sp>
    </p:spTree>
    <p:extLst>
      <p:ext uri="{BB962C8B-B14F-4D97-AF65-F5344CB8AC3E}">
        <p14:creationId xmlns:p14="http://schemas.microsoft.com/office/powerpoint/2010/main" xmlns="" val="30357206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In low and middle income countries, significant</a:t>
            </a:r>
            <a:r>
              <a:rPr lang="en-US" baseline="0" dirty="0" smtClean="0"/>
              <a:t> proportions of older people continue to work (here in agriculture and informal sector mainly) though working patterns change and it is the patterns we need to see, understand and respond to.  </a:t>
            </a:r>
          </a:p>
        </p:txBody>
      </p:sp>
      <p:sp>
        <p:nvSpPr>
          <p:cNvPr id="4" name="Slide Number Placeholder 3"/>
          <p:cNvSpPr>
            <a:spLocks noGrp="1"/>
          </p:cNvSpPr>
          <p:nvPr>
            <p:ph type="sldNum" sz="quarter" idx="10"/>
          </p:nvPr>
        </p:nvSpPr>
        <p:spPr/>
        <p:txBody>
          <a:bodyPr/>
          <a:lstStyle/>
          <a:p>
            <a:fld id="{F3A5A650-3748-8A4C-AE97-464B7DC3D610}" type="slidenum">
              <a:rPr lang="en-US" smtClean="0"/>
              <a:pPr/>
              <a:t>9</a:t>
            </a:fld>
            <a:endParaRPr lang="en-US"/>
          </a:p>
        </p:txBody>
      </p:sp>
    </p:spTree>
    <p:extLst>
      <p:ext uri="{BB962C8B-B14F-4D97-AF65-F5344CB8AC3E}">
        <p14:creationId xmlns:p14="http://schemas.microsoft.com/office/powerpoint/2010/main" xmlns="" val="23440229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Myanmar Survey of Older Persons</a:t>
            </a:r>
            <a:r>
              <a:rPr lang="en-US" baseline="0" dirty="0" smtClean="0"/>
              <a:t> (2012); sample size of 4,000</a:t>
            </a:r>
          </a:p>
          <a:p>
            <a:r>
              <a:rPr lang="en-US" baseline="0" dirty="0" smtClean="0"/>
              <a:t>Almost 30 % of those aged 60+ had worked in the previous year.  Of those, almost half who did so aged 60 </a:t>
            </a:r>
            <a:r>
              <a:rPr lang="mr-IN" baseline="0" dirty="0" smtClean="0"/>
              <a:t>–</a:t>
            </a:r>
            <a:r>
              <a:rPr lang="en-US" baseline="0" dirty="0" smtClean="0"/>
              <a:t> 64; only 5% did so aged 80 and above.  </a:t>
            </a:r>
          </a:p>
          <a:p>
            <a:r>
              <a:rPr lang="en-US" baseline="0" dirty="0" smtClean="0"/>
              <a:t>Most interested, of those who hadn’t worked, 30 % would have liked to do so.  We don’t know why they stopped.  Dynamics of movement in and out of work in later life poorly understood.</a:t>
            </a:r>
            <a:endParaRPr lang="en-US" dirty="0"/>
          </a:p>
        </p:txBody>
      </p:sp>
      <p:sp>
        <p:nvSpPr>
          <p:cNvPr id="4" name="Slide Number Placeholder 3"/>
          <p:cNvSpPr>
            <a:spLocks noGrp="1"/>
          </p:cNvSpPr>
          <p:nvPr>
            <p:ph type="sldNum" sz="quarter" idx="10"/>
          </p:nvPr>
        </p:nvSpPr>
        <p:spPr/>
        <p:txBody>
          <a:bodyPr/>
          <a:lstStyle/>
          <a:p>
            <a:fld id="{F3A5A650-3748-8A4C-AE97-464B7DC3D610}" type="slidenum">
              <a:rPr lang="en-US" smtClean="0"/>
              <a:pPr/>
              <a:t>10</a:t>
            </a:fld>
            <a:endParaRPr lang="en-US"/>
          </a:p>
        </p:txBody>
      </p:sp>
    </p:spTree>
    <p:extLst>
      <p:ext uri="{BB962C8B-B14F-4D97-AF65-F5344CB8AC3E}">
        <p14:creationId xmlns:p14="http://schemas.microsoft.com/office/powerpoint/2010/main" xmlns="" val="6622710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Recognise</a:t>
            </a:r>
            <a:r>
              <a:rPr lang="en-US" baseline="0" dirty="0" smtClean="0"/>
              <a:t> that there is a discussion about self-reported health as a measure and some of its limitations (another issue for the City Group?)</a:t>
            </a:r>
            <a:endParaRPr lang="en-US" dirty="0" smtClean="0"/>
          </a:p>
          <a:p>
            <a:r>
              <a:rPr lang="en-US" dirty="0" smtClean="0"/>
              <a:t>Useful here to see experience</a:t>
            </a:r>
            <a:r>
              <a:rPr lang="en-US" baseline="0" dirty="0" smtClean="0"/>
              <a:t> of </a:t>
            </a:r>
            <a:r>
              <a:rPr lang="en-US" dirty="0" smtClean="0"/>
              <a:t> ‘young old’ and ‘old old illustrated.  That is progress on 60+</a:t>
            </a:r>
          </a:p>
          <a:p>
            <a:r>
              <a:rPr lang="en-US" dirty="0" smtClean="0"/>
              <a:t>Illness and</a:t>
            </a:r>
            <a:r>
              <a:rPr lang="en-US" baseline="0" dirty="0" smtClean="0"/>
              <a:t> disability in old age is not a crime. Something we have to plan for </a:t>
            </a:r>
            <a:r>
              <a:rPr lang="mr-IN" baseline="0" dirty="0" smtClean="0"/>
              <a:t>–</a:t>
            </a:r>
            <a:r>
              <a:rPr lang="en-US" baseline="0" dirty="0" smtClean="0"/>
              <a:t> and this includes planning for development of enabling environments which I’m sure John </a:t>
            </a:r>
            <a:r>
              <a:rPr lang="en-US" baseline="0" dirty="0" err="1" smtClean="0"/>
              <a:t>Beard,WHO</a:t>
            </a:r>
            <a:r>
              <a:rPr lang="en-US" baseline="0" dirty="0" smtClean="0"/>
              <a:t> will speak about later this morning</a:t>
            </a:r>
            <a:endParaRPr lang="en-US" dirty="0" smtClean="0"/>
          </a:p>
        </p:txBody>
      </p:sp>
      <p:sp>
        <p:nvSpPr>
          <p:cNvPr id="4" name="Slide Number Placeholder 3"/>
          <p:cNvSpPr>
            <a:spLocks noGrp="1"/>
          </p:cNvSpPr>
          <p:nvPr>
            <p:ph type="sldNum" sz="quarter" idx="10"/>
          </p:nvPr>
        </p:nvSpPr>
        <p:spPr/>
        <p:txBody>
          <a:bodyPr/>
          <a:lstStyle/>
          <a:p>
            <a:fld id="{F3A5A650-3748-8A4C-AE97-464B7DC3D610}" type="slidenum">
              <a:rPr lang="en-US" smtClean="0"/>
              <a:pPr/>
              <a:t>11</a:t>
            </a:fld>
            <a:endParaRPr lang="en-US"/>
          </a:p>
        </p:txBody>
      </p:sp>
    </p:spTree>
    <p:extLst>
      <p:ext uri="{BB962C8B-B14F-4D97-AF65-F5344CB8AC3E}">
        <p14:creationId xmlns:p14="http://schemas.microsoft.com/office/powerpoint/2010/main" xmlns="" val="20096877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Survey of Older Persons in Thailand</a:t>
            </a:r>
            <a:r>
              <a:rPr lang="en-US" baseline="0" dirty="0" smtClean="0"/>
              <a:t> (2014), </a:t>
            </a:r>
          </a:p>
          <a:p>
            <a:r>
              <a:rPr lang="en-US" baseline="0" dirty="0" smtClean="0"/>
              <a:t>Overall, percentage of those reporting health as very good or good higher in younger old age; percentage of those reporting health as poor or very poor highest among those aged 80+.  At a minimum, we need to know what is happening to younger old and older old in any setting.  And how much of this ill health can be alleviated with better health care and management and an enabling environment </a:t>
            </a:r>
            <a:r>
              <a:rPr lang="mr-IN" baseline="0" dirty="0" smtClean="0"/>
              <a:t>–</a:t>
            </a:r>
            <a:r>
              <a:rPr lang="en-US" baseline="0" dirty="0" smtClean="0"/>
              <a:t> the latter, a focus for WHO in terms of Global Strategy and Plan of Action on healthy ageing.</a:t>
            </a:r>
            <a:endParaRPr lang="en-US" dirty="0"/>
          </a:p>
        </p:txBody>
      </p:sp>
      <p:sp>
        <p:nvSpPr>
          <p:cNvPr id="4" name="Slide Number Placeholder 3"/>
          <p:cNvSpPr>
            <a:spLocks noGrp="1"/>
          </p:cNvSpPr>
          <p:nvPr>
            <p:ph type="sldNum" sz="quarter" idx="10"/>
          </p:nvPr>
        </p:nvSpPr>
        <p:spPr/>
        <p:txBody>
          <a:bodyPr/>
          <a:lstStyle/>
          <a:p>
            <a:fld id="{F3A5A650-3748-8A4C-AE97-464B7DC3D610}" type="slidenum">
              <a:rPr lang="en-US" smtClean="0"/>
              <a:pPr/>
              <a:t>12</a:t>
            </a:fld>
            <a:endParaRPr lang="en-US"/>
          </a:p>
        </p:txBody>
      </p:sp>
    </p:spTree>
    <p:extLst>
      <p:ext uri="{BB962C8B-B14F-4D97-AF65-F5344CB8AC3E}">
        <p14:creationId xmlns:p14="http://schemas.microsoft.com/office/powerpoint/2010/main" xmlns="" val="229364039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BIG%20DISK:ONS_Final%20Logos%20Folder%2028.02.08:NEW%20ONS%20Logos:JPEG%20HI:ONS_RGB.jpg" TargetMode="Externa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4" name="Picture 8" descr="BIG DISK:ONS_Final Logos Folder 28.02.08:NEW ONS Logos:JPEG HI:ONS_RGB.jpg"/>
          <p:cNvPicPr>
            <a:picLocks noChangeAspect="1" noChangeArrowheads="1"/>
          </p:cNvPicPr>
          <p:nvPr/>
        </p:nvPicPr>
        <p:blipFill>
          <a:blip r:embed="rId3" r:link="rId4" cstate="print"/>
          <a:srcRect/>
          <a:stretch>
            <a:fillRect/>
          </a:stretch>
        </p:blipFill>
        <p:spPr bwMode="auto">
          <a:xfrm>
            <a:off x="381000" y="304800"/>
            <a:ext cx="3048000" cy="1219200"/>
          </a:xfrm>
          <a:prstGeom prst="rect">
            <a:avLst/>
          </a:prstGeom>
          <a:noFill/>
          <a:ln w="9525">
            <a:noFill/>
            <a:miter lim="800000"/>
            <a:headEnd/>
            <a:tailEnd/>
          </a:ln>
        </p:spPr>
      </p:pic>
      <p:sp>
        <p:nvSpPr>
          <p:cNvPr id="3074" name="Rectangle 2"/>
          <p:cNvSpPr>
            <a:spLocks noGrp="1" noChangeArrowheads="1"/>
          </p:cNvSpPr>
          <p:nvPr>
            <p:ph type="ctrTitle"/>
          </p:nvPr>
        </p:nvSpPr>
        <p:spPr>
          <a:xfrm>
            <a:off x="457200" y="3124200"/>
            <a:ext cx="7772400" cy="1143000"/>
          </a:xfrm>
        </p:spPr>
        <p:txBody>
          <a:bodyPr/>
          <a:lstStyle>
            <a:lvl1pPr>
              <a:defRPr/>
            </a:lvl1pPr>
          </a:lstStyle>
          <a:p>
            <a:r>
              <a:rPr lang="en-US"/>
              <a:t>Click to edit Master title style</a:t>
            </a:r>
          </a:p>
        </p:txBody>
      </p:sp>
      <p:sp>
        <p:nvSpPr>
          <p:cNvPr id="3075" name="Rectangle 3"/>
          <p:cNvSpPr>
            <a:spLocks noGrp="1" noChangeArrowheads="1"/>
          </p:cNvSpPr>
          <p:nvPr>
            <p:ph type="subTitle" idx="1"/>
          </p:nvPr>
        </p:nvSpPr>
        <p:spPr>
          <a:xfrm>
            <a:off x="457200" y="4419600"/>
            <a:ext cx="6400800" cy="1752600"/>
          </a:xfrm>
        </p:spPr>
        <p:txBody>
          <a:bodyPr/>
          <a:lstStyle>
            <a:lvl1pPr marL="0" indent="0">
              <a:buFontTx/>
              <a:buNone/>
              <a:defRPr/>
            </a:lvl1pPr>
          </a:lstStyle>
          <a:p>
            <a:r>
              <a:rPr lang="en-US"/>
              <a:t>Click to edit Master subtitle style</a:t>
            </a:r>
          </a:p>
        </p:txBody>
      </p:sp>
      <p:sp>
        <p:nvSpPr>
          <p:cNvPr id="5" name="Rectangle 4"/>
          <p:cNvSpPr>
            <a:spLocks noGrp="1" noChangeArrowheads="1"/>
          </p:cNvSpPr>
          <p:nvPr>
            <p:ph type="dt" sz="half" idx="10"/>
          </p:nvPr>
        </p:nvSpPr>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p:txBody>
          <a:bodyPr/>
          <a:lstStyle>
            <a:lvl1pPr>
              <a:defRPr/>
            </a:lvl1pPr>
          </a:lstStyle>
          <a:p>
            <a:pPr>
              <a:defRPr/>
            </a:pPr>
            <a:fld id="{D1EFA791-7854-4A7E-851D-E389A6C574A6}"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624992E1-2D1A-4B18-A235-DBBAC724DC2B}"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152400"/>
            <a:ext cx="1943100" cy="59436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85800" y="152400"/>
            <a:ext cx="5676900" cy="5943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0670877E-CA71-474F-AA09-91E10DB0B265}"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883229AF-2ADC-44A0-ACBE-FAC7C9793C3C}"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7AAD07DF-9294-43CC-A9C0-2958F473CD6B}" type="slidenum">
              <a:rPr lang="en-US"/>
              <a:pPr>
                <a:defRPr/>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D808533D-4177-4B91-8064-5DFCC1FDD2DA}" type="slidenum">
              <a:rPr lang="en-US"/>
              <a:pPr>
                <a:defRPr/>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85800" y="1524000"/>
            <a:ext cx="38100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524000"/>
            <a:ext cx="38100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73AF4256-B4B7-48DC-8537-BFF443C7A38B}" type="slidenum">
              <a:rPr lang="en-US"/>
              <a:pPr>
                <a:defRPr/>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491A1530-C441-4B25-B0FF-F233624D5DF4}" type="slidenum">
              <a:rPr lang="en-US"/>
              <a:pPr>
                <a:defRPr/>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F491E0F7-CABA-4AFB-98B0-2FA8D9BE5F07}" type="slidenum">
              <a:rPr lang="en-US"/>
              <a:pPr>
                <a:defRPr/>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7DD693D9-48C7-4391-A13B-5D6899F07C5E}" type="slidenum">
              <a:rPr lang="en-US"/>
              <a:pPr>
                <a:defRPr/>
              </a:pPr>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20DAA4C0-14C2-4545-9C5E-09CEF4496B4B}"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6DD0BA16-3A58-42A2-A346-9ECD61896718}"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45D5DB1F-2250-4A9F-8022-D8DB4F65F97B}" type="slidenum">
              <a:rPr lang="en-US"/>
              <a:pPr>
                <a:defRPr/>
              </a:pPr>
              <a:t>‹#›</a:t>
            </a:fld>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B9094C24-F859-41E1-A01A-3E0078A2302C}" type="slidenum">
              <a:rPr lang="en-US"/>
              <a:pPr>
                <a:defRPr/>
              </a:pPr>
              <a:t>‹#›</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152400"/>
            <a:ext cx="1943100" cy="59436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85800" y="152400"/>
            <a:ext cx="5676900" cy="5943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6B07A214-4058-4D98-907E-3FE54F4363F7}"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A597D6CF-929A-4D68-96AA-CC7CA3091FC4}"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85800" y="1524000"/>
            <a:ext cx="38100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524000"/>
            <a:ext cx="38100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A1EBF4BF-6669-436D-9FA3-B866DE49F73A}"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7236EB98-1F83-4F91-8EB6-0A163451AE55}"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2244EFAA-1FA0-4AA4-BFE7-9641B69F7956}"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897487E6-FA0F-4D1E-AD24-94DB3E9898EE}"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30BDBBF5-F66D-4720-BCFA-8DBFFFB77860}"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D67199F3-A5D0-4AD8-869C-0FAA65DA0A84}"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1524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524000"/>
            <a:ext cx="77724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lvl1pPr>
          </a:lstStyle>
          <a:p>
            <a:pPr>
              <a:defRPr/>
            </a:pPr>
            <a:endParaRPr lang="en-US" dirty="0"/>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dirty="0"/>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vl1pPr>
          </a:lstStyle>
          <a:p>
            <a:pPr>
              <a:defRPr/>
            </a:pPr>
            <a:fld id="{980ED9D0-72CC-4C9B-A35E-4DD034C5B79A}" type="slidenum">
              <a:rPr lang="en-US"/>
              <a:pPr>
                <a:defRPr/>
              </a:pPr>
              <a:t>‹#›</a:t>
            </a:fld>
            <a:endParaRPr lang="en-US" dirty="0"/>
          </a:p>
        </p:txBody>
      </p:sp>
      <p:sp>
        <p:nvSpPr>
          <p:cNvPr id="1031" name="Line 7"/>
          <p:cNvSpPr>
            <a:spLocks noChangeShapeType="1"/>
          </p:cNvSpPr>
          <p:nvPr/>
        </p:nvSpPr>
        <p:spPr bwMode="auto">
          <a:xfrm>
            <a:off x="381000" y="1143000"/>
            <a:ext cx="8458200" cy="0"/>
          </a:xfrm>
          <a:prstGeom prst="line">
            <a:avLst/>
          </a:prstGeom>
          <a:noFill/>
          <a:ln w="9525">
            <a:solidFill>
              <a:srgbClr val="9BA921"/>
            </a:solidFill>
            <a:round/>
            <a:headEnd/>
            <a:tailEnd/>
          </a:ln>
        </p:spPr>
        <p:txBody>
          <a:bodyPr wrap="none" anchor="ctr"/>
          <a:lstStyle/>
          <a:p>
            <a:pPr>
              <a:defRPr/>
            </a:pPr>
            <a:endParaRPr lang="en-GB" dirty="0"/>
          </a:p>
        </p:txBody>
      </p:sp>
    </p:spTree>
  </p:cSld>
  <p:clrMap bg1="lt1" tx1="dk1" bg2="lt2" tx2="dk2" accent1="accent1" accent2="accent2" accent3="accent3" accent4="accent4" accent5="accent5" accent6="accent6" hlink="hlink" folHlink="folHlink"/>
  <p:sldLayoutIdLst>
    <p:sldLayoutId id="2147483878" r:id="rId1"/>
    <p:sldLayoutId id="2147483857" r:id="rId2"/>
    <p:sldLayoutId id="2147483858" r:id="rId3"/>
    <p:sldLayoutId id="2147483859" r:id="rId4"/>
    <p:sldLayoutId id="2147483860" r:id="rId5"/>
    <p:sldLayoutId id="2147483861" r:id="rId6"/>
    <p:sldLayoutId id="2147483862" r:id="rId7"/>
    <p:sldLayoutId id="2147483863" r:id="rId8"/>
    <p:sldLayoutId id="2147483864" r:id="rId9"/>
    <p:sldLayoutId id="2147483865" r:id="rId10"/>
    <p:sldLayoutId id="2147483866" r:id="rId11"/>
  </p:sldLayoutIdLst>
  <p:txStyles>
    <p:titleStyle>
      <a:lvl1pPr algn="l" rtl="0" eaLnBrk="0" fontAlgn="base" hangingPunct="0">
        <a:spcBef>
          <a:spcPct val="0"/>
        </a:spcBef>
        <a:spcAft>
          <a:spcPct val="0"/>
        </a:spcAft>
        <a:defRPr sz="3200" b="1">
          <a:solidFill>
            <a:srgbClr val="002D46"/>
          </a:solidFill>
          <a:latin typeface="+mj-lt"/>
          <a:ea typeface="+mj-ea"/>
          <a:cs typeface="+mj-cs"/>
        </a:defRPr>
      </a:lvl1pPr>
      <a:lvl2pPr algn="l" rtl="0" eaLnBrk="0" fontAlgn="base" hangingPunct="0">
        <a:spcBef>
          <a:spcPct val="0"/>
        </a:spcBef>
        <a:spcAft>
          <a:spcPct val="0"/>
        </a:spcAft>
        <a:defRPr sz="3200" b="1">
          <a:solidFill>
            <a:srgbClr val="002D46"/>
          </a:solidFill>
          <a:latin typeface="Arial" charset="0"/>
          <a:ea typeface="ＭＳ Ｐゴシック" pitchFamily="1" charset="-128"/>
        </a:defRPr>
      </a:lvl2pPr>
      <a:lvl3pPr algn="l" rtl="0" eaLnBrk="0" fontAlgn="base" hangingPunct="0">
        <a:spcBef>
          <a:spcPct val="0"/>
        </a:spcBef>
        <a:spcAft>
          <a:spcPct val="0"/>
        </a:spcAft>
        <a:defRPr sz="3200" b="1">
          <a:solidFill>
            <a:srgbClr val="002D46"/>
          </a:solidFill>
          <a:latin typeface="Arial" charset="0"/>
          <a:ea typeface="ＭＳ Ｐゴシック" pitchFamily="1" charset="-128"/>
        </a:defRPr>
      </a:lvl3pPr>
      <a:lvl4pPr algn="l" rtl="0" eaLnBrk="0" fontAlgn="base" hangingPunct="0">
        <a:spcBef>
          <a:spcPct val="0"/>
        </a:spcBef>
        <a:spcAft>
          <a:spcPct val="0"/>
        </a:spcAft>
        <a:defRPr sz="3200" b="1">
          <a:solidFill>
            <a:srgbClr val="002D46"/>
          </a:solidFill>
          <a:latin typeface="Arial" charset="0"/>
          <a:ea typeface="ＭＳ Ｐゴシック" pitchFamily="1" charset="-128"/>
        </a:defRPr>
      </a:lvl4pPr>
      <a:lvl5pPr algn="l" rtl="0" eaLnBrk="0" fontAlgn="base" hangingPunct="0">
        <a:spcBef>
          <a:spcPct val="0"/>
        </a:spcBef>
        <a:spcAft>
          <a:spcPct val="0"/>
        </a:spcAft>
        <a:defRPr sz="3200" b="1">
          <a:solidFill>
            <a:srgbClr val="002D46"/>
          </a:solidFill>
          <a:latin typeface="Arial" charset="0"/>
          <a:ea typeface="ＭＳ Ｐゴシック" pitchFamily="1" charset="-128"/>
        </a:defRPr>
      </a:lvl5pPr>
      <a:lvl6pPr marL="457200" algn="l" rtl="0" fontAlgn="base">
        <a:spcBef>
          <a:spcPct val="0"/>
        </a:spcBef>
        <a:spcAft>
          <a:spcPct val="0"/>
        </a:spcAft>
        <a:defRPr sz="3200" b="1">
          <a:solidFill>
            <a:srgbClr val="002D46"/>
          </a:solidFill>
          <a:latin typeface="Arial" charset="0"/>
          <a:ea typeface="ＭＳ Ｐゴシック" pitchFamily="1" charset="-128"/>
        </a:defRPr>
      </a:lvl6pPr>
      <a:lvl7pPr marL="914400" algn="l" rtl="0" fontAlgn="base">
        <a:spcBef>
          <a:spcPct val="0"/>
        </a:spcBef>
        <a:spcAft>
          <a:spcPct val="0"/>
        </a:spcAft>
        <a:defRPr sz="3200" b="1">
          <a:solidFill>
            <a:srgbClr val="002D46"/>
          </a:solidFill>
          <a:latin typeface="Arial" charset="0"/>
          <a:ea typeface="ＭＳ Ｐゴシック" pitchFamily="1" charset="-128"/>
        </a:defRPr>
      </a:lvl7pPr>
      <a:lvl8pPr marL="1371600" algn="l" rtl="0" fontAlgn="base">
        <a:spcBef>
          <a:spcPct val="0"/>
        </a:spcBef>
        <a:spcAft>
          <a:spcPct val="0"/>
        </a:spcAft>
        <a:defRPr sz="3200" b="1">
          <a:solidFill>
            <a:srgbClr val="002D46"/>
          </a:solidFill>
          <a:latin typeface="Arial" charset="0"/>
          <a:ea typeface="ＭＳ Ｐゴシック" pitchFamily="1" charset="-128"/>
        </a:defRPr>
      </a:lvl8pPr>
      <a:lvl9pPr marL="1828800" algn="l" rtl="0" fontAlgn="base">
        <a:spcBef>
          <a:spcPct val="0"/>
        </a:spcBef>
        <a:spcAft>
          <a:spcPct val="0"/>
        </a:spcAft>
        <a:defRPr sz="3200" b="1">
          <a:solidFill>
            <a:srgbClr val="002D46"/>
          </a:solidFill>
          <a:latin typeface="Arial" charset="0"/>
          <a:ea typeface="ＭＳ Ｐゴシック" pitchFamily="1" charset="-128"/>
        </a:defRPr>
      </a:lvl9pPr>
    </p:titleStyle>
    <p:bodyStyle>
      <a:lvl1pPr marL="342900" indent="-342900" algn="l" rtl="0" eaLnBrk="0" fontAlgn="base" hangingPunct="0">
        <a:spcBef>
          <a:spcPct val="20000"/>
        </a:spcBef>
        <a:spcAft>
          <a:spcPct val="0"/>
        </a:spcAft>
        <a:buChar char="•"/>
        <a:defRPr sz="2800">
          <a:solidFill>
            <a:srgbClr val="002D46"/>
          </a:solidFill>
          <a:latin typeface="+mn-lt"/>
          <a:ea typeface="+mn-ea"/>
          <a:cs typeface="+mn-cs"/>
        </a:defRPr>
      </a:lvl1pPr>
      <a:lvl2pPr marL="763588" indent="-285750" algn="l" rtl="0" eaLnBrk="0" fontAlgn="base" hangingPunct="0">
        <a:spcBef>
          <a:spcPct val="20000"/>
        </a:spcBef>
        <a:spcAft>
          <a:spcPct val="0"/>
        </a:spcAft>
        <a:defRPr sz="2400">
          <a:solidFill>
            <a:srgbClr val="002D46"/>
          </a:solidFill>
          <a:latin typeface="+mn-lt"/>
          <a:ea typeface="+mn-ea"/>
        </a:defRPr>
      </a:lvl2pPr>
      <a:lvl3pPr marL="1182688" indent="-228600" algn="l" rtl="0" eaLnBrk="0" fontAlgn="base" hangingPunct="0">
        <a:spcBef>
          <a:spcPct val="20000"/>
        </a:spcBef>
        <a:spcAft>
          <a:spcPct val="0"/>
        </a:spcAft>
        <a:buChar char="•"/>
        <a:defRPr sz="2000">
          <a:solidFill>
            <a:srgbClr val="002D46"/>
          </a:solidFill>
          <a:latin typeface="+mn-lt"/>
          <a:ea typeface="+mn-ea"/>
        </a:defRPr>
      </a:lvl3pPr>
      <a:lvl4pPr marL="1619250" indent="-246063" algn="l" rtl="0" eaLnBrk="0" fontAlgn="base" hangingPunct="0">
        <a:spcBef>
          <a:spcPct val="20000"/>
        </a:spcBef>
        <a:spcAft>
          <a:spcPct val="0"/>
        </a:spcAft>
        <a:defRPr>
          <a:solidFill>
            <a:srgbClr val="002D46"/>
          </a:solidFill>
          <a:latin typeface="+mn-lt"/>
          <a:ea typeface="+mn-ea"/>
        </a:defRPr>
      </a:lvl4pPr>
      <a:lvl5pPr marL="2057400" indent="-228600" algn="l" rtl="0" eaLnBrk="0" fontAlgn="base" hangingPunct="0">
        <a:spcBef>
          <a:spcPct val="20000"/>
        </a:spcBef>
        <a:spcAft>
          <a:spcPct val="0"/>
        </a:spcAft>
        <a:defRPr sz="2000">
          <a:solidFill>
            <a:schemeClr val="tx1"/>
          </a:solidFill>
          <a:latin typeface="+mn-lt"/>
          <a:ea typeface="+mn-ea"/>
        </a:defRPr>
      </a:lvl5pPr>
      <a:lvl6pPr marL="2514600" indent="-228600" algn="l" rtl="0" fontAlgn="base">
        <a:spcBef>
          <a:spcPct val="20000"/>
        </a:spcBef>
        <a:spcAft>
          <a:spcPct val="0"/>
        </a:spcAft>
        <a:defRPr sz="2000">
          <a:solidFill>
            <a:schemeClr val="tx1"/>
          </a:solidFill>
          <a:latin typeface="+mn-lt"/>
          <a:ea typeface="+mn-ea"/>
        </a:defRPr>
      </a:lvl6pPr>
      <a:lvl7pPr marL="2971800" indent="-228600" algn="l" rtl="0" fontAlgn="base">
        <a:spcBef>
          <a:spcPct val="20000"/>
        </a:spcBef>
        <a:spcAft>
          <a:spcPct val="0"/>
        </a:spcAft>
        <a:defRPr sz="2000">
          <a:solidFill>
            <a:schemeClr val="tx1"/>
          </a:solidFill>
          <a:latin typeface="+mn-lt"/>
          <a:ea typeface="+mn-ea"/>
        </a:defRPr>
      </a:lvl7pPr>
      <a:lvl8pPr marL="3429000" indent="-228600" algn="l" rtl="0" fontAlgn="base">
        <a:spcBef>
          <a:spcPct val="20000"/>
        </a:spcBef>
        <a:spcAft>
          <a:spcPct val="0"/>
        </a:spcAft>
        <a:defRPr sz="2000">
          <a:solidFill>
            <a:schemeClr val="tx1"/>
          </a:solidFill>
          <a:latin typeface="+mn-lt"/>
          <a:ea typeface="+mn-ea"/>
        </a:defRPr>
      </a:lvl8pPr>
      <a:lvl9pPr marL="3886200" indent="-228600" algn="l" rtl="0" fontAlgn="base">
        <a:spcBef>
          <a:spcPct val="20000"/>
        </a:spcBef>
        <a:spcAft>
          <a:spcPct val="0"/>
        </a:spcAft>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85800" y="1524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685800" y="1524000"/>
            <a:ext cx="77724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14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lvl1pPr>
          </a:lstStyle>
          <a:p>
            <a:pPr>
              <a:defRPr/>
            </a:pPr>
            <a:endParaRPr lang="en-US" dirty="0"/>
          </a:p>
        </p:txBody>
      </p:sp>
      <p:sp>
        <p:nvSpPr>
          <p:cNvPr id="614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dirty="0"/>
          </a:p>
        </p:txBody>
      </p:sp>
      <p:sp>
        <p:nvSpPr>
          <p:cNvPr id="615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vl1pPr>
          </a:lstStyle>
          <a:p>
            <a:pPr>
              <a:defRPr/>
            </a:pPr>
            <a:fld id="{9A1CE242-C86D-410D-AD02-4979601626BC}" type="slidenum">
              <a:rPr lang="en-US"/>
              <a:pPr>
                <a:defRPr/>
              </a:pPr>
              <a:t>‹#›</a:t>
            </a:fld>
            <a:endParaRPr lang="en-US" dirty="0"/>
          </a:p>
        </p:txBody>
      </p:sp>
      <p:sp>
        <p:nvSpPr>
          <p:cNvPr id="6151" name="Line 7"/>
          <p:cNvSpPr>
            <a:spLocks noChangeShapeType="1"/>
          </p:cNvSpPr>
          <p:nvPr/>
        </p:nvSpPr>
        <p:spPr bwMode="auto">
          <a:xfrm>
            <a:off x="381000" y="1143000"/>
            <a:ext cx="8458200" cy="0"/>
          </a:xfrm>
          <a:prstGeom prst="line">
            <a:avLst/>
          </a:prstGeom>
          <a:noFill/>
          <a:ln w="9525">
            <a:solidFill>
              <a:srgbClr val="9BA921"/>
            </a:solidFill>
            <a:round/>
            <a:headEnd/>
            <a:tailEnd/>
          </a:ln>
        </p:spPr>
        <p:txBody>
          <a:bodyPr wrap="none" anchor="ctr"/>
          <a:lstStyle/>
          <a:p>
            <a:pPr>
              <a:defRPr/>
            </a:pPr>
            <a:endParaRPr lang="en-GB" dirty="0"/>
          </a:p>
        </p:txBody>
      </p:sp>
    </p:spTree>
  </p:cSld>
  <p:clrMap bg1="lt1" tx1="dk1" bg2="lt2" tx2="dk2" accent1="accent1" accent2="accent2" accent3="accent3" accent4="accent4" accent5="accent5" accent6="accent6" hlink="hlink" folHlink="folHlink"/>
  <p:sldLayoutIdLst>
    <p:sldLayoutId id="2147483867" r:id="rId1"/>
    <p:sldLayoutId id="2147483868" r:id="rId2"/>
    <p:sldLayoutId id="2147483869" r:id="rId3"/>
    <p:sldLayoutId id="2147483870" r:id="rId4"/>
    <p:sldLayoutId id="2147483871" r:id="rId5"/>
    <p:sldLayoutId id="2147483872" r:id="rId6"/>
    <p:sldLayoutId id="2147483873" r:id="rId7"/>
    <p:sldLayoutId id="2147483874" r:id="rId8"/>
    <p:sldLayoutId id="2147483875" r:id="rId9"/>
    <p:sldLayoutId id="2147483876" r:id="rId10"/>
    <p:sldLayoutId id="2147483877" r:id="rId11"/>
  </p:sldLayoutIdLst>
  <p:txStyles>
    <p:titleStyle>
      <a:lvl1pPr algn="l" rtl="0" eaLnBrk="0" fontAlgn="base" hangingPunct="0">
        <a:spcBef>
          <a:spcPct val="0"/>
        </a:spcBef>
        <a:spcAft>
          <a:spcPct val="0"/>
        </a:spcAft>
        <a:defRPr sz="3200" b="1">
          <a:solidFill>
            <a:srgbClr val="002D46"/>
          </a:solidFill>
          <a:latin typeface="+mj-lt"/>
          <a:ea typeface="+mj-ea"/>
          <a:cs typeface="+mj-cs"/>
        </a:defRPr>
      </a:lvl1pPr>
      <a:lvl2pPr algn="l" rtl="0" eaLnBrk="0" fontAlgn="base" hangingPunct="0">
        <a:spcBef>
          <a:spcPct val="0"/>
        </a:spcBef>
        <a:spcAft>
          <a:spcPct val="0"/>
        </a:spcAft>
        <a:defRPr sz="3200" b="1">
          <a:solidFill>
            <a:srgbClr val="002D46"/>
          </a:solidFill>
          <a:latin typeface="Arial" charset="0"/>
        </a:defRPr>
      </a:lvl2pPr>
      <a:lvl3pPr algn="l" rtl="0" eaLnBrk="0" fontAlgn="base" hangingPunct="0">
        <a:spcBef>
          <a:spcPct val="0"/>
        </a:spcBef>
        <a:spcAft>
          <a:spcPct val="0"/>
        </a:spcAft>
        <a:defRPr sz="3200" b="1">
          <a:solidFill>
            <a:srgbClr val="002D46"/>
          </a:solidFill>
          <a:latin typeface="Arial" charset="0"/>
        </a:defRPr>
      </a:lvl3pPr>
      <a:lvl4pPr algn="l" rtl="0" eaLnBrk="0" fontAlgn="base" hangingPunct="0">
        <a:spcBef>
          <a:spcPct val="0"/>
        </a:spcBef>
        <a:spcAft>
          <a:spcPct val="0"/>
        </a:spcAft>
        <a:defRPr sz="3200" b="1">
          <a:solidFill>
            <a:srgbClr val="002D46"/>
          </a:solidFill>
          <a:latin typeface="Arial" charset="0"/>
        </a:defRPr>
      </a:lvl4pPr>
      <a:lvl5pPr algn="l" rtl="0" eaLnBrk="0" fontAlgn="base" hangingPunct="0">
        <a:spcBef>
          <a:spcPct val="0"/>
        </a:spcBef>
        <a:spcAft>
          <a:spcPct val="0"/>
        </a:spcAft>
        <a:defRPr sz="3200" b="1">
          <a:solidFill>
            <a:srgbClr val="002D46"/>
          </a:solidFill>
          <a:latin typeface="Arial" charset="0"/>
        </a:defRPr>
      </a:lvl5pPr>
      <a:lvl6pPr marL="457200" algn="l" rtl="0" fontAlgn="base">
        <a:spcBef>
          <a:spcPct val="0"/>
        </a:spcBef>
        <a:spcAft>
          <a:spcPct val="0"/>
        </a:spcAft>
        <a:defRPr sz="3200" b="1">
          <a:solidFill>
            <a:srgbClr val="002D46"/>
          </a:solidFill>
          <a:latin typeface="Arial" charset="0"/>
        </a:defRPr>
      </a:lvl6pPr>
      <a:lvl7pPr marL="914400" algn="l" rtl="0" fontAlgn="base">
        <a:spcBef>
          <a:spcPct val="0"/>
        </a:spcBef>
        <a:spcAft>
          <a:spcPct val="0"/>
        </a:spcAft>
        <a:defRPr sz="3200" b="1">
          <a:solidFill>
            <a:srgbClr val="002D46"/>
          </a:solidFill>
          <a:latin typeface="Arial" charset="0"/>
        </a:defRPr>
      </a:lvl7pPr>
      <a:lvl8pPr marL="1371600" algn="l" rtl="0" fontAlgn="base">
        <a:spcBef>
          <a:spcPct val="0"/>
        </a:spcBef>
        <a:spcAft>
          <a:spcPct val="0"/>
        </a:spcAft>
        <a:defRPr sz="3200" b="1">
          <a:solidFill>
            <a:srgbClr val="002D46"/>
          </a:solidFill>
          <a:latin typeface="Arial" charset="0"/>
        </a:defRPr>
      </a:lvl8pPr>
      <a:lvl9pPr marL="1828800" algn="l" rtl="0" fontAlgn="base">
        <a:spcBef>
          <a:spcPct val="0"/>
        </a:spcBef>
        <a:spcAft>
          <a:spcPct val="0"/>
        </a:spcAft>
        <a:defRPr sz="3200" b="1">
          <a:solidFill>
            <a:srgbClr val="002D46"/>
          </a:solidFill>
          <a:latin typeface="Arial" charset="0"/>
        </a:defRPr>
      </a:lvl9pPr>
    </p:titleStyle>
    <p:bodyStyle>
      <a:lvl1pPr marL="342900" indent="-342900" algn="l" rtl="0" eaLnBrk="0" fontAlgn="base" hangingPunct="0">
        <a:spcBef>
          <a:spcPct val="20000"/>
        </a:spcBef>
        <a:spcAft>
          <a:spcPct val="0"/>
        </a:spcAft>
        <a:buChar char="•"/>
        <a:defRPr sz="2800">
          <a:solidFill>
            <a:srgbClr val="002D46"/>
          </a:solidFill>
          <a:latin typeface="+mn-lt"/>
          <a:ea typeface="+mn-ea"/>
          <a:cs typeface="+mn-cs"/>
        </a:defRPr>
      </a:lvl1pPr>
      <a:lvl2pPr marL="742950" indent="-285750" algn="l" rtl="0" eaLnBrk="0" fontAlgn="base" hangingPunct="0">
        <a:spcBef>
          <a:spcPct val="20000"/>
        </a:spcBef>
        <a:spcAft>
          <a:spcPct val="0"/>
        </a:spcAft>
        <a:defRPr sz="2400">
          <a:solidFill>
            <a:srgbClr val="002D46"/>
          </a:solidFill>
          <a:latin typeface="+mn-lt"/>
        </a:defRPr>
      </a:lvl2pPr>
      <a:lvl3pPr marL="1143000" indent="-228600" algn="l" rtl="0" eaLnBrk="0" fontAlgn="base" hangingPunct="0">
        <a:spcBef>
          <a:spcPct val="20000"/>
        </a:spcBef>
        <a:spcAft>
          <a:spcPct val="0"/>
        </a:spcAft>
        <a:buChar char="•"/>
        <a:defRPr sz="2000">
          <a:solidFill>
            <a:srgbClr val="002D46"/>
          </a:solidFill>
          <a:latin typeface="+mn-lt"/>
        </a:defRPr>
      </a:lvl3pPr>
      <a:lvl4pPr marL="1600200" indent="-228600" algn="l" rtl="0" eaLnBrk="0" fontAlgn="base" hangingPunct="0">
        <a:spcBef>
          <a:spcPct val="20000"/>
        </a:spcBef>
        <a:spcAft>
          <a:spcPct val="0"/>
        </a:spcAft>
        <a:defRPr>
          <a:solidFill>
            <a:srgbClr val="002D46"/>
          </a:solidFill>
          <a:latin typeface="+mn-lt"/>
        </a:defRPr>
      </a:lvl4pPr>
      <a:lvl5pPr marL="2057400" indent="-228600" algn="l" rtl="0" eaLnBrk="0" fontAlgn="base" hangingPunct="0">
        <a:spcBef>
          <a:spcPct val="20000"/>
        </a:spcBef>
        <a:spcAft>
          <a:spcPct val="0"/>
        </a:spcAft>
        <a:defRPr sz="2000">
          <a:solidFill>
            <a:schemeClr val="tx1"/>
          </a:solidFill>
          <a:latin typeface="+mn-lt"/>
        </a:defRPr>
      </a:lvl5pPr>
      <a:lvl6pPr marL="2514600" indent="-228600" algn="l" rtl="0" fontAlgn="base">
        <a:spcBef>
          <a:spcPct val="20000"/>
        </a:spcBef>
        <a:spcAft>
          <a:spcPct val="0"/>
        </a:spcAft>
        <a:defRPr sz="2000">
          <a:solidFill>
            <a:schemeClr val="tx1"/>
          </a:solidFill>
          <a:latin typeface="+mn-lt"/>
        </a:defRPr>
      </a:lvl6pPr>
      <a:lvl7pPr marL="2971800" indent="-228600" algn="l" rtl="0" fontAlgn="base">
        <a:spcBef>
          <a:spcPct val="20000"/>
        </a:spcBef>
        <a:spcAft>
          <a:spcPct val="0"/>
        </a:spcAft>
        <a:defRPr sz="2000">
          <a:solidFill>
            <a:schemeClr val="tx1"/>
          </a:solidFill>
          <a:latin typeface="+mn-lt"/>
        </a:defRPr>
      </a:lvl7pPr>
      <a:lvl8pPr marL="3429000" indent="-228600" algn="l" rtl="0" fontAlgn="base">
        <a:spcBef>
          <a:spcPct val="20000"/>
        </a:spcBef>
        <a:spcAft>
          <a:spcPct val="0"/>
        </a:spcAft>
        <a:defRPr sz="2000">
          <a:solidFill>
            <a:schemeClr val="tx1"/>
          </a:solidFill>
          <a:latin typeface="+mn-lt"/>
        </a:defRPr>
      </a:lvl8pPr>
      <a:lvl9pPr marL="3886200" indent="-228600" algn="l" rtl="0" fontAlgn="base">
        <a:spcBef>
          <a:spcPct val="20000"/>
        </a:spcBef>
        <a:spcAft>
          <a:spcPct val="0"/>
        </a:spcAft>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sli.do/"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p:cNvSpPr txBox="1"/>
          <p:nvPr/>
        </p:nvSpPr>
        <p:spPr>
          <a:xfrm>
            <a:off x="1835696" y="5445224"/>
            <a:ext cx="5472608" cy="1015663"/>
          </a:xfrm>
          <a:prstGeom prst="rect">
            <a:avLst/>
          </a:prstGeom>
          <a:noFill/>
        </p:spPr>
        <p:txBody>
          <a:bodyPr wrap="square" rtlCol="0">
            <a:spAutoFit/>
          </a:bodyPr>
          <a:lstStyle/>
          <a:p>
            <a:pPr algn="ctr"/>
            <a:r>
              <a:rPr lang="en-GB" sz="6000" dirty="0" smtClean="0"/>
              <a:t>Welcome!</a:t>
            </a:r>
            <a:endParaRPr lang="en-US" sz="6000" dirty="0"/>
          </a:p>
        </p:txBody>
      </p:sp>
      <p:sp>
        <p:nvSpPr>
          <p:cNvPr id="1046" name="Rectangle 2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7" name="Rectangle 23"/>
          <p:cNvSpPr>
            <a:spLocks noChangeArrowheads="1"/>
          </p:cNvSpPr>
          <p:nvPr/>
        </p:nvSpPr>
        <p:spPr bwMode="auto">
          <a:xfrm>
            <a:off x="251520" y="2420888"/>
            <a:ext cx="8784976" cy="284693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Calibri" pitchFamily="34" charset="0"/>
                <a:ea typeface="SimSun" pitchFamily="2" charset="-122"/>
                <a:cs typeface="Times New Roman" pitchFamily="18" charset="0"/>
              </a:rPr>
              <a:t/>
            </a:r>
            <a:br>
              <a:rPr kumimoji="0" lang="en-US" sz="1100" b="0" i="0" u="none" strike="noStrike" cap="none" normalizeH="0" baseline="0" dirty="0" smtClean="0">
                <a:ln>
                  <a:noFill/>
                </a:ln>
                <a:solidFill>
                  <a:schemeClr val="tx1"/>
                </a:solidFill>
                <a:effectLst/>
                <a:latin typeface="Calibri" pitchFamily="34" charset="0"/>
                <a:ea typeface="SimSun" pitchFamily="2" charset="-122"/>
                <a:cs typeface="Times New Roman" pitchFamily="18" charset="0"/>
              </a:rPr>
            </a:br>
            <a:r>
              <a:rPr kumimoji="0" lang="en-GB" sz="2800" b="1" i="0" u="none" strike="noStrike" cap="none" normalizeH="0" baseline="0" dirty="0" smtClean="0">
                <a:ln>
                  <a:noFill/>
                </a:ln>
                <a:solidFill>
                  <a:schemeClr val="tx1"/>
                </a:solidFill>
                <a:effectLst/>
                <a:latin typeface="Arial" pitchFamily="34" charset="0"/>
                <a:ea typeface="SimSun" pitchFamily="2" charset="-122"/>
                <a:cs typeface="Arial" pitchFamily="34" charset="0"/>
              </a:rPr>
              <a:t>Workshop in support of the establishment of the </a:t>
            </a:r>
            <a:br>
              <a:rPr kumimoji="0" lang="en-GB" sz="2800" b="1" i="0" u="none" strike="noStrike" cap="none" normalizeH="0" baseline="0" dirty="0" smtClean="0">
                <a:ln>
                  <a:noFill/>
                </a:ln>
                <a:solidFill>
                  <a:schemeClr val="tx1"/>
                </a:solidFill>
                <a:effectLst/>
                <a:latin typeface="Arial" pitchFamily="34" charset="0"/>
                <a:ea typeface="SimSun" pitchFamily="2" charset="-122"/>
                <a:cs typeface="Arial" pitchFamily="34" charset="0"/>
              </a:rPr>
            </a:br>
            <a:r>
              <a:rPr kumimoji="0" lang="en-GB" sz="2800" b="1" i="0" u="none" strike="noStrike" cap="none" normalizeH="0" baseline="0" dirty="0" smtClean="0">
                <a:ln>
                  <a:noFill/>
                </a:ln>
                <a:solidFill>
                  <a:schemeClr val="tx1"/>
                </a:solidFill>
                <a:effectLst/>
                <a:latin typeface="Arial" pitchFamily="34" charset="0"/>
                <a:ea typeface="SimSun" pitchFamily="2" charset="-122"/>
                <a:cs typeface="Arial" pitchFamily="34" charset="0"/>
              </a:rPr>
              <a:t>Titchfield City Group on Ageing and Age-disaggregated Data</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pitchFamily="34" charset="0"/>
                <a:ea typeface="SimSun" pitchFamily="2" charset="-122"/>
                <a:cs typeface="Arial" pitchFamily="34" charset="0"/>
              </a:rPr>
              <a:t>22-24 August 2017, Winchester University, United Kingdom</a:t>
            </a:r>
            <a:endParaRPr kumimoji="0" lang="en-GB" sz="2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048" name="Picture 24"/>
          <p:cNvPicPr>
            <a:picLocks noChangeAspect="1" noChangeArrowheads="1"/>
          </p:cNvPicPr>
          <p:nvPr/>
        </p:nvPicPr>
        <p:blipFill>
          <a:blip r:embed="rId3" cstate="print"/>
          <a:srcRect/>
          <a:stretch>
            <a:fillRect/>
          </a:stretch>
        </p:blipFill>
        <p:spPr bwMode="auto">
          <a:xfrm>
            <a:off x="0" y="548680"/>
            <a:ext cx="9144000" cy="15349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a:solidFill>
            <a:schemeClr val="bg1">
              <a:lumMod val="75000"/>
            </a:schemeClr>
          </a:solidFill>
        </p:spPr>
        <p:txBody>
          <a:bodyPr/>
          <a:lstStyle/>
          <a:p>
            <a:pPr marL="0" indent="0" algn="ctr">
              <a:buNone/>
            </a:pPr>
            <a:r>
              <a:rPr lang="en-GB" dirty="0" smtClean="0"/>
              <a:t>.</a:t>
            </a:r>
            <a:endParaRPr lang="en-US" dirty="0"/>
          </a:p>
        </p:txBody>
      </p:sp>
      <p:sp>
        <p:nvSpPr>
          <p:cNvPr id="2" name="Title 1"/>
          <p:cNvSpPr>
            <a:spLocks noGrp="1"/>
          </p:cNvSpPr>
          <p:nvPr>
            <p:ph type="title"/>
          </p:nvPr>
        </p:nvSpPr>
        <p:spPr>
          <a:xfrm>
            <a:off x="457200" y="109759"/>
            <a:ext cx="8229600" cy="1693429"/>
          </a:xfrm>
          <a:solidFill>
            <a:srgbClr val="FF6600"/>
          </a:solidFill>
        </p:spPr>
        <p:txBody>
          <a:bodyPr/>
          <a:lstStyle/>
          <a:p>
            <a:pPr algn="ctr"/>
            <a:r>
              <a:rPr lang="en-GB" dirty="0" smtClean="0"/>
              <a:t>.</a:t>
            </a:r>
            <a:endParaRPr lang="en-US" dirty="0"/>
          </a:p>
        </p:txBody>
      </p:sp>
      <p:sp>
        <p:nvSpPr>
          <p:cNvPr id="5" name="Text Box 2"/>
          <p:cNvSpPr txBox="1">
            <a:spLocks noChangeArrowheads="1"/>
          </p:cNvSpPr>
          <p:nvPr/>
        </p:nvSpPr>
        <p:spPr bwMode="auto">
          <a:xfrm>
            <a:off x="4522052" y="6500374"/>
            <a:ext cx="3822551" cy="276225"/>
          </a:xfrm>
          <a:prstGeom prst="rect">
            <a:avLst/>
          </a:prstGeom>
          <a:solidFill>
            <a:schemeClr val="bg1"/>
          </a:solidFill>
          <a:ln w="9525">
            <a:noFill/>
            <a:miter lim="800000"/>
            <a:headEnd/>
            <a:tailEnd/>
          </a:ln>
        </p:spPr>
        <p:txBody>
          <a:bodyPr rot="0" vert="horz" wrap="square" lIns="91440" tIns="45720" rIns="91440" bIns="45720" anchor="t" anchorCtr="0">
            <a:noAutofit/>
          </a:bodyPr>
          <a:lstStyle/>
          <a:p>
            <a:pPr>
              <a:lnSpc>
                <a:spcPct val="115000"/>
              </a:lnSpc>
              <a:spcAft>
                <a:spcPts val="1000"/>
              </a:spcAft>
            </a:pPr>
            <a:r>
              <a:rPr lang="en-GB" sz="1000" dirty="0">
                <a:solidFill>
                  <a:srgbClr val="000000"/>
                </a:solidFill>
                <a:effectLst/>
                <a:latin typeface="Calibri"/>
                <a:ea typeface="Calibri"/>
                <a:cs typeface="Calibri"/>
              </a:rPr>
              <a:t>Knodel, J &amp; HAI staff (2014), Situation of Older Persons in</a:t>
            </a:r>
            <a:r>
              <a:rPr lang="en-GB" sz="1100" dirty="0">
                <a:solidFill>
                  <a:srgbClr val="000000"/>
                </a:solidFill>
                <a:effectLst/>
                <a:latin typeface="Calibri"/>
                <a:ea typeface="Calibri"/>
                <a:cs typeface="Calibri"/>
              </a:rPr>
              <a:t> </a:t>
            </a:r>
            <a:r>
              <a:rPr lang="en-GB" sz="1000" dirty="0">
                <a:solidFill>
                  <a:srgbClr val="000000"/>
                </a:solidFill>
                <a:effectLst/>
                <a:latin typeface="Calibri"/>
                <a:ea typeface="Calibri"/>
                <a:cs typeface="Calibri"/>
              </a:rPr>
              <a:t>Myanmar</a:t>
            </a:r>
            <a:endParaRPr lang="en-GB" sz="1100" dirty="0">
              <a:effectLst/>
              <a:latin typeface="Calibri"/>
              <a:ea typeface="Calibri"/>
              <a:cs typeface="Times New Roman"/>
            </a:endParaRPr>
          </a:p>
        </p:txBody>
      </p:sp>
      <p:pic>
        <p:nvPicPr>
          <p:cNvPr id="4" name="Content Placeholder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83568" y="404664"/>
            <a:ext cx="7834216" cy="6067194"/>
          </a:xfrm>
          <a:prstGeom prst="rect">
            <a:avLst/>
          </a:prstGeom>
          <a:noFill/>
          <a:ln>
            <a:noFill/>
          </a:ln>
        </p:spPr>
      </p:pic>
    </p:spTree>
    <p:extLst>
      <p:ext uri="{BB962C8B-B14F-4D97-AF65-F5344CB8AC3E}">
        <p14:creationId xmlns:p14="http://schemas.microsoft.com/office/powerpoint/2010/main" xmlns="" val="48775474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6858000"/>
          </a:xfrm>
          <a:prstGeom prst="rect">
            <a:avLst/>
          </a:prstGeom>
          <a:solidFill>
            <a:schemeClr val="bg1">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274638"/>
            <a:ext cx="8229600" cy="1686124"/>
          </a:xfrm>
          <a:solidFill>
            <a:srgbClr val="BF2637"/>
          </a:solidFill>
        </p:spPr>
        <p:txBody>
          <a:bodyPr>
            <a:normAutofit fontScale="90000"/>
          </a:bodyPr>
          <a:lstStyle/>
          <a:p>
            <a:r>
              <a:rPr lang="en-GB" dirty="0" smtClean="0">
                <a:solidFill>
                  <a:srgbClr val="FFFFFF"/>
                </a:solidFill>
              </a:rPr>
              <a:t/>
            </a:r>
            <a:br>
              <a:rPr lang="en-GB" dirty="0" smtClean="0">
                <a:solidFill>
                  <a:srgbClr val="FFFFFF"/>
                </a:solidFill>
              </a:rPr>
            </a:br>
            <a:r>
              <a:rPr lang="en-GB" dirty="0" smtClean="0">
                <a:solidFill>
                  <a:srgbClr val="FFFFFF"/>
                </a:solidFill>
              </a:rPr>
              <a:t/>
            </a:r>
            <a:br>
              <a:rPr lang="en-GB" dirty="0" smtClean="0">
                <a:solidFill>
                  <a:srgbClr val="FFFFFF"/>
                </a:solidFill>
              </a:rPr>
            </a:br>
            <a:r>
              <a:rPr lang="en-GB" dirty="0" smtClean="0">
                <a:solidFill>
                  <a:srgbClr val="FFFFFF"/>
                </a:solidFill>
              </a:rPr>
              <a:t/>
            </a:r>
            <a:br>
              <a:rPr lang="en-GB" dirty="0" smtClean="0">
                <a:solidFill>
                  <a:srgbClr val="FFFFFF"/>
                </a:solidFill>
              </a:rPr>
            </a:br>
            <a:r>
              <a:rPr lang="en-GB" dirty="0" smtClean="0">
                <a:solidFill>
                  <a:srgbClr val="FFFFFF"/>
                </a:solidFill>
              </a:rPr>
              <a:t/>
            </a:r>
            <a:br>
              <a:rPr lang="en-GB" dirty="0" smtClean="0">
                <a:solidFill>
                  <a:srgbClr val="FFFFFF"/>
                </a:solidFill>
              </a:rPr>
            </a:br>
            <a:r>
              <a:rPr lang="en-GB" sz="6000" dirty="0" smtClean="0">
                <a:solidFill>
                  <a:srgbClr val="FFFFFF"/>
                </a:solidFill>
              </a:rPr>
              <a:t>“</a:t>
            </a:r>
            <a:r>
              <a:rPr lang="en-GB" sz="6000" dirty="0" smtClean="0">
                <a:solidFill>
                  <a:srgbClr val="FFFFFF"/>
                </a:solidFill>
              </a:rPr>
              <a:t>Seeing” </a:t>
            </a:r>
            <a:r>
              <a:rPr lang="ga-IE" sz="6000" dirty="0" smtClean="0">
                <a:solidFill>
                  <a:srgbClr val="FFFFFF"/>
                </a:solidFill>
              </a:rPr>
              <a:t>later life</a:t>
            </a:r>
            <a:r>
              <a:rPr lang="ga-IE" sz="6000" dirty="0">
                <a:solidFill>
                  <a:srgbClr val="FFFFFF"/>
                </a:solidFill>
              </a:rPr>
              <a:t> </a:t>
            </a:r>
            <a:r>
              <a:rPr lang="ga-IE" sz="6000" dirty="0" smtClean="0">
                <a:solidFill>
                  <a:srgbClr val="FFFFFF"/>
                </a:solidFill>
              </a:rPr>
              <a:t>with data</a:t>
            </a:r>
            <a:r>
              <a:rPr lang="ga-IE" sz="4900" dirty="0" smtClean="0">
                <a:solidFill>
                  <a:srgbClr val="FFFFFF"/>
                </a:solidFill>
              </a:rPr>
              <a:t/>
            </a:r>
            <a:br>
              <a:rPr lang="ga-IE" sz="4900" dirty="0" smtClean="0">
                <a:solidFill>
                  <a:srgbClr val="FFFFFF"/>
                </a:solidFill>
              </a:rPr>
            </a:br>
            <a:r>
              <a:rPr lang="en-GB" sz="4900" dirty="0" smtClean="0">
                <a:solidFill>
                  <a:srgbClr val="FFFFFF"/>
                </a:solidFill>
              </a:rPr>
              <a:t/>
            </a:r>
            <a:br>
              <a:rPr lang="en-GB" sz="4900" dirty="0" smtClean="0">
                <a:solidFill>
                  <a:srgbClr val="FFFFFF"/>
                </a:solidFill>
              </a:rPr>
            </a:br>
            <a:r>
              <a:rPr lang="ga-IE" dirty="0" smtClean="0">
                <a:solidFill>
                  <a:srgbClr val="FFFFFF"/>
                </a:solidFill>
              </a:rPr>
              <a:t>Self-reported </a:t>
            </a:r>
            <a:r>
              <a:rPr lang="ga-IE" dirty="0" smtClean="0">
                <a:solidFill>
                  <a:srgbClr val="FFFFFF"/>
                </a:solidFill>
              </a:rPr>
              <a:t>health in Thailand</a:t>
            </a:r>
            <a:r>
              <a:rPr lang="ga-IE" sz="4900" dirty="0" smtClean="0">
                <a:solidFill>
                  <a:srgbClr val="FFFFFF"/>
                </a:solidFill>
              </a:rPr>
              <a:t/>
            </a:r>
            <a:br>
              <a:rPr lang="ga-IE" sz="4900" dirty="0" smtClean="0">
                <a:solidFill>
                  <a:srgbClr val="FFFFFF"/>
                </a:solidFill>
              </a:rPr>
            </a:br>
            <a:endParaRPr lang="en-GB" sz="4900" dirty="0"/>
          </a:p>
        </p:txBody>
      </p:sp>
    </p:spTree>
    <p:extLst>
      <p:ext uri="{BB962C8B-B14F-4D97-AF65-F5344CB8AC3E}">
        <p14:creationId xmlns:p14="http://schemas.microsoft.com/office/powerpoint/2010/main" xmlns="" val="246678194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6858000"/>
          </a:xfrm>
          <a:prstGeom prst="rect">
            <a:avLst/>
          </a:prstGeom>
          <a:solidFill>
            <a:schemeClr val="bg1">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80133" y="274638"/>
            <a:ext cx="8628089" cy="1704798"/>
          </a:xfrm>
          <a:solidFill>
            <a:srgbClr val="BF2637"/>
          </a:solidFill>
        </p:spPr>
        <p:txBody>
          <a:bodyPr/>
          <a:lstStyle/>
          <a:p>
            <a:pPr algn="ctr"/>
            <a:r>
              <a:rPr lang="en-GB" dirty="0" smtClean="0"/>
              <a:t>.</a:t>
            </a:r>
            <a:endParaRPr lang="en-US" dirty="0"/>
          </a:p>
        </p:txBody>
      </p:sp>
      <p:sp>
        <p:nvSpPr>
          <p:cNvPr id="3" name="Content Placeholder 2"/>
          <p:cNvSpPr>
            <a:spLocks noGrp="1"/>
          </p:cNvSpPr>
          <p:nvPr>
            <p:ph idx="1"/>
          </p:nvPr>
        </p:nvSpPr>
        <p:spPr/>
        <p:txBody>
          <a:bodyPr/>
          <a:lstStyle/>
          <a:p>
            <a:endParaRPr lang="en-US"/>
          </a:p>
        </p:txBody>
      </p:sp>
      <p:pic>
        <p:nvPicPr>
          <p:cNvPr id="4" name="Content Placeholder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39552" y="548680"/>
            <a:ext cx="8168301" cy="5713133"/>
          </a:xfrm>
          <a:prstGeom prst="rect">
            <a:avLst/>
          </a:prstGeom>
        </p:spPr>
      </p:pic>
      <p:sp>
        <p:nvSpPr>
          <p:cNvPr id="5" name="Text Box 2"/>
          <p:cNvSpPr txBox="1">
            <a:spLocks noChangeArrowheads="1"/>
          </p:cNvSpPr>
          <p:nvPr/>
        </p:nvSpPr>
        <p:spPr bwMode="auto">
          <a:xfrm>
            <a:off x="4531952" y="6412836"/>
            <a:ext cx="3948534" cy="287002"/>
          </a:xfrm>
          <a:prstGeom prst="rect">
            <a:avLst/>
          </a:prstGeom>
          <a:solidFill>
            <a:schemeClr val="bg1"/>
          </a:solidFill>
          <a:ln w="9525">
            <a:noFill/>
            <a:miter lim="800000"/>
            <a:headEnd/>
            <a:tailEnd/>
          </a:ln>
        </p:spPr>
        <p:txBody>
          <a:bodyPr rot="0" vert="horz" wrap="square" lIns="91440" tIns="45720" rIns="91440" bIns="45720" anchor="t" anchorCtr="0">
            <a:spAutoFit/>
          </a:bodyPr>
          <a:lstStyle/>
          <a:p>
            <a:pPr>
              <a:lnSpc>
                <a:spcPct val="115000"/>
              </a:lnSpc>
              <a:spcAft>
                <a:spcPts val="1000"/>
              </a:spcAft>
            </a:pPr>
            <a:r>
              <a:rPr lang="en-GB" sz="1100" dirty="0">
                <a:solidFill>
                  <a:srgbClr val="000000"/>
                </a:solidFill>
                <a:effectLst/>
                <a:latin typeface="Calibri"/>
                <a:ea typeface="Calibri"/>
                <a:cs typeface="Calibri"/>
              </a:rPr>
              <a:t> </a:t>
            </a:r>
            <a:r>
              <a:rPr lang="en-GB" sz="1000" dirty="0">
                <a:solidFill>
                  <a:srgbClr val="000000"/>
                </a:solidFill>
                <a:effectLst/>
                <a:latin typeface="Calibri"/>
                <a:ea typeface="Calibri"/>
                <a:cs typeface="Calibri"/>
              </a:rPr>
              <a:t>Knodel, J et al, (2015), The Situation of Thailand's Older Persons.</a:t>
            </a:r>
            <a:endParaRPr lang="en-GB" sz="1100" dirty="0">
              <a:effectLst/>
              <a:latin typeface="Calibri"/>
              <a:ea typeface="Calibri"/>
              <a:cs typeface="Times New Roman"/>
            </a:endParaRPr>
          </a:p>
        </p:txBody>
      </p:sp>
    </p:spTree>
    <p:extLst>
      <p:ext uri="{BB962C8B-B14F-4D97-AF65-F5344CB8AC3E}">
        <p14:creationId xmlns:p14="http://schemas.microsoft.com/office/powerpoint/2010/main" xmlns="" val="263639521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6858000"/>
          </a:xfrm>
          <a:prstGeom prst="rect">
            <a:avLst/>
          </a:prstGeom>
          <a:solidFill>
            <a:schemeClr val="bg1">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80133" y="256720"/>
            <a:ext cx="8609413" cy="1816086"/>
          </a:xfrm>
          <a:solidFill>
            <a:srgbClr val="FF6600"/>
          </a:solidFill>
        </p:spPr>
        <p:txBody>
          <a:bodyPr>
            <a:noAutofit/>
          </a:bodyPr>
          <a:lstStyle/>
          <a:p>
            <a:r>
              <a:rPr lang="en-GB" sz="5400" dirty="0" smtClean="0">
                <a:solidFill>
                  <a:schemeClr val="bg1"/>
                </a:solidFill>
              </a:rPr>
              <a:t/>
            </a:r>
            <a:br>
              <a:rPr lang="en-GB" sz="5400" dirty="0" smtClean="0">
                <a:solidFill>
                  <a:schemeClr val="bg1"/>
                </a:solidFill>
              </a:rPr>
            </a:br>
            <a:r>
              <a:rPr lang="en-GB" sz="5400" dirty="0" smtClean="0">
                <a:solidFill>
                  <a:schemeClr val="bg1"/>
                </a:solidFill>
              </a:rPr>
              <a:t/>
            </a:r>
            <a:br>
              <a:rPr lang="en-GB" sz="5400" dirty="0" smtClean="0">
                <a:solidFill>
                  <a:schemeClr val="bg1"/>
                </a:solidFill>
              </a:rPr>
            </a:br>
            <a:r>
              <a:rPr lang="en-GB" sz="5400" dirty="0" smtClean="0">
                <a:solidFill>
                  <a:schemeClr val="bg1"/>
                </a:solidFill>
              </a:rPr>
              <a:t>“</a:t>
            </a:r>
            <a:r>
              <a:rPr lang="en-GB" sz="5400" dirty="0" smtClean="0">
                <a:solidFill>
                  <a:schemeClr val="bg1"/>
                </a:solidFill>
              </a:rPr>
              <a:t>Seeing” later life</a:t>
            </a:r>
            <a:r>
              <a:rPr lang="en-GB" sz="5400" dirty="0">
                <a:solidFill>
                  <a:schemeClr val="bg1"/>
                </a:solidFill>
              </a:rPr>
              <a:t> </a:t>
            </a:r>
            <a:r>
              <a:rPr lang="en-GB" sz="5400" dirty="0" smtClean="0">
                <a:solidFill>
                  <a:schemeClr val="bg1"/>
                </a:solidFill>
              </a:rPr>
              <a:t>with data</a:t>
            </a:r>
            <a:br>
              <a:rPr lang="en-GB" sz="5400" dirty="0" smtClean="0">
                <a:solidFill>
                  <a:schemeClr val="bg1"/>
                </a:solidFill>
              </a:rPr>
            </a:br>
            <a:r>
              <a:rPr lang="en-GB" sz="5400" dirty="0" smtClean="0">
                <a:solidFill>
                  <a:schemeClr val="bg1"/>
                </a:solidFill>
              </a:rPr>
              <a:t/>
            </a:r>
            <a:br>
              <a:rPr lang="en-GB" sz="5400" dirty="0" smtClean="0">
                <a:solidFill>
                  <a:schemeClr val="bg1"/>
                </a:solidFill>
              </a:rPr>
            </a:br>
            <a:r>
              <a:rPr lang="en-GB" sz="4000" dirty="0" smtClean="0">
                <a:solidFill>
                  <a:schemeClr val="bg1"/>
                </a:solidFill>
              </a:rPr>
              <a:t>Experience </a:t>
            </a:r>
            <a:r>
              <a:rPr lang="en-GB" sz="4000" dirty="0">
                <a:solidFill>
                  <a:schemeClr val="bg1"/>
                </a:solidFill>
              </a:rPr>
              <a:t>of elder abuse </a:t>
            </a:r>
            <a:r>
              <a:rPr lang="en-GB" sz="4000" dirty="0" smtClean="0">
                <a:solidFill>
                  <a:schemeClr val="bg1"/>
                </a:solidFill>
              </a:rPr>
              <a:t>in Myanmar</a:t>
            </a:r>
            <a:endParaRPr lang="en-GB" sz="4000" dirty="0">
              <a:solidFill>
                <a:schemeClr val="bg1"/>
              </a:solidFill>
            </a:endParaRPr>
          </a:p>
        </p:txBody>
      </p:sp>
    </p:spTree>
    <p:extLst>
      <p:ext uri="{BB962C8B-B14F-4D97-AF65-F5344CB8AC3E}">
        <p14:creationId xmlns:p14="http://schemas.microsoft.com/office/powerpoint/2010/main" xmlns="" val="192436582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6858000"/>
          </a:xfrm>
          <a:prstGeom prst="rect">
            <a:avLst/>
          </a:prstGeom>
          <a:solidFill>
            <a:schemeClr val="bg1">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61457" y="274638"/>
            <a:ext cx="8665440" cy="1667450"/>
          </a:xfrm>
          <a:solidFill>
            <a:srgbClr val="FF6600"/>
          </a:solidFill>
        </p:spPr>
        <p:txBody>
          <a:bodyPr/>
          <a:lstStyle/>
          <a:p>
            <a:pPr algn="ctr"/>
            <a:r>
              <a:rPr lang="en-GB" dirty="0" smtClean="0"/>
              <a:t>.</a:t>
            </a:r>
            <a:endParaRPr lang="en-US" dirty="0"/>
          </a:p>
        </p:txBody>
      </p:sp>
      <p:sp>
        <p:nvSpPr>
          <p:cNvPr id="3" name="Content Placeholder 2"/>
          <p:cNvSpPr>
            <a:spLocks noGrp="1"/>
          </p:cNvSpPr>
          <p:nvPr>
            <p:ph idx="1"/>
          </p:nvPr>
        </p:nvSpPr>
        <p:spPr/>
        <p:txBody>
          <a:bodyPr/>
          <a:lstStyle/>
          <a:p>
            <a:endParaRPr lang="en-US"/>
          </a:p>
        </p:txBody>
      </p:sp>
      <p:pic>
        <p:nvPicPr>
          <p:cNvPr id="4" name="Content Placeholder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95536" y="620688"/>
            <a:ext cx="8359997" cy="5434112"/>
          </a:xfrm>
          <a:prstGeom prst="rect">
            <a:avLst/>
          </a:prstGeom>
        </p:spPr>
      </p:pic>
      <p:sp>
        <p:nvSpPr>
          <p:cNvPr id="5" name="Text Box 2"/>
          <p:cNvSpPr txBox="1">
            <a:spLocks noChangeArrowheads="1"/>
          </p:cNvSpPr>
          <p:nvPr/>
        </p:nvSpPr>
        <p:spPr bwMode="auto">
          <a:xfrm>
            <a:off x="4738266" y="6243492"/>
            <a:ext cx="3948534" cy="269304"/>
          </a:xfrm>
          <a:prstGeom prst="rect">
            <a:avLst/>
          </a:prstGeom>
          <a:solidFill>
            <a:schemeClr val="bg1"/>
          </a:solidFill>
          <a:ln w="9525">
            <a:noFill/>
            <a:miter lim="800000"/>
            <a:headEnd/>
            <a:tailEnd/>
          </a:ln>
        </p:spPr>
        <p:txBody>
          <a:bodyPr rot="0" vert="horz" wrap="square" lIns="91440" tIns="45720" rIns="91440" bIns="45720" anchor="t" anchorCtr="0">
            <a:spAutoFit/>
          </a:bodyPr>
          <a:lstStyle/>
          <a:p>
            <a:pPr>
              <a:lnSpc>
                <a:spcPct val="115000"/>
              </a:lnSpc>
              <a:spcAft>
                <a:spcPts val="1000"/>
              </a:spcAft>
            </a:pPr>
            <a:r>
              <a:rPr lang="en-GB" sz="1000" dirty="0">
                <a:solidFill>
                  <a:srgbClr val="000000"/>
                </a:solidFill>
                <a:effectLst/>
                <a:latin typeface="Calibri"/>
                <a:ea typeface="Calibri"/>
                <a:cs typeface="Calibri"/>
              </a:rPr>
              <a:t>Knodel, J &amp; HAI staff (2014), Situation of Older Persons in Myanmar</a:t>
            </a:r>
            <a:endParaRPr lang="en-GB" sz="1100" dirty="0">
              <a:effectLst/>
              <a:latin typeface="Calibri"/>
              <a:ea typeface="Calibri"/>
              <a:cs typeface="Times New Roman"/>
            </a:endParaRPr>
          </a:p>
        </p:txBody>
      </p:sp>
    </p:spTree>
    <p:extLst>
      <p:ext uri="{BB962C8B-B14F-4D97-AF65-F5344CB8AC3E}">
        <p14:creationId xmlns:p14="http://schemas.microsoft.com/office/powerpoint/2010/main" xmlns="" val="145747160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563587" y="-261435"/>
            <a:ext cx="1673793" cy="7432223"/>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49404" y="130717"/>
            <a:ext cx="8833520" cy="1469483"/>
          </a:xfrm>
          <a:solidFill>
            <a:srgbClr val="BF2637"/>
          </a:solidFill>
        </p:spPr>
        <p:txBody>
          <a:bodyPr>
            <a:normAutofit/>
          </a:bodyPr>
          <a:lstStyle/>
          <a:p>
            <a:r>
              <a:rPr lang="ga-IE" sz="5400" dirty="0" smtClean="0">
                <a:solidFill>
                  <a:srgbClr val="FFFFFF"/>
                </a:solidFill>
              </a:rPr>
              <a:t>Data informing policy</a:t>
            </a:r>
            <a:endParaRPr lang="en-US" sz="5400" dirty="0">
              <a:solidFill>
                <a:srgbClr val="FFFFFF"/>
              </a:solidFill>
            </a:endParaRPr>
          </a:p>
        </p:txBody>
      </p:sp>
      <p:sp>
        <p:nvSpPr>
          <p:cNvPr id="5" name="Right Triangle 4"/>
          <p:cNvSpPr/>
          <p:nvPr/>
        </p:nvSpPr>
        <p:spPr>
          <a:xfrm rot="9691799">
            <a:off x="-238093" y="5236070"/>
            <a:ext cx="9995060" cy="2951574"/>
          </a:xfrm>
          <a:prstGeom prst="rtTriangle">
            <a:avLst/>
          </a:prstGeom>
          <a:solidFill>
            <a:srgbClr val="FF66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36164" y="1880310"/>
            <a:ext cx="8537396" cy="4823630"/>
          </a:xfrm>
          <a:solidFill>
            <a:schemeClr val="bg1">
              <a:lumMod val="95000"/>
            </a:schemeClr>
          </a:solidFill>
        </p:spPr>
        <p:txBody>
          <a:bodyPr>
            <a:normAutofit lnSpcReduction="10000"/>
          </a:bodyPr>
          <a:lstStyle/>
          <a:p>
            <a:r>
              <a:rPr lang="en-US" sz="3600" dirty="0" smtClean="0"/>
              <a:t>Agenda setting</a:t>
            </a:r>
          </a:p>
          <a:p>
            <a:r>
              <a:rPr lang="en-US" sz="3600" dirty="0" smtClean="0"/>
              <a:t>Design &amp; choice of policies, </a:t>
            </a:r>
            <a:r>
              <a:rPr lang="en-US" sz="3600" dirty="0" err="1" smtClean="0"/>
              <a:t>programmes</a:t>
            </a:r>
            <a:endParaRPr lang="en-US" sz="3600" dirty="0" smtClean="0"/>
          </a:p>
          <a:p>
            <a:r>
              <a:rPr lang="en-US" sz="3600" dirty="0" smtClean="0"/>
              <a:t>Forecasting </a:t>
            </a:r>
          </a:p>
          <a:p>
            <a:r>
              <a:rPr lang="en-US" sz="3600" dirty="0" smtClean="0"/>
              <a:t>Monitoring &amp; evaluating the implementation of policy</a:t>
            </a:r>
          </a:p>
          <a:p>
            <a:pPr marL="0" indent="0">
              <a:buNone/>
            </a:pPr>
            <a:endParaRPr lang="en-US" dirty="0" smtClean="0"/>
          </a:p>
          <a:p>
            <a:pPr marL="457200" lvl="1" indent="0" algn="r">
              <a:buNone/>
            </a:pPr>
            <a:r>
              <a:rPr lang="en-US" sz="1800" dirty="0" err="1" smtClean="0"/>
              <a:t>Gelders</a:t>
            </a:r>
            <a:r>
              <a:rPr lang="en-US" sz="1800" dirty="0" smtClean="0"/>
              <a:t>, B (2015) Good Practice and barriers in the use of Data for Policy and Advocacy in Asia-Pacific</a:t>
            </a:r>
          </a:p>
          <a:p>
            <a:pPr marL="0" indent="0">
              <a:buNone/>
            </a:pPr>
            <a:endParaRPr lang="en-US" dirty="0"/>
          </a:p>
        </p:txBody>
      </p:sp>
    </p:spTree>
    <p:extLst>
      <p:ext uri="{BB962C8B-B14F-4D97-AF65-F5344CB8AC3E}">
        <p14:creationId xmlns:p14="http://schemas.microsoft.com/office/powerpoint/2010/main" xmlns="" val="109777981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ight Triangle 3"/>
          <p:cNvSpPr/>
          <p:nvPr/>
        </p:nvSpPr>
        <p:spPr>
          <a:xfrm>
            <a:off x="-280133" y="1774023"/>
            <a:ext cx="8161201" cy="5266048"/>
          </a:xfrm>
          <a:prstGeom prst="rtTriangl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p:cNvSpPr/>
          <p:nvPr/>
        </p:nvSpPr>
        <p:spPr>
          <a:xfrm>
            <a:off x="298808" y="-653587"/>
            <a:ext cx="915101" cy="7693658"/>
          </a:xfrm>
          <a:prstGeom prst="rect">
            <a:avLst/>
          </a:prstGeom>
          <a:solidFill>
            <a:srgbClr val="BF2637"/>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68079" y="112044"/>
            <a:ext cx="8777493" cy="1842962"/>
          </a:xfrm>
          <a:solidFill>
            <a:srgbClr val="FF6600"/>
          </a:solidFill>
        </p:spPr>
        <p:txBody>
          <a:bodyPr>
            <a:normAutofit/>
          </a:bodyPr>
          <a:lstStyle/>
          <a:p>
            <a:r>
              <a:rPr lang="en-US" sz="5300" dirty="0" smtClean="0">
                <a:solidFill>
                  <a:srgbClr val="FFFFFF"/>
                </a:solidFill>
              </a:rPr>
              <a:t>Some data issues  </a:t>
            </a:r>
            <a:br>
              <a:rPr lang="en-US" sz="5300" dirty="0" smtClean="0">
                <a:solidFill>
                  <a:srgbClr val="FFFFFF"/>
                </a:solidFill>
              </a:rPr>
            </a:br>
            <a:r>
              <a:rPr lang="en-US" dirty="0" smtClean="0">
                <a:solidFill>
                  <a:srgbClr val="FFFFFF"/>
                </a:solidFill>
              </a:rPr>
              <a:t>“I have the income I need”</a:t>
            </a:r>
          </a:p>
        </p:txBody>
      </p:sp>
      <p:sp>
        <p:nvSpPr>
          <p:cNvPr id="3" name="Content Placeholder 2"/>
          <p:cNvSpPr>
            <a:spLocks noGrp="1"/>
          </p:cNvSpPr>
          <p:nvPr>
            <p:ph idx="1"/>
          </p:nvPr>
        </p:nvSpPr>
        <p:spPr>
          <a:xfrm>
            <a:off x="494552" y="2085724"/>
            <a:ext cx="8229600" cy="4525963"/>
          </a:xfrm>
          <a:solidFill>
            <a:schemeClr val="bg1">
              <a:lumMod val="95000"/>
            </a:schemeClr>
          </a:solidFill>
        </p:spPr>
        <p:txBody>
          <a:bodyPr/>
          <a:lstStyle/>
          <a:p>
            <a:pPr marL="0" indent="0">
              <a:buNone/>
            </a:pPr>
            <a:endParaRPr lang="en-US" dirty="0" smtClean="0"/>
          </a:p>
          <a:p>
            <a:r>
              <a:rPr lang="en-US" dirty="0" smtClean="0"/>
              <a:t>Poverty measured at household level</a:t>
            </a:r>
          </a:p>
          <a:p>
            <a:r>
              <a:rPr lang="en-US" dirty="0" smtClean="0"/>
              <a:t>Exclusion of homeless, IDPs, refugees, people in institutions</a:t>
            </a:r>
          </a:p>
          <a:p>
            <a:r>
              <a:rPr lang="en-US" dirty="0" smtClean="0"/>
              <a:t>Limits of old age dependency ratios</a:t>
            </a:r>
          </a:p>
          <a:p>
            <a:r>
              <a:rPr lang="en-US" dirty="0" smtClean="0"/>
              <a:t>Life course effects of education, employment, maternity/paternity, health status, disability</a:t>
            </a:r>
          </a:p>
          <a:p>
            <a:r>
              <a:rPr lang="en-US" dirty="0" smtClean="0"/>
              <a:t>Proof of identity</a:t>
            </a:r>
          </a:p>
        </p:txBody>
      </p:sp>
    </p:spTree>
    <p:extLst>
      <p:ext uri="{BB962C8B-B14F-4D97-AF65-F5344CB8AC3E}">
        <p14:creationId xmlns:p14="http://schemas.microsoft.com/office/powerpoint/2010/main" xmlns="" val="2244314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arallelogram 4"/>
          <p:cNvSpPr/>
          <p:nvPr/>
        </p:nvSpPr>
        <p:spPr>
          <a:xfrm>
            <a:off x="-261459" y="-526999"/>
            <a:ext cx="1735321" cy="8106447"/>
          </a:xfrm>
          <a:prstGeom prst="parallelogram">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42783" y="224088"/>
            <a:ext cx="8702791" cy="1419218"/>
          </a:xfrm>
          <a:solidFill>
            <a:srgbClr val="BF2637"/>
          </a:solidFill>
        </p:spPr>
        <p:txBody>
          <a:bodyPr>
            <a:normAutofit/>
          </a:bodyPr>
          <a:lstStyle/>
          <a:p>
            <a:r>
              <a:rPr lang="en-US" sz="4200" dirty="0" smtClean="0">
                <a:solidFill>
                  <a:srgbClr val="FFFFFF"/>
                </a:solidFill>
              </a:rPr>
              <a:t>“I enjoy the best possible health </a:t>
            </a:r>
            <a:br>
              <a:rPr lang="en-US" sz="4200" dirty="0" smtClean="0">
                <a:solidFill>
                  <a:srgbClr val="FFFFFF"/>
                </a:solidFill>
              </a:rPr>
            </a:br>
            <a:r>
              <a:rPr lang="en-US" sz="4200" dirty="0" smtClean="0">
                <a:solidFill>
                  <a:srgbClr val="FFFFFF"/>
                </a:solidFill>
              </a:rPr>
              <a:t>and quality of life”</a:t>
            </a:r>
            <a:endParaRPr lang="en-US" sz="4200" dirty="0">
              <a:solidFill>
                <a:srgbClr val="FFFFFF"/>
              </a:solidFill>
            </a:endParaRPr>
          </a:p>
        </p:txBody>
      </p:sp>
      <p:sp>
        <p:nvSpPr>
          <p:cNvPr id="4" name="Parallelogram 3"/>
          <p:cNvSpPr/>
          <p:nvPr/>
        </p:nvSpPr>
        <p:spPr>
          <a:xfrm rot="423945">
            <a:off x="-1157882" y="5853046"/>
            <a:ext cx="10607693" cy="1083088"/>
          </a:xfrm>
          <a:prstGeom prst="parallelogram">
            <a:avLst/>
          </a:prstGeom>
          <a:solidFill>
            <a:srgbClr val="FF66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242783" y="1886066"/>
            <a:ext cx="8702791" cy="4780527"/>
          </a:xfrm>
          <a:solidFill>
            <a:schemeClr val="bg1">
              <a:lumMod val="95000"/>
            </a:schemeClr>
          </a:solidFill>
        </p:spPr>
        <p:txBody>
          <a:bodyPr>
            <a:normAutofit fontScale="25000" lnSpcReduction="20000"/>
          </a:bodyPr>
          <a:lstStyle/>
          <a:p>
            <a:r>
              <a:rPr lang="en-US" sz="13600" dirty="0" smtClean="0"/>
              <a:t>Age limits on surveys used to measure access to universal health coverage</a:t>
            </a:r>
          </a:p>
          <a:p>
            <a:pPr marL="0" indent="0">
              <a:buNone/>
            </a:pPr>
            <a:endParaRPr lang="en-US" sz="13600" dirty="0" smtClean="0"/>
          </a:p>
          <a:p>
            <a:r>
              <a:rPr lang="en-US" sz="13600" dirty="0" smtClean="0"/>
              <a:t>Financial risk measured at household level</a:t>
            </a:r>
          </a:p>
          <a:p>
            <a:pPr marL="0" indent="0">
              <a:buNone/>
            </a:pPr>
            <a:endParaRPr lang="en-US" sz="13600" dirty="0" smtClean="0"/>
          </a:p>
          <a:p>
            <a:r>
              <a:rPr lang="en-US" sz="13600" dirty="0" smtClean="0"/>
              <a:t>Basis to plan for long-term care </a:t>
            </a:r>
            <a:r>
              <a:rPr lang="mr-IN" sz="13600" dirty="0" smtClean="0"/>
              <a:t>–</a:t>
            </a:r>
            <a:r>
              <a:rPr lang="en-US" sz="13600" dirty="0" smtClean="0"/>
              <a:t> NCDs, disability, functional limitation</a:t>
            </a:r>
          </a:p>
          <a:p>
            <a:pPr marL="0" indent="0">
              <a:buNone/>
            </a:pPr>
            <a:endParaRPr lang="en-US" sz="13600" dirty="0" smtClean="0"/>
          </a:p>
          <a:p>
            <a:r>
              <a:rPr lang="en-US" sz="13600" dirty="0" smtClean="0"/>
              <a:t>Beyond age &amp; health status </a:t>
            </a:r>
            <a:r>
              <a:rPr lang="mr-IN" sz="13600" dirty="0" smtClean="0"/>
              <a:t>–</a:t>
            </a:r>
            <a:r>
              <a:rPr lang="en-US" sz="13600" dirty="0" smtClean="0"/>
              <a:t> social engagement, education, income</a:t>
            </a:r>
          </a:p>
          <a:p>
            <a:endParaRPr lang="en-US" dirty="0" smtClean="0"/>
          </a:p>
          <a:p>
            <a:endParaRPr lang="en-US" dirty="0" smtClean="0"/>
          </a:p>
          <a:p>
            <a:endParaRPr lang="en-US" dirty="0"/>
          </a:p>
        </p:txBody>
      </p:sp>
    </p:spTree>
    <p:extLst>
      <p:ext uri="{BB962C8B-B14F-4D97-AF65-F5344CB8AC3E}">
        <p14:creationId xmlns:p14="http://schemas.microsoft.com/office/powerpoint/2010/main" xmlns="" val="2974875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ight Triangle 3"/>
          <p:cNvSpPr/>
          <p:nvPr/>
        </p:nvSpPr>
        <p:spPr>
          <a:xfrm>
            <a:off x="-186755" y="616240"/>
            <a:ext cx="8291929" cy="6241760"/>
          </a:xfrm>
          <a:prstGeom prst="rtTriangl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p:cNvSpPr/>
          <p:nvPr/>
        </p:nvSpPr>
        <p:spPr>
          <a:xfrm>
            <a:off x="410861" y="-186739"/>
            <a:ext cx="1344638" cy="7357528"/>
          </a:xfrm>
          <a:prstGeom prst="rect">
            <a:avLst/>
          </a:prstGeom>
          <a:solidFill>
            <a:srgbClr val="BF2637"/>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68079" y="130717"/>
            <a:ext cx="8777493" cy="1605957"/>
          </a:xfrm>
          <a:solidFill>
            <a:srgbClr val="FF6600"/>
          </a:solidFill>
        </p:spPr>
        <p:txBody>
          <a:bodyPr>
            <a:normAutofit/>
          </a:bodyPr>
          <a:lstStyle/>
          <a:p>
            <a:r>
              <a:rPr lang="en-US" dirty="0" smtClean="0">
                <a:solidFill>
                  <a:srgbClr val="FFFFFF"/>
                </a:solidFill>
              </a:rPr>
              <a:t>“I am safe and secure, free from discrimination and abuse”</a:t>
            </a:r>
            <a:endParaRPr lang="en-US" dirty="0">
              <a:solidFill>
                <a:srgbClr val="FFFFFF"/>
              </a:solidFill>
            </a:endParaRPr>
          </a:p>
        </p:txBody>
      </p:sp>
      <p:sp>
        <p:nvSpPr>
          <p:cNvPr id="3" name="Content Placeholder 2"/>
          <p:cNvSpPr>
            <a:spLocks noGrp="1"/>
          </p:cNvSpPr>
          <p:nvPr>
            <p:ph idx="1"/>
          </p:nvPr>
        </p:nvSpPr>
        <p:spPr>
          <a:xfrm>
            <a:off x="168079" y="1880310"/>
            <a:ext cx="8777493" cy="4767608"/>
          </a:xfrm>
          <a:solidFill>
            <a:schemeClr val="bg1">
              <a:lumMod val="95000"/>
            </a:schemeClr>
          </a:solidFill>
        </p:spPr>
        <p:txBody>
          <a:bodyPr>
            <a:normAutofit lnSpcReduction="10000"/>
          </a:bodyPr>
          <a:lstStyle/>
          <a:p>
            <a:r>
              <a:rPr lang="en-US" dirty="0" smtClean="0"/>
              <a:t>Limited collection of data on violence, abuse, neglect of older women &amp; men</a:t>
            </a:r>
          </a:p>
          <a:p>
            <a:pPr marL="0" indent="0">
              <a:buNone/>
            </a:pPr>
            <a:endParaRPr lang="en-US" dirty="0" smtClean="0"/>
          </a:p>
          <a:p>
            <a:r>
              <a:rPr lang="en-US" dirty="0" smtClean="0"/>
              <a:t>Existing surveys limited in scope </a:t>
            </a:r>
            <a:r>
              <a:rPr lang="mr-IN" dirty="0" smtClean="0"/>
              <a:t>–</a:t>
            </a:r>
            <a:r>
              <a:rPr lang="en-US" dirty="0" smtClean="0"/>
              <a:t> focus, countries, age limits</a:t>
            </a:r>
          </a:p>
          <a:p>
            <a:endParaRPr lang="en-US" dirty="0" smtClean="0"/>
          </a:p>
          <a:p>
            <a:r>
              <a:rPr lang="en-US" dirty="0" smtClean="0"/>
              <a:t>National surveys on elder abuse are rare (17% of 133 countries surveyed in 2014)</a:t>
            </a:r>
          </a:p>
          <a:p>
            <a:pPr marL="0" indent="0">
              <a:buNone/>
            </a:pPr>
            <a:endParaRPr lang="en-US" dirty="0" smtClean="0"/>
          </a:p>
          <a:p>
            <a:r>
              <a:rPr lang="en-US" dirty="0" smtClean="0"/>
              <a:t>Lack of </a:t>
            </a:r>
            <a:r>
              <a:rPr lang="en-US" dirty="0" err="1" smtClean="0"/>
              <a:t>harmonised</a:t>
            </a:r>
            <a:r>
              <a:rPr lang="en-US" dirty="0" smtClean="0"/>
              <a:t> set of questions</a:t>
            </a:r>
          </a:p>
        </p:txBody>
      </p:sp>
    </p:spTree>
    <p:extLst>
      <p:ext uri="{BB962C8B-B14F-4D97-AF65-F5344CB8AC3E}">
        <p14:creationId xmlns:p14="http://schemas.microsoft.com/office/powerpoint/2010/main" xmlns="" val="2667816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arallelogram 7"/>
          <p:cNvSpPr/>
          <p:nvPr/>
        </p:nvSpPr>
        <p:spPr>
          <a:xfrm rot="9953224">
            <a:off x="-73079" y="-215355"/>
            <a:ext cx="1492697" cy="7674785"/>
          </a:xfrm>
          <a:prstGeom prst="parallelogram">
            <a:avLst/>
          </a:prstGeom>
          <a:solidFill>
            <a:srgbClr val="FF66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ight Triangle 6"/>
          <p:cNvSpPr/>
          <p:nvPr/>
        </p:nvSpPr>
        <p:spPr>
          <a:xfrm>
            <a:off x="-1624782" y="5668652"/>
            <a:ext cx="13651803" cy="1213805"/>
          </a:xfrm>
          <a:prstGeom prst="rtTriangle">
            <a:avLst/>
          </a:prstGeom>
          <a:solidFill>
            <a:schemeClr val="bg1">
              <a:lumMod val="6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49403" y="93370"/>
            <a:ext cx="8777493" cy="1232479"/>
          </a:xfrm>
          <a:solidFill>
            <a:srgbClr val="BF2637"/>
          </a:solidFill>
        </p:spPr>
        <p:txBody>
          <a:bodyPr>
            <a:normAutofit/>
          </a:bodyPr>
          <a:lstStyle/>
          <a:p>
            <a:r>
              <a:rPr lang="en-US" sz="5400" dirty="0" smtClean="0">
                <a:solidFill>
                  <a:srgbClr val="FFFFFF"/>
                </a:solidFill>
              </a:rPr>
              <a:t>“My voice is heard”</a:t>
            </a:r>
            <a:endParaRPr lang="en-US" sz="5400" dirty="0">
              <a:solidFill>
                <a:srgbClr val="FFFFFF"/>
              </a:solidFill>
            </a:endParaRPr>
          </a:p>
        </p:txBody>
      </p:sp>
      <p:sp>
        <p:nvSpPr>
          <p:cNvPr id="9" name="Content Placeholder 8"/>
          <p:cNvSpPr>
            <a:spLocks noGrp="1"/>
          </p:cNvSpPr>
          <p:nvPr>
            <p:ph idx="1"/>
          </p:nvPr>
        </p:nvSpPr>
        <p:spPr/>
        <p:txBody>
          <a:bodyPr/>
          <a:lstStyle/>
          <a:p>
            <a:endParaRPr lang="en-US"/>
          </a:p>
        </p:txBody>
      </p:sp>
      <p:pic>
        <p:nvPicPr>
          <p:cNvPr id="10" name="Picture 9" descr="DSC_7842.JP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25284" y="1436312"/>
            <a:ext cx="7876619" cy="5257643"/>
          </a:xfrm>
          <a:prstGeom prst="rect">
            <a:avLst/>
          </a:prstGeom>
        </p:spPr>
      </p:pic>
    </p:spTree>
    <p:extLst>
      <p:ext uri="{BB962C8B-B14F-4D97-AF65-F5344CB8AC3E}">
        <p14:creationId xmlns:p14="http://schemas.microsoft.com/office/powerpoint/2010/main" xmlns="" val="2648117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Questions and social media</a:t>
            </a:r>
            <a:endParaRPr lang="en-US" dirty="0"/>
          </a:p>
        </p:txBody>
      </p:sp>
      <p:sp>
        <p:nvSpPr>
          <p:cNvPr id="6" name="Title 1"/>
          <p:cNvSpPr txBox="1">
            <a:spLocks/>
          </p:cNvSpPr>
          <p:nvPr/>
        </p:nvSpPr>
        <p:spPr bwMode="auto">
          <a:xfrm>
            <a:off x="757808" y="1412776"/>
            <a:ext cx="7558608" cy="3123778"/>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p>
            <a:pPr marL="742950" marR="0" lvl="0" indent="-742950" algn="ctr" defTabSz="914400" rtl="0" eaLnBrk="0" fontAlgn="base" latinLnBrk="0" hangingPunct="0">
              <a:lnSpc>
                <a:spcPct val="100000"/>
              </a:lnSpc>
              <a:spcBef>
                <a:spcPct val="0"/>
              </a:spcBef>
              <a:spcAft>
                <a:spcPct val="0"/>
              </a:spcAft>
              <a:buClrTx/>
              <a:buSzTx/>
              <a:buFontTx/>
              <a:buNone/>
              <a:tabLst/>
              <a:defRPr/>
            </a:pPr>
            <a:r>
              <a:rPr kumimoji="0" lang="en-GB" sz="3600" b="1" i="0" u="none" strike="noStrike" kern="0" cap="none" spc="0" normalizeH="0" baseline="0" noProof="0" dirty="0" err="1" smtClean="0">
                <a:ln>
                  <a:noFill/>
                </a:ln>
                <a:solidFill>
                  <a:srgbClr val="002D46"/>
                </a:solidFill>
                <a:effectLst/>
                <a:uLnTx/>
                <a:uFillTx/>
                <a:latin typeface="Tahoma" pitchFamily="34" charset="0"/>
                <a:ea typeface="Tahoma" pitchFamily="34" charset="0"/>
                <a:cs typeface="Tahoma" pitchFamily="34" charset="0"/>
              </a:rPr>
              <a:t>Sli.do</a:t>
            </a:r>
            <a:r>
              <a:rPr kumimoji="0" lang="en-GB" sz="3200" b="1" i="0" u="none" strike="noStrike" kern="0" cap="none" spc="0" normalizeH="0" baseline="0" noProof="0" dirty="0" smtClean="0">
                <a:ln>
                  <a:noFill/>
                </a:ln>
                <a:solidFill>
                  <a:srgbClr val="002D46"/>
                </a:solidFill>
                <a:effectLst/>
                <a:uLnTx/>
                <a:uFillTx/>
                <a:latin typeface="+mj-lt"/>
                <a:ea typeface="+mj-ea"/>
                <a:cs typeface="+mj-cs"/>
              </a:rPr>
              <a:t/>
            </a:r>
            <a:br>
              <a:rPr kumimoji="0" lang="en-GB" sz="3200" b="1" i="0" u="none" strike="noStrike" kern="0" cap="none" spc="0" normalizeH="0" baseline="0" noProof="0" dirty="0" smtClean="0">
                <a:ln>
                  <a:noFill/>
                </a:ln>
                <a:solidFill>
                  <a:srgbClr val="002D46"/>
                </a:solidFill>
                <a:effectLst/>
                <a:uLnTx/>
                <a:uFillTx/>
                <a:latin typeface="+mj-lt"/>
                <a:ea typeface="+mj-ea"/>
                <a:cs typeface="+mj-cs"/>
              </a:rPr>
            </a:br>
            <a:r>
              <a:rPr kumimoji="0" lang="en-GB" sz="3200" b="1" i="0" u="none" strike="noStrike" kern="0" cap="none" spc="0" normalizeH="0" baseline="0" noProof="0" dirty="0" smtClean="0">
                <a:ln>
                  <a:noFill/>
                </a:ln>
                <a:solidFill>
                  <a:srgbClr val="002D46"/>
                </a:solidFill>
                <a:effectLst/>
                <a:uLnTx/>
                <a:uFillTx/>
                <a:latin typeface="+mj-lt"/>
                <a:ea typeface="+mj-ea"/>
                <a:cs typeface="+mj-cs"/>
              </a:rPr>
              <a:t/>
            </a:r>
            <a:br>
              <a:rPr kumimoji="0" lang="en-GB" sz="3200" b="1" i="0" u="none" strike="noStrike" kern="0" cap="none" spc="0" normalizeH="0" baseline="0" noProof="0" dirty="0" smtClean="0">
                <a:ln>
                  <a:noFill/>
                </a:ln>
                <a:solidFill>
                  <a:srgbClr val="002D46"/>
                </a:solidFill>
                <a:effectLst/>
                <a:uLnTx/>
                <a:uFillTx/>
                <a:latin typeface="+mj-lt"/>
                <a:ea typeface="+mj-ea"/>
                <a:cs typeface="+mj-cs"/>
              </a:rPr>
            </a:br>
            <a:r>
              <a:rPr kumimoji="0" lang="en-GB" sz="3200" b="1" i="0" u="none" strike="noStrike" kern="0" cap="none" spc="0" normalizeH="0" baseline="0" noProof="0" dirty="0" smtClean="0">
                <a:ln>
                  <a:noFill/>
                </a:ln>
                <a:solidFill>
                  <a:srgbClr val="002D46"/>
                </a:solidFill>
                <a:effectLst/>
                <a:uLnTx/>
                <a:uFillTx/>
                <a:latin typeface="+mj-lt"/>
                <a:ea typeface="+mj-ea"/>
                <a:cs typeface="+mj-cs"/>
              </a:rPr>
              <a:t/>
            </a:r>
            <a:br>
              <a:rPr kumimoji="0" lang="en-GB" sz="3200" b="1" i="0" u="none" strike="noStrike" kern="0" cap="none" spc="0" normalizeH="0" baseline="0" noProof="0" dirty="0" smtClean="0">
                <a:ln>
                  <a:noFill/>
                </a:ln>
                <a:solidFill>
                  <a:srgbClr val="002D46"/>
                </a:solidFill>
                <a:effectLst/>
                <a:uLnTx/>
                <a:uFillTx/>
                <a:latin typeface="+mj-lt"/>
                <a:ea typeface="+mj-ea"/>
                <a:cs typeface="+mj-cs"/>
              </a:rPr>
            </a:br>
            <a:endParaRPr kumimoji="0" lang="en-US" sz="3200" b="1" i="0" u="none" strike="noStrike" kern="0" cap="none" spc="0" normalizeH="0" baseline="0" noProof="0" dirty="0">
              <a:ln>
                <a:noFill/>
              </a:ln>
              <a:solidFill>
                <a:srgbClr val="002D46"/>
              </a:solidFill>
              <a:effectLst/>
              <a:uLnTx/>
              <a:uFillTx/>
              <a:latin typeface="+mj-lt"/>
              <a:ea typeface="+mj-ea"/>
              <a:cs typeface="+mj-cs"/>
            </a:endParaRPr>
          </a:p>
        </p:txBody>
      </p:sp>
      <p:sp>
        <p:nvSpPr>
          <p:cNvPr id="7" name="Subtitle 2"/>
          <p:cNvSpPr txBox="1">
            <a:spLocks/>
          </p:cNvSpPr>
          <p:nvPr/>
        </p:nvSpPr>
        <p:spPr bwMode="auto">
          <a:xfrm>
            <a:off x="1547664" y="2060848"/>
            <a:ext cx="6012160" cy="1800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p>
            <a:pPr marL="342900" marR="0" lvl="0" indent="-342900" algn="l" defTabSz="914400" rtl="0" eaLnBrk="0" fontAlgn="base" latinLnBrk="0" hangingPunct="0">
              <a:lnSpc>
                <a:spcPct val="150000"/>
              </a:lnSpc>
              <a:spcBef>
                <a:spcPct val="20000"/>
              </a:spcBef>
              <a:spcAft>
                <a:spcPct val="0"/>
              </a:spcAft>
              <a:buClrTx/>
              <a:buSzTx/>
              <a:buFontTx/>
              <a:buChar char="•"/>
              <a:tabLst/>
              <a:defRPr/>
            </a:pPr>
            <a:r>
              <a:rPr kumimoji="0" lang="en-GB" sz="2400" b="1" i="0" u="none" strike="noStrike" kern="0" cap="none" spc="0" normalizeH="0" baseline="0" noProof="0" smtClean="0">
                <a:ln>
                  <a:noFill/>
                </a:ln>
                <a:solidFill>
                  <a:srgbClr val="002D46"/>
                </a:solidFill>
                <a:effectLst/>
                <a:uLnTx/>
                <a:uFillTx/>
                <a:latin typeface="+mn-lt"/>
                <a:ea typeface="+mn-ea"/>
                <a:cs typeface="+mn-cs"/>
              </a:rPr>
              <a:t>1. </a:t>
            </a:r>
            <a:r>
              <a:rPr kumimoji="0" lang="en-GB" sz="2400" b="0" i="0" u="none" strike="noStrike" kern="0" cap="none" spc="0" normalizeH="0" baseline="0" noProof="0" smtClean="0">
                <a:ln>
                  <a:noFill/>
                </a:ln>
                <a:solidFill>
                  <a:srgbClr val="002D46"/>
                </a:solidFill>
                <a:effectLst/>
                <a:uLnTx/>
                <a:uFillTx/>
                <a:latin typeface="+mn-lt"/>
                <a:ea typeface="+mn-ea"/>
                <a:cs typeface="+mn-cs"/>
              </a:rPr>
              <a:t>Access Sli.do via </a:t>
            </a:r>
            <a:r>
              <a:rPr kumimoji="0" lang="en-GB" sz="2400" b="0" i="0" u="none" strike="noStrike" kern="0" cap="none" spc="0" normalizeH="0" baseline="0" noProof="0" smtClean="0">
                <a:ln>
                  <a:noFill/>
                </a:ln>
                <a:solidFill>
                  <a:srgbClr val="0070C0"/>
                </a:solidFill>
                <a:effectLst/>
                <a:uLnTx/>
                <a:uFillTx/>
                <a:latin typeface="+mn-lt"/>
                <a:ea typeface="+mn-ea"/>
                <a:cs typeface="+mn-cs"/>
                <a:hlinkClick r:id="rId3"/>
              </a:rPr>
              <a:t>https://www.sli.do/</a:t>
            </a:r>
            <a:r>
              <a:rPr kumimoji="0" lang="en-GB" sz="2400" b="0" i="0" u="none" strike="noStrike" kern="0" cap="none" spc="0" normalizeH="0" baseline="0" noProof="0" smtClean="0">
                <a:ln>
                  <a:noFill/>
                </a:ln>
                <a:solidFill>
                  <a:srgbClr val="0070C0"/>
                </a:solidFill>
                <a:effectLst/>
                <a:uLnTx/>
                <a:uFillTx/>
                <a:latin typeface="+mn-lt"/>
                <a:ea typeface="+mn-ea"/>
                <a:cs typeface="+mn-cs"/>
              </a:rPr>
              <a:t> </a:t>
            </a:r>
            <a:r>
              <a:rPr kumimoji="0" lang="en-GB" sz="2400" b="0" i="0" u="none" strike="noStrike" kern="0" cap="none" spc="0" normalizeH="0" baseline="0" noProof="0" smtClean="0">
                <a:ln>
                  <a:noFill/>
                </a:ln>
                <a:solidFill>
                  <a:srgbClr val="002D46"/>
                </a:solidFill>
                <a:effectLst/>
                <a:uLnTx/>
                <a:uFillTx/>
                <a:latin typeface="+mn-lt"/>
                <a:ea typeface="+mn-ea"/>
                <a:cs typeface="+mn-cs"/>
              </a:rPr>
              <a:t/>
            </a:r>
            <a:br>
              <a:rPr kumimoji="0" lang="en-GB" sz="2400" b="0" i="0" u="none" strike="noStrike" kern="0" cap="none" spc="0" normalizeH="0" baseline="0" noProof="0" smtClean="0">
                <a:ln>
                  <a:noFill/>
                </a:ln>
                <a:solidFill>
                  <a:srgbClr val="002D46"/>
                </a:solidFill>
                <a:effectLst/>
                <a:uLnTx/>
                <a:uFillTx/>
                <a:latin typeface="+mn-lt"/>
                <a:ea typeface="+mn-ea"/>
                <a:cs typeface="+mn-cs"/>
              </a:rPr>
            </a:br>
            <a:r>
              <a:rPr kumimoji="0" lang="en-GB" sz="2400" b="1" i="0" u="none" strike="noStrike" kern="0" cap="none" spc="0" normalizeH="0" baseline="0" noProof="0" smtClean="0">
                <a:ln>
                  <a:noFill/>
                </a:ln>
                <a:solidFill>
                  <a:srgbClr val="002D46"/>
                </a:solidFill>
                <a:effectLst/>
                <a:uLnTx/>
                <a:uFillTx/>
                <a:latin typeface="+mn-lt"/>
                <a:ea typeface="+mn-ea"/>
                <a:cs typeface="+mn-cs"/>
              </a:rPr>
              <a:t>2. </a:t>
            </a:r>
            <a:r>
              <a:rPr kumimoji="0" lang="en-GB" sz="2400" b="0" i="0" u="none" strike="noStrike" kern="0" cap="none" spc="0" normalizeH="0" baseline="0" noProof="0" smtClean="0">
                <a:ln>
                  <a:noFill/>
                </a:ln>
                <a:solidFill>
                  <a:srgbClr val="002D46"/>
                </a:solidFill>
                <a:effectLst/>
                <a:uLnTx/>
                <a:uFillTx/>
                <a:latin typeface="+mn-lt"/>
                <a:ea typeface="+mn-ea"/>
                <a:cs typeface="+mn-cs"/>
              </a:rPr>
              <a:t>Enter event code: </a:t>
            </a:r>
            <a:r>
              <a:rPr kumimoji="0" lang="en-GB" sz="2400" b="0" i="0" u="none" strike="noStrike" kern="0" cap="none" spc="0" normalizeH="0" baseline="0" noProof="0" smtClean="0">
                <a:ln>
                  <a:noFill/>
                </a:ln>
                <a:solidFill>
                  <a:schemeClr val="bg1">
                    <a:lumMod val="50000"/>
                  </a:schemeClr>
                </a:solidFill>
                <a:effectLst/>
                <a:uLnTx/>
                <a:uFillTx/>
                <a:latin typeface="+mn-lt"/>
                <a:ea typeface="+mn-ea"/>
                <a:cs typeface="+mn-cs"/>
              </a:rPr>
              <a:t>M482</a:t>
            </a:r>
            <a:r>
              <a:rPr kumimoji="0" lang="en-GB" sz="2400" b="0" i="0" u="none" strike="noStrike" kern="0" cap="none" spc="0" normalizeH="0" baseline="0" noProof="0" smtClean="0">
                <a:ln>
                  <a:noFill/>
                </a:ln>
                <a:solidFill>
                  <a:srgbClr val="002D46"/>
                </a:solidFill>
                <a:effectLst/>
                <a:uLnTx/>
                <a:uFillTx/>
                <a:latin typeface="+mn-lt"/>
                <a:ea typeface="+mn-ea"/>
                <a:cs typeface="+mn-cs"/>
              </a:rPr>
              <a:t/>
            </a:r>
            <a:br>
              <a:rPr kumimoji="0" lang="en-GB" sz="2400" b="0" i="0" u="none" strike="noStrike" kern="0" cap="none" spc="0" normalizeH="0" baseline="0" noProof="0" smtClean="0">
                <a:ln>
                  <a:noFill/>
                </a:ln>
                <a:solidFill>
                  <a:srgbClr val="002D46"/>
                </a:solidFill>
                <a:effectLst/>
                <a:uLnTx/>
                <a:uFillTx/>
                <a:latin typeface="+mn-lt"/>
                <a:ea typeface="+mn-ea"/>
                <a:cs typeface="+mn-cs"/>
              </a:rPr>
            </a:br>
            <a:r>
              <a:rPr kumimoji="0" lang="en-GB" sz="2400" b="1" i="0" u="none" strike="noStrike" kern="0" cap="none" spc="0" normalizeH="0" baseline="0" noProof="0" smtClean="0">
                <a:ln>
                  <a:noFill/>
                </a:ln>
                <a:solidFill>
                  <a:srgbClr val="002D46"/>
                </a:solidFill>
                <a:effectLst/>
                <a:uLnTx/>
                <a:uFillTx/>
                <a:latin typeface="+mn-lt"/>
                <a:ea typeface="+mn-ea"/>
                <a:cs typeface="+mn-cs"/>
              </a:rPr>
              <a:t>3. </a:t>
            </a:r>
            <a:r>
              <a:rPr kumimoji="0" lang="en-GB" sz="2400" b="0" i="0" u="none" strike="noStrike" kern="0" cap="none" spc="0" normalizeH="0" baseline="0" noProof="0" smtClean="0">
                <a:ln>
                  <a:noFill/>
                </a:ln>
                <a:solidFill>
                  <a:srgbClr val="002D46"/>
                </a:solidFill>
                <a:effectLst/>
                <a:uLnTx/>
                <a:uFillTx/>
                <a:latin typeface="+mn-lt"/>
                <a:ea typeface="+mn-ea"/>
                <a:cs typeface="+mn-cs"/>
              </a:rPr>
              <a:t>Ask your question</a:t>
            </a:r>
            <a:endParaRPr kumimoji="0" lang="en-US" sz="2400" b="0" i="0" u="none" strike="noStrike" kern="0" cap="none" spc="0" normalizeH="0" baseline="0" noProof="0" dirty="0">
              <a:ln>
                <a:noFill/>
              </a:ln>
              <a:solidFill>
                <a:srgbClr val="002D46"/>
              </a:solidFill>
              <a:effectLst/>
              <a:uLnTx/>
              <a:uFillTx/>
              <a:latin typeface="+mn-lt"/>
              <a:ea typeface="+mn-ea"/>
              <a:cs typeface="+mn-cs"/>
            </a:endParaRPr>
          </a:p>
        </p:txBody>
      </p:sp>
      <p:sp>
        <p:nvSpPr>
          <p:cNvPr id="8" name="TextBox 7"/>
          <p:cNvSpPr txBox="1"/>
          <p:nvPr/>
        </p:nvSpPr>
        <p:spPr>
          <a:xfrm>
            <a:off x="3779912" y="4582869"/>
            <a:ext cx="1575431" cy="646331"/>
          </a:xfrm>
          <a:prstGeom prst="rect">
            <a:avLst/>
          </a:prstGeom>
          <a:noFill/>
        </p:spPr>
        <p:txBody>
          <a:bodyPr wrap="none" rtlCol="0">
            <a:spAutoFit/>
          </a:bodyPr>
          <a:lstStyle/>
          <a:p>
            <a:r>
              <a:rPr lang="en-GB" sz="3600" dirty="0" smtClean="0">
                <a:latin typeface="Tahoma" pitchFamily="34" charset="0"/>
                <a:ea typeface="Tahoma" pitchFamily="34" charset="0"/>
                <a:cs typeface="Tahoma" pitchFamily="34" charset="0"/>
              </a:rPr>
              <a:t>Twitter</a:t>
            </a:r>
            <a:endParaRPr lang="en-US" sz="3600" dirty="0">
              <a:latin typeface="Tahoma" pitchFamily="34" charset="0"/>
              <a:ea typeface="Tahoma" pitchFamily="34" charset="0"/>
              <a:cs typeface="Tahoma" pitchFamily="34" charset="0"/>
            </a:endParaRPr>
          </a:p>
        </p:txBody>
      </p:sp>
      <p:sp>
        <p:nvSpPr>
          <p:cNvPr id="9" name="TextBox 8"/>
          <p:cNvSpPr txBox="1"/>
          <p:nvPr/>
        </p:nvSpPr>
        <p:spPr>
          <a:xfrm>
            <a:off x="1835696" y="5238258"/>
            <a:ext cx="5616624" cy="1143070"/>
          </a:xfrm>
          <a:prstGeom prst="rect">
            <a:avLst/>
          </a:prstGeom>
          <a:noFill/>
        </p:spPr>
        <p:txBody>
          <a:bodyPr wrap="square" rtlCol="0">
            <a:spAutoFit/>
          </a:bodyPr>
          <a:lstStyle/>
          <a:p>
            <a:pPr algn="ctr">
              <a:lnSpc>
                <a:spcPct val="150000"/>
              </a:lnSpc>
            </a:pPr>
            <a:r>
              <a:rPr lang="en-GB" sz="2400" dirty="0" smtClean="0">
                <a:solidFill>
                  <a:schemeClr val="bg1">
                    <a:lumMod val="50000"/>
                  </a:schemeClr>
                </a:solidFill>
              </a:rPr>
              <a:t>Tweet about today's event using the ONS’s  </a:t>
            </a:r>
            <a:r>
              <a:rPr lang="en-GB" sz="2400" dirty="0" smtClean="0">
                <a:solidFill>
                  <a:srgbClr val="0034C8"/>
                </a:solidFill>
              </a:rPr>
              <a:t>#tcgAgeing </a:t>
            </a:r>
            <a:r>
              <a:rPr lang="en-GB" sz="2400" dirty="0" smtClean="0">
                <a:solidFill>
                  <a:schemeClr val="bg1">
                    <a:lumMod val="50000"/>
                  </a:schemeClr>
                </a:solidFill>
              </a:rPr>
              <a:t>hash tag</a:t>
            </a:r>
            <a:endParaRPr lang="en-GB" sz="2400" dirty="0">
              <a:solidFill>
                <a:schemeClr val="bg1">
                  <a:lumMod val="50000"/>
                </a:schemeClr>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2502519" cy="6858000"/>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86755" y="168066"/>
            <a:ext cx="8777492" cy="1417638"/>
          </a:xfrm>
          <a:solidFill>
            <a:srgbClr val="BF2637"/>
          </a:solidFill>
        </p:spPr>
        <p:txBody>
          <a:bodyPr>
            <a:normAutofit/>
          </a:bodyPr>
          <a:lstStyle/>
          <a:p>
            <a:r>
              <a:rPr lang="en-US" sz="5400" dirty="0" smtClean="0">
                <a:solidFill>
                  <a:srgbClr val="FFFFFF"/>
                </a:solidFill>
              </a:rPr>
              <a:t>Our call on data</a:t>
            </a:r>
            <a:endParaRPr lang="en-US" sz="5400" dirty="0">
              <a:solidFill>
                <a:srgbClr val="FFFFFF"/>
              </a:solidFill>
            </a:endParaRPr>
          </a:p>
        </p:txBody>
      </p:sp>
      <p:sp>
        <p:nvSpPr>
          <p:cNvPr id="5" name="Right Triangle 4"/>
          <p:cNvSpPr/>
          <p:nvPr/>
        </p:nvSpPr>
        <p:spPr>
          <a:xfrm>
            <a:off x="-429536" y="2578118"/>
            <a:ext cx="10887826" cy="4182960"/>
          </a:xfrm>
          <a:prstGeom prst="rtTriangle">
            <a:avLst/>
          </a:prstGeom>
          <a:solidFill>
            <a:srgbClr val="FF66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86755" y="1811372"/>
            <a:ext cx="8777492" cy="4762966"/>
          </a:xfrm>
          <a:solidFill>
            <a:schemeClr val="bg1">
              <a:lumMod val="95000"/>
            </a:schemeClr>
          </a:solidFill>
        </p:spPr>
        <p:txBody>
          <a:bodyPr>
            <a:normAutofit/>
          </a:bodyPr>
          <a:lstStyle/>
          <a:p>
            <a:r>
              <a:rPr lang="en-US" dirty="0" smtClean="0"/>
              <a:t>Close data gaps to measure impact of SDGs on older people</a:t>
            </a:r>
          </a:p>
          <a:p>
            <a:r>
              <a:rPr lang="en-US" dirty="0" smtClean="0"/>
              <a:t>Include older people in data collection, analysis, dissemination, </a:t>
            </a:r>
            <a:r>
              <a:rPr lang="en-US" dirty="0" err="1" smtClean="0"/>
              <a:t>utilisation</a:t>
            </a:r>
            <a:endParaRPr lang="en-US" dirty="0" smtClean="0"/>
          </a:p>
          <a:p>
            <a:r>
              <a:rPr lang="en-US" dirty="0" smtClean="0"/>
              <a:t>Disaggregate data &amp; </a:t>
            </a:r>
            <a:r>
              <a:rPr lang="en-US" dirty="0" err="1" smtClean="0"/>
              <a:t>recognise</a:t>
            </a:r>
            <a:r>
              <a:rPr lang="en-US" dirty="0" smtClean="0"/>
              <a:t> intersections</a:t>
            </a:r>
          </a:p>
          <a:p>
            <a:r>
              <a:rPr lang="en-US" dirty="0" smtClean="0"/>
              <a:t>At a minimum, disaggregate in 5 year cohorts</a:t>
            </a:r>
          </a:p>
          <a:p>
            <a:r>
              <a:rPr lang="en-US" dirty="0" smtClean="0"/>
              <a:t>Conduct surveys with older people; include thematic modules in national surveys and censuses</a:t>
            </a:r>
          </a:p>
          <a:p>
            <a:endParaRPr lang="en-US" dirty="0"/>
          </a:p>
        </p:txBody>
      </p:sp>
    </p:spTree>
    <p:extLst>
      <p:ext uri="{BB962C8B-B14F-4D97-AF65-F5344CB8AC3E}">
        <p14:creationId xmlns:p14="http://schemas.microsoft.com/office/powerpoint/2010/main" xmlns="" val="2756186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2502519" cy="6858000"/>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ight Triangle 5"/>
          <p:cNvSpPr/>
          <p:nvPr/>
        </p:nvSpPr>
        <p:spPr>
          <a:xfrm>
            <a:off x="-429536" y="2578118"/>
            <a:ext cx="10887826" cy="4182960"/>
          </a:xfrm>
          <a:prstGeom prst="rtTriangle">
            <a:avLst/>
          </a:prstGeom>
          <a:solidFill>
            <a:srgbClr val="FF66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280133" y="1811371"/>
            <a:ext cx="8684115" cy="4705830"/>
          </a:xfrm>
          <a:solidFill>
            <a:schemeClr val="bg1">
              <a:lumMod val="95000"/>
            </a:schemeClr>
          </a:solidFill>
        </p:spPr>
        <p:txBody>
          <a:bodyPr>
            <a:normAutofit lnSpcReduction="10000"/>
          </a:bodyPr>
          <a:lstStyle/>
          <a:p>
            <a:r>
              <a:rPr lang="en-US" dirty="0"/>
              <a:t>Address technical issues </a:t>
            </a:r>
            <a:r>
              <a:rPr lang="mr-IN" dirty="0"/>
              <a:t>–</a:t>
            </a:r>
            <a:r>
              <a:rPr lang="en-US" dirty="0"/>
              <a:t> sample size, </a:t>
            </a:r>
            <a:r>
              <a:rPr lang="en-US" dirty="0" smtClean="0"/>
              <a:t>comparability, linkage with administrative data</a:t>
            </a:r>
          </a:p>
          <a:p>
            <a:endParaRPr lang="en-US" dirty="0"/>
          </a:p>
          <a:p>
            <a:r>
              <a:rPr lang="en-US" dirty="0"/>
              <a:t>Remove age caps from international </a:t>
            </a:r>
            <a:r>
              <a:rPr lang="en-US" dirty="0" smtClean="0"/>
              <a:t>surveys</a:t>
            </a:r>
          </a:p>
          <a:p>
            <a:endParaRPr lang="en-US" dirty="0"/>
          </a:p>
          <a:p>
            <a:r>
              <a:rPr lang="en-US" dirty="0" smtClean="0"/>
              <a:t>Conduct qualitative studies to inform quantitative findings</a:t>
            </a:r>
          </a:p>
          <a:p>
            <a:endParaRPr lang="en-US" dirty="0"/>
          </a:p>
          <a:p>
            <a:r>
              <a:rPr lang="en-US" dirty="0"/>
              <a:t>Explore how we can make better use of composite evidence from longitudinal studies of ageing</a:t>
            </a:r>
          </a:p>
          <a:p>
            <a:endParaRPr lang="en-US" dirty="0"/>
          </a:p>
        </p:txBody>
      </p:sp>
      <p:sp>
        <p:nvSpPr>
          <p:cNvPr id="4" name="Title 1"/>
          <p:cNvSpPr>
            <a:spLocks noGrp="1"/>
          </p:cNvSpPr>
          <p:nvPr>
            <p:ph type="title"/>
          </p:nvPr>
        </p:nvSpPr>
        <p:spPr>
          <a:xfrm>
            <a:off x="280133" y="274638"/>
            <a:ext cx="8684115" cy="1312646"/>
          </a:xfrm>
          <a:solidFill>
            <a:srgbClr val="BF2637"/>
          </a:solidFill>
        </p:spPr>
        <p:txBody>
          <a:bodyPr>
            <a:normAutofit/>
          </a:bodyPr>
          <a:lstStyle/>
          <a:p>
            <a:r>
              <a:rPr lang="en-US" sz="5400" dirty="0" smtClean="0">
                <a:solidFill>
                  <a:srgbClr val="FFFFFF"/>
                </a:solidFill>
              </a:rPr>
              <a:t>Our call on data</a:t>
            </a:r>
            <a:endParaRPr lang="en-US" sz="5400" dirty="0">
              <a:solidFill>
                <a:srgbClr val="FFFFFF"/>
              </a:solidFill>
            </a:endParaRPr>
          </a:p>
        </p:txBody>
      </p:sp>
    </p:spTree>
    <p:extLst>
      <p:ext uri="{BB962C8B-B14F-4D97-AF65-F5344CB8AC3E}">
        <p14:creationId xmlns:p14="http://schemas.microsoft.com/office/powerpoint/2010/main" xmlns="" val="2798955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rot="20726979">
            <a:off x="448212" y="-242762"/>
            <a:ext cx="971127" cy="7805702"/>
          </a:xfrm>
          <a:prstGeom prst="rect">
            <a:avLst/>
          </a:prstGeom>
          <a:solidFill>
            <a:srgbClr val="0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p:cNvSpPr/>
          <p:nvPr/>
        </p:nvSpPr>
        <p:spPr>
          <a:xfrm rot="18071730">
            <a:off x="1169927" y="1329651"/>
            <a:ext cx="1736823" cy="8374072"/>
          </a:xfrm>
          <a:prstGeom prst="rect">
            <a:avLst/>
          </a:prstGeom>
          <a:solidFill>
            <a:schemeClr val="bg1">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2" cstate="print"/>
          <a:stretch>
            <a:fillRect/>
          </a:stretch>
        </p:blipFill>
        <p:spPr>
          <a:xfrm>
            <a:off x="410271" y="4229087"/>
            <a:ext cx="3136575" cy="1744902"/>
          </a:xfrm>
          <a:prstGeom prst="rect">
            <a:avLst/>
          </a:prstGeom>
        </p:spPr>
      </p:pic>
      <p:sp>
        <p:nvSpPr>
          <p:cNvPr id="6" name="Rectangle 5"/>
          <p:cNvSpPr/>
          <p:nvPr/>
        </p:nvSpPr>
        <p:spPr>
          <a:xfrm>
            <a:off x="3957719" y="3622742"/>
            <a:ext cx="4897165" cy="2857112"/>
          </a:xfrm>
          <a:prstGeom prst="rect">
            <a:avLst/>
          </a:prstGeom>
          <a:solidFill>
            <a:srgbClr val="FF66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4626497" y="3771623"/>
            <a:ext cx="4407499" cy="523220"/>
          </a:xfrm>
          <a:prstGeom prst="rect">
            <a:avLst/>
          </a:prstGeom>
          <a:noFill/>
        </p:spPr>
        <p:txBody>
          <a:bodyPr wrap="square" rtlCol="0">
            <a:spAutoFit/>
          </a:bodyPr>
          <a:lstStyle/>
          <a:p>
            <a:pPr defTabSz="914400"/>
            <a:r>
              <a:rPr lang="en-GB" sz="2800" b="1" dirty="0" smtClean="0">
                <a:solidFill>
                  <a:prstClr val="white"/>
                </a:solidFill>
                <a:latin typeface="Verdana" panose="020B0604030504040204" pitchFamily="34" charset="0"/>
                <a:ea typeface="Verdana" panose="020B0604030504040204" pitchFamily="34" charset="0"/>
                <a:cs typeface="Verdana" panose="020B0604030504040204" pitchFamily="34" charset="0"/>
              </a:rPr>
              <a:t>www.helpage.org</a:t>
            </a:r>
            <a:endParaRPr lang="en-GB" sz="2400" b="1" dirty="0">
              <a:solidFill>
                <a:prstClr val="white"/>
              </a:solidFill>
              <a:latin typeface="Verdana" panose="020B0604030504040204" pitchFamily="34" charset="0"/>
              <a:ea typeface="Verdana" panose="020B0604030504040204" pitchFamily="34" charset="0"/>
              <a:cs typeface="Verdana" panose="020B0604030504040204" pitchFamily="34" charset="0"/>
            </a:endParaRPr>
          </a:p>
        </p:txBody>
      </p:sp>
      <p:sp>
        <p:nvSpPr>
          <p:cNvPr id="8" name="TextBox 7"/>
          <p:cNvSpPr txBox="1"/>
          <p:nvPr/>
        </p:nvSpPr>
        <p:spPr>
          <a:xfrm>
            <a:off x="4539078" y="5463789"/>
            <a:ext cx="3960440" cy="830997"/>
          </a:xfrm>
          <a:prstGeom prst="rect">
            <a:avLst/>
          </a:prstGeom>
          <a:noFill/>
        </p:spPr>
        <p:txBody>
          <a:bodyPr wrap="square" rtlCol="0">
            <a:spAutoFit/>
          </a:bodyPr>
          <a:lstStyle/>
          <a:p>
            <a:r>
              <a:rPr lang="en-GB" sz="2400" b="1" dirty="0">
                <a:solidFill>
                  <a:prstClr val="white"/>
                </a:solidFill>
                <a:latin typeface="Verdana" panose="020B0604030504040204" pitchFamily="34" charset="0"/>
                <a:ea typeface="Verdana" panose="020B0604030504040204" pitchFamily="34" charset="0"/>
                <a:cs typeface="Verdana" panose="020B0604030504040204" pitchFamily="34" charset="0"/>
              </a:rPr>
              <a:t>@</a:t>
            </a:r>
            <a:r>
              <a:rPr lang="en-GB" sz="2400" b="1" dirty="0" err="1" smtClean="0">
                <a:solidFill>
                  <a:prstClr val="white"/>
                </a:solidFill>
                <a:latin typeface="Verdana" panose="020B0604030504040204" pitchFamily="34" charset="0"/>
                <a:ea typeface="Verdana" panose="020B0604030504040204" pitchFamily="34" charset="0"/>
                <a:cs typeface="Verdana" panose="020B0604030504040204" pitchFamily="34" charset="0"/>
              </a:rPr>
              <a:t>helpage</a:t>
            </a:r>
            <a:endParaRPr lang="en-GB" sz="2400" b="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r>
              <a:rPr lang="en-GB" sz="2400" b="1" dirty="0" smtClean="0">
                <a:solidFill>
                  <a:prstClr val="white"/>
                </a:solidFill>
                <a:latin typeface="Verdana" panose="020B0604030504040204" pitchFamily="34" charset="0"/>
                <a:ea typeface="Verdana" panose="020B0604030504040204" pitchFamily="34" charset="0"/>
                <a:cs typeface="Verdana" panose="020B0604030504040204" pitchFamily="34" charset="0"/>
              </a:rPr>
              <a:t>@PatriciaConboy1</a:t>
            </a:r>
            <a:endParaRPr lang="en-GB" sz="2400" b="1" dirty="0">
              <a:solidFill>
                <a:prstClr val="white"/>
              </a:solidFill>
              <a:latin typeface="Verdana" panose="020B0604030504040204" pitchFamily="34" charset="0"/>
              <a:ea typeface="Verdana" panose="020B0604030504040204" pitchFamily="34" charset="0"/>
              <a:cs typeface="Verdana" panose="020B0604030504040204" pitchFamily="34" charset="0"/>
            </a:endParaRPr>
          </a:p>
        </p:txBody>
      </p:sp>
      <p:sp>
        <p:nvSpPr>
          <p:cNvPr id="9" name="TextBox 8"/>
          <p:cNvSpPr txBox="1"/>
          <p:nvPr/>
        </p:nvSpPr>
        <p:spPr>
          <a:xfrm>
            <a:off x="4576430" y="5103201"/>
            <a:ext cx="4283968" cy="461665"/>
          </a:xfrm>
          <a:prstGeom prst="rect">
            <a:avLst/>
          </a:prstGeom>
          <a:noFill/>
        </p:spPr>
        <p:txBody>
          <a:bodyPr wrap="square" rtlCol="0">
            <a:spAutoFit/>
          </a:bodyPr>
          <a:lstStyle/>
          <a:p>
            <a:r>
              <a:rPr lang="en-GB" sz="2400" b="1" dirty="0">
                <a:solidFill>
                  <a:prstClr val="white"/>
                </a:solidFill>
                <a:latin typeface="Verdana" panose="020B0604030504040204" pitchFamily="34" charset="0"/>
                <a:ea typeface="Verdana" panose="020B0604030504040204" pitchFamily="34" charset="0"/>
                <a:cs typeface="Verdana" panose="020B0604030504040204" pitchFamily="34" charset="0"/>
              </a:rPr>
              <a:t>HelpAgeInternational</a:t>
            </a:r>
          </a:p>
        </p:txBody>
      </p:sp>
      <p:sp>
        <p:nvSpPr>
          <p:cNvPr id="10" name="TextBox 9"/>
          <p:cNvSpPr txBox="1"/>
          <p:nvPr/>
        </p:nvSpPr>
        <p:spPr>
          <a:xfrm>
            <a:off x="4601207" y="4272733"/>
            <a:ext cx="4630138" cy="830997"/>
          </a:xfrm>
          <a:prstGeom prst="rect">
            <a:avLst/>
          </a:prstGeom>
          <a:noFill/>
        </p:spPr>
        <p:txBody>
          <a:bodyPr wrap="square" rtlCol="0">
            <a:spAutoFit/>
          </a:bodyPr>
          <a:lstStyle/>
          <a:p>
            <a:r>
              <a:rPr lang="en-GB" sz="2400" b="1" dirty="0" err="1" smtClean="0">
                <a:solidFill>
                  <a:prstClr val="white"/>
                </a:solidFill>
                <a:latin typeface="Verdana" panose="020B0604030504040204" pitchFamily="34" charset="0"/>
                <a:ea typeface="Verdana" panose="020B0604030504040204" pitchFamily="34" charset="0"/>
                <a:cs typeface="Verdana" panose="020B0604030504040204" pitchFamily="34" charset="0"/>
              </a:rPr>
              <a:t>Patricia.Conboy</a:t>
            </a:r>
            <a:r>
              <a:rPr lang="en-GB" sz="2400" b="1" dirty="0" smtClean="0">
                <a:solidFill>
                  <a:prstClr val="white"/>
                </a:solidFill>
                <a:latin typeface="Verdana" panose="020B0604030504040204" pitchFamily="34" charset="0"/>
                <a:ea typeface="Verdana" panose="020B0604030504040204" pitchFamily="34" charset="0"/>
                <a:cs typeface="Verdana" panose="020B0604030504040204" pitchFamily="34" charset="0"/>
              </a:rPr>
              <a:t>@</a:t>
            </a:r>
          </a:p>
          <a:p>
            <a:r>
              <a:rPr lang="en-GB" sz="2400" b="1" dirty="0" err="1" smtClean="0">
                <a:solidFill>
                  <a:prstClr val="white"/>
                </a:solidFill>
                <a:latin typeface="Verdana" panose="020B0604030504040204" pitchFamily="34" charset="0"/>
                <a:ea typeface="Verdana" panose="020B0604030504040204" pitchFamily="34" charset="0"/>
                <a:cs typeface="Verdana" panose="020B0604030504040204" pitchFamily="34" charset="0"/>
              </a:rPr>
              <a:t>helpage.org</a:t>
            </a:r>
            <a:endParaRPr lang="en-GB" sz="2400" b="1" dirty="0">
              <a:solidFill>
                <a:prstClr val="white"/>
              </a:solidFill>
              <a:latin typeface="Verdana" panose="020B0604030504040204" pitchFamily="34" charset="0"/>
              <a:ea typeface="Verdana" panose="020B0604030504040204" pitchFamily="34" charset="0"/>
              <a:cs typeface="Verdana" panose="020B0604030504040204" pitchFamily="34" charset="0"/>
            </a:endParaRPr>
          </a:p>
        </p:txBody>
      </p:sp>
      <p:pic>
        <p:nvPicPr>
          <p:cNvPr id="11" name="Picture 4" descr="C:\Users\DAMA~1.SAT\AppData\Local\Temp\Rar$DRa0.149\PNG\mail.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102600" y="4380377"/>
            <a:ext cx="326529" cy="326529"/>
          </a:xfrm>
          <a:prstGeom prst="rect">
            <a:avLst/>
          </a:prstGeom>
          <a:noFill/>
          <a:extLst>
            <a:ext uri="{909E8E84-426E-40dd-AFC4-6F175D3DCCD1}">
              <a14:hiddenFill xmlns:a14="http://schemas.microsoft.com/office/drawing/2010/main" xmlns="">
                <a:solidFill>
                  <a:srgbClr val="FFFFFF"/>
                </a:solidFill>
              </a14:hiddenFill>
            </a:ext>
          </a:extLst>
        </p:spPr>
      </p:pic>
      <p:pic>
        <p:nvPicPr>
          <p:cNvPr id="12" name="Picture 2" descr="C:\Users\dama.sathianathan\Desktop\icons\PNG\ffffff\facebook.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011861" y="5135809"/>
            <a:ext cx="413197" cy="413197"/>
          </a:xfrm>
          <a:prstGeom prst="rect">
            <a:avLst/>
          </a:prstGeom>
          <a:noFill/>
          <a:extLst>
            <a:ext uri="{909E8E84-426E-40dd-AFC4-6F175D3DCCD1}">
              <a14:hiddenFill xmlns:a14="http://schemas.microsoft.com/office/drawing/2010/main" xmlns="">
                <a:solidFill>
                  <a:srgbClr val="FFFFFF"/>
                </a:solidFill>
              </a14:hiddenFill>
            </a:ext>
          </a:extLst>
        </p:spPr>
      </p:pic>
      <p:pic>
        <p:nvPicPr>
          <p:cNvPr id="13" name="Picture 3" descr="C:\Users\dama.sathianathan\Desktop\icons\PNG\ffffff\twitter.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086565" y="5826263"/>
            <a:ext cx="376957" cy="376957"/>
          </a:xfrm>
          <a:prstGeom prst="rect">
            <a:avLst/>
          </a:prstGeom>
          <a:noFill/>
          <a:extLst>
            <a:ext uri="{909E8E84-426E-40dd-AFC4-6F175D3DCCD1}">
              <a14:hiddenFill xmlns:a14="http://schemas.microsoft.com/office/drawing/2010/main" xmlns="">
                <a:solidFill>
                  <a:srgbClr val="FFFFFF"/>
                </a:solidFill>
              </a14:hiddenFill>
            </a:ext>
          </a:extLst>
        </p:spPr>
      </p:pic>
      <p:sp>
        <p:nvSpPr>
          <p:cNvPr id="14" name="Title 1"/>
          <p:cNvSpPr>
            <a:spLocks noGrp="1"/>
          </p:cNvSpPr>
          <p:nvPr>
            <p:ph type="title"/>
          </p:nvPr>
        </p:nvSpPr>
        <p:spPr>
          <a:xfrm>
            <a:off x="457200" y="971044"/>
            <a:ext cx="8229600" cy="2128827"/>
          </a:xfrm>
          <a:solidFill>
            <a:srgbClr val="BF2637"/>
          </a:solidFill>
        </p:spPr>
        <p:txBody>
          <a:bodyPr>
            <a:normAutofit/>
          </a:bodyPr>
          <a:lstStyle/>
          <a:p>
            <a:r>
              <a:rPr lang="en-GB" sz="5400" b="1" dirty="0" smtClean="0">
                <a:solidFill>
                  <a:schemeClr val="bg1"/>
                </a:solidFill>
                <a:latin typeface="Verdana" panose="020B0604030504040204" pitchFamily="34" charset="0"/>
              </a:rPr>
              <a:t>Thank You !</a:t>
            </a:r>
            <a:endParaRPr lang="en-GB" sz="5400" b="1" dirty="0">
              <a:solidFill>
                <a:schemeClr val="bg1"/>
              </a:solidFill>
              <a:latin typeface="Verdana" panose="020B0604030504040204" pitchFamily="34" charset="0"/>
            </a:endParaRPr>
          </a:p>
        </p:txBody>
      </p:sp>
    </p:spTree>
    <p:extLst>
      <p:ext uri="{BB962C8B-B14F-4D97-AF65-F5344CB8AC3E}">
        <p14:creationId xmlns:p14="http://schemas.microsoft.com/office/powerpoint/2010/main" xmlns="" val="137926343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Need Slides – Plenary Session 1a (second half)</a:t>
            </a:r>
            <a:endParaRPr lang="en-US" dirty="0"/>
          </a:p>
        </p:txBody>
      </p:sp>
      <p:sp>
        <p:nvSpPr>
          <p:cNvPr id="3" name="Subtitle 2"/>
          <p:cNvSpPr>
            <a:spLocks noGrp="1"/>
          </p:cNvSpPr>
          <p:nvPr>
            <p:ph type="subTitle" idx="1"/>
          </p:nvPr>
        </p:nvSpPr>
        <p:spPr/>
        <p:txBody>
          <a:bodyPr/>
          <a:lstStyle/>
          <a:p>
            <a:r>
              <a:rPr lang="en-GB" dirty="0" smtClean="0"/>
              <a:t>Papa </a:t>
            </a:r>
            <a:r>
              <a:rPr lang="en-GB" dirty="0" err="1" smtClean="0"/>
              <a:t>Seck</a:t>
            </a:r>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Need Slides – Plenary 1b </a:t>
            </a:r>
            <a:endParaRPr lang="en-US" dirty="0"/>
          </a:p>
        </p:txBody>
      </p:sp>
      <p:sp>
        <p:nvSpPr>
          <p:cNvPr id="3" name="Subtitle 2"/>
          <p:cNvSpPr>
            <a:spLocks noGrp="1"/>
          </p:cNvSpPr>
          <p:nvPr>
            <p:ph type="subTitle" idx="1"/>
          </p:nvPr>
        </p:nvSpPr>
        <p:spPr/>
        <p:txBody>
          <a:bodyPr/>
          <a:lstStyle/>
          <a:p>
            <a:r>
              <a:rPr lang="en-GB" dirty="0" smtClean="0"/>
              <a:t>John Beard</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Need Slides – Plenary  2</a:t>
            </a:r>
            <a:endParaRPr lang="en-US" dirty="0"/>
          </a:p>
        </p:txBody>
      </p:sp>
      <p:sp>
        <p:nvSpPr>
          <p:cNvPr id="3" name="Subtitle 2"/>
          <p:cNvSpPr>
            <a:spLocks noGrp="1"/>
          </p:cNvSpPr>
          <p:nvPr>
            <p:ph type="subTitle" idx="1"/>
          </p:nvPr>
        </p:nvSpPr>
        <p:spPr/>
        <p:txBody>
          <a:bodyPr/>
          <a:lstStyle/>
          <a:p>
            <a:r>
              <a:rPr lang="en-GB" dirty="0" err="1" smtClean="0"/>
              <a:t>Asghar</a:t>
            </a:r>
            <a:r>
              <a:rPr lang="en-GB" dirty="0" smtClean="0"/>
              <a:t> </a:t>
            </a:r>
            <a:r>
              <a:rPr lang="en-GB" dirty="0" err="1" smtClean="0"/>
              <a:t>Zaidi</a:t>
            </a:r>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GB" dirty="0" smtClean="0"/>
              <a:t>Parallel Sessions</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Keynote</a:t>
            </a:r>
            <a:endParaRPr lang="en-US" dirty="0"/>
          </a:p>
        </p:txBody>
      </p:sp>
      <p:sp>
        <p:nvSpPr>
          <p:cNvPr id="3" name="Subtitle 2"/>
          <p:cNvSpPr>
            <a:spLocks noGrp="1"/>
          </p:cNvSpPr>
          <p:nvPr>
            <p:ph type="subTitle" idx="1"/>
          </p:nvPr>
        </p:nvSpPr>
        <p:spPr/>
        <p:txBody>
          <a:bodyPr/>
          <a:lstStyle/>
          <a:p>
            <a:r>
              <a:rPr lang="en-GB" dirty="0" smtClean="0"/>
              <a:t>Rosemary Lane</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rot="20364673">
            <a:off x="7414426" y="-1129243"/>
            <a:ext cx="1314234" cy="6257371"/>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12750" y="2095501"/>
            <a:ext cx="8267824" cy="2460624"/>
          </a:xfrm>
          <a:solidFill>
            <a:schemeClr val="bg1">
              <a:lumMod val="50000"/>
            </a:schemeClr>
          </a:solidFill>
          <a:ln>
            <a:solidFill>
              <a:schemeClr val="bg1"/>
            </a:solidFill>
          </a:ln>
        </p:spPr>
        <p:txBody>
          <a:bodyPr>
            <a:normAutofit/>
          </a:bodyPr>
          <a:lstStyle/>
          <a:p>
            <a:r>
              <a:rPr lang="en-US" dirty="0" smtClean="0">
                <a:solidFill>
                  <a:schemeClr val="bg1"/>
                </a:solidFill>
              </a:rPr>
              <a:t>Perspectives on ageing and agency: implications for policy and data systems</a:t>
            </a:r>
            <a:endParaRPr lang="en-US" dirty="0">
              <a:solidFill>
                <a:schemeClr val="bg1"/>
              </a:solidFill>
            </a:endParaRPr>
          </a:p>
        </p:txBody>
      </p:sp>
      <p:sp>
        <p:nvSpPr>
          <p:cNvPr id="3" name="Subtitle 2"/>
          <p:cNvSpPr>
            <a:spLocks noGrp="1"/>
          </p:cNvSpPr>
          <p:nvPr>
            <p:ph type="subTitle" idx="1"/>
          </p:nvPr>
        </p:nvSpPr>
        <p:spPr>
          <a:xfrm>
            <a:off x="1371600" y="4830790"/>
            <a:ext cx="6400800" cy="1752600"/>
          </a:xfrm>
        </p:spPr>
        <p:txBody>
          <a:bodyPr>
            <a:normAutofit fontScale="70000" lnSpcReduction="20000"/>
          </a:bodyPr>
          <a:lstStyle/>
          <a:p>
            <a:pPr>
              <a:lnSpc>
                <a:spcPct val="120000"/>
              </a:lnSpc>
            </a:pPr>
            <a:r>
              <a:rPr lang="en-US" dirty="0" smtClean="0">
                <a:solidFill>
                  <a:schemeClr val="tx1"/>
                </a:solidFill>
              </a:rPr>
              <a:t>Winchester Workshop to support establishment of City Group on Ageing and Age-disaggregated data</a:t>
            </a:r>
          </a:p>
          <a:p>
            <a:pPr>
              <a:lnSpc>
                <a:spcPct val="120000"/>
              </a:lnSpc>
            </a:pPr>
            <a:r>
              <a:rPr lang="en-US" dirty="0" smtClean="0"/>
              <a:t>22 </a:t>
            </a:r>
            <a:r>
              <a:rPr lang="mr-IN" dirty="0" smtClean="0"/>
              <a:t>–</a:t>
            </a:r>
            <a:r>
              <a:rPr lang="en-US" dirty="0" smtClean="0"/>
              <a:t> 24 August 2017</a:t>
            </a:r>
            <a:endParaRPr lang="en-US" dirty="0"/>
          </a:p>
          <a:p>
            <a:pPr>
              <a:lnSpc>
                <a:spcPct val="120000"/>
              </a:lnSpc>
            </a:pPr>
            <a:r>
              <a:rPr lang="en-US" dirty="0" smtClean="0">
                <a:solidFill>
                  <a:schemeClr val="tx1"/>
                </a:solidFill>
              </a:rPr>
              <a:t>Patricia Conboy</a:t>
            </a:r>
            <a:r>
              <a:rPr lang="en-US" dirty="0" smtClean="0"/>
              <a:t>, </a:t>
            </a:r>
            <a:r>
              <a:rPr lang="en-US" dirty="0" err="1" smtClean="0">
                <a:solidFill>
                  <a:schemeClr val="tx1"/>
                </a:solidFill>
              </a:rPr>
              <a:t>HelpAge</a:t>
            </a:r>
            <a:r>
              <a:rPr lang="en-US" dirty="0" smtClean="0">
                <a:solidFill>
                  <a:schemeClr val="tx1"/>
                </a:solidFill>
              </a:rPr>
              <a:t> International</a:t>
            </a:r>
            <a:endParaRPr lang="en-US" dirty="0">
              <a:solidFill>
                <a:schemeClr val="tx1"/>
              </a:solidFill>
            </a:endParaRPr>
          </a:p>
        </p:txBody>
      </p:sp>
      <p:pic>
        <p:nvPicPr>
          <p:cNvPr id="4" name="Picture 3"/>
          <p:cNvPicPr>
            <a:picLocks noChangeAspect="1"/>
          </p:cNvPicPr>
          <p:nvPr/>
        </p:nvPicPr>
        <p:blipFill>
          <a:blip r:embed="rId2" cstate="print"/>
          <a:stretch>
            <a:fillRect/>
          </a:stretch>
        </p:blipFill>
        <p:spPr>
          <a:xfrm>
            <a:off x="5591624" y="144223"/>
            <a:ext cx="3136575" cy="1744902"/>
          </a:xfrm>
          <a:prstGeom prst="rect">
            <a:avLst/>
          </a:prstGeom>
        </p:spPr>
      </p:pic>
    </p:spTree>
    <p:extLst>
      <p:ext uri="{BB962C8B-B14F-4D97-AF65-F5344CB8AC3E}">
        <p14:creationId xmlns:p14="http://schemas.microsoft.com/office/powerpoint/2010/main" xmlns="" val="5277729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arallelogram 3"/>
          <p:cNvSpPr/>
          <p:nvPr/>
        </p:nvSpPr>
        <p:spPr>
          <a:xfrm>
            <a:off x="-412749" y="-122238"/>
            <a:ext cx="2286000" cy="7170738"/>
          </a:xfrm>
          <a:prstGeom prst="parallelogram">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ight Triangle 4"/>
          <p:cNvSpPr/>
          <p:nvPr/>
        </p:nvSpPr>
        <p:spPr>
          <a:xfrm>
            <a:off x="0" y="127000"/>
            <a:ext cx="3492500" cy="6731000"/>
          </a:xfrm>
          <a:prstGeom prst="rtTriangle">
            <a:avLst/>
          </a:prstGeom>
          <a:solidFill>
            <a:srgbClr val="FF66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22250" y="127000"/>
            <a:ext cx="8794750" cy="1619250"/>
          </a:xfrm>
          <a:solidFill>
            <a:srgbClr val="BF2637"/>
          </a:solidFill>
        </p:spPr>
        <p:txBody>
          <a:bodyPr>
            <a:normAutofit fontScale="90000"/>
          </a:bodyPr>
          <a:lstStyle/>
          <a:p>
            <a:r>
              <a:rPr lang="en-US" sz="6000" dirty="0" smtClean="0">
                <a:solidFill>
                  <a:schemeClr val="bg1"/>
                </a:solidFill>
              </a:rPr>
              <a:t>Questions from practice</a:t>
            </a:r>
            <a:endParaRPr lang="en-US" sz="6000" dirty="0">
              <a:solidFill>
                <a:schemeClr val="bg1"/>
              </a:solidFill>
            </a:endParaRPr>
          </a:p>
        </p:txBody>
      </p:sp>
      <p:sp>
        <p:nvSpPr>
          <p:cNvPr id="3" name="Content Placeholder 2"/>
          <p:cNvSpPr>
            <a:spLocks noGrp="1"/>
          </p:cNvSpPr>
          <p:nvPr>
            <p:ph idx="1"/>
          </p:nvPr>
        </p:nvSpPr>
        <p:spPr>
          <a:xfrm>
            <a:off x="222250" y="1949450"/>
            <a:ext cx="8794750" cy="4718050"/>
          </a:xfrm>
          <a:solidFill>
            <a:schemeClr val="bg1"/>
          </a:solidFill>
        </p:spPr>
        <p:txBody>
          <a:bodyPr>
            <a:normAutofit/>
          </a:bodyPr>
          <a:lstStyle/>
          <a:p>
            <a:pPr marL="514350" indent="-514350">
              <a:buFont typeface="+mj-lt"/>
              <a:buAutoNum type="arabicPeriod"/>
            </a:pPr>
            <a:r>
              <a:rPr lang="en-US" dirty="0" smtClean="0"/>
              <a:t>How do we define old age ?</a:t>
            </a:r>
          </a:p>
          <a:p>
            <a:pPr marL="514350" indent="-514350">
              <a:buFont typeface="+mj-lt"/>
              <a:buAutoNum type="arabicPeriod"/>
            </a:pPr>
            <a:endParaRPr lang="en-US" dirty="0" smtClean="0"/>
          </a:p>
          <a:p>
            <a:pPr marL="514350" indent="-514350">
              <a:buFont typeface="+mj-lt"/>
              <a:buAutoNum type="arabicPeriod"/>
            </a:pPr>
            <a:r>
              <a:rPr lang="en-US" dirty="0" smtClean="0"/>
              <a:t>How do we view ageing and older people ?</a:t>
            </a:r>
          </a:p>
          <a:p>
            <a:pPr marL="514350" indent="-514350">
              <a:buFont typeface="+mj-lt"/>
              <a:buAutoNum type="arabicPeriod"/>
            </a:pPr>
            <a:endParaRPr lang="en-US" dirty="0" smtClean="0"/>
          </a:p>
          <a:p>
            <a:pPr marL="514350" indent="-514350">
              <a:buFont typeface="+mj-lt"/>
              <a:buAutoNum type="arabicPeriod"/>
            </a:pPr>
            <a:r>
              <a:rPr lang="en-US" dirty="0" smtClean="0"/>
              <a:t>What data issues have emerged in our work on policy?</a:t>
            </a:r>
          </a:p>
          <a:p>
            <a:pPr marL="0" indent="0">
              <a:buNone/>
            </a:pPr>
            <a:endParaRPr lang="en-US" dirty="0" smtClean="0"/>
          </a:p>
          <a:p>
            <a:pPr marL="514350" indent="-514350">
              <a:buFont typeface="+mj-lt"/>
              <a:buAutoNum type="arabicPeriod"/>
            </a:pPr>
            <a:r>
              <a:rPr lang="en-US" dirty="0" smtClean="0"/>
              <a:t>What do we recommend as users of data on ageing and older people?</a:t>
            </a:r>
          </a:p>
          <a:p>
            <a:pPr marL="0" indent="0">
              <a:buNone/>
            </a:pPr>
            <a:endParaRPr lang="en-US" dirty="0" smtClean="0"/>
          </a:p>
        </p:txBody>
      </p:sp>
    </p:spTree>
    <p:extLst>
      <p:ext uri="{BB962C8B-B14F-4D97-AF65-F5344CB8AC3E}">
        <p14:creationId xmlns:p14="http://schemas.microsoft.com/office/powerpoint/2010/main" xmlns="" val="8892352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arallelogram 5"/>
          <p:cNvSpPr/>
          <p:nvPr/>
        </p:nvSpPr>
        <p:spPr>
          <a:xfrm rot="21213171">
            <a:off x="-260501" y="6318250"/>
            <a:ext cx="9964172" cy="455843"/>
          </a:xfrm>
          <a:prstGeom prst="parallelogram">
            <a:avLst/>
          </a:prstGeom>
          <a:solidFill>
            <a:srgbClr val="BF2637"/>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Parallelogram 3"/>
          <p:cNvSpPr/>
          <p:nvPr/>
        </p:nvSpPr>
        <p:spPr>
          <a:xfrm rot="608950">
            <a:off x="8180896" y="891706"/>
            <a:ext cx="1381125" cy="6343165"/>
          </a:xfrm>
          <a:prstGeom prst="parallelogram">
            <a:avLst>
              <a:gd name="adj" fmla="val 33444"/>
            </a:avLst>
          </a:prstGeom>
          <a:solidFill>
            <a:srgbClr val="FF66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38125" y="269874"/>
            <a:ext cx="8715375" cy="1571625"/>
          </a:xfrm>
          <a:solidFill>
            <a:schemeClr val="tx1"/>
          </a:solidFill>
        </p:spPr>
        <p:txBody>
          <a:bodyPr>
            <a:noAutofit/>
          </a:bodyPr>
          <a:lstStyle/>
          <a:p>
            <a:r>
              <a:rPr lang="en-US" sz="8000" dirty="0" smtClean="0">
                <a:solidFill>
                  <a:srgbClr val="FFFFFF"/>
                </a:solidFill>
              </a:rPr>
              <a:t>Old age</a:t>
            </a:r>
            <a:endParaRPr lang="en-US" sz="8000" dirty="0">
              <a:solidFill>
                <a:srgbClr val="FFFFFF"/>
              </a:solidFill>
            </a:endParaRPr>
          </a:p>
        </p:txBody>
      </p:sp>
      <p:sp>
        <p:nvSpPr>
          <p:cNvPr id="3" name="Content Placeholder 2"/>
          <p:cNvSpPr>
            <a:spLocks noGrp="1"/>
          </p:cNvSpPr>
          <p:nvPr>
            <p:ph idx="1"/>
          </p:nvPr>
        </p:nvSpPr>
        <p:spPr>
          <a:xfrm>
            <a:off x="476249" y="2159000"/>
            <a:ext cx="8270875" cy="4159250"/>
          </a:xfrm>
          <a:solidFill>
            <a:schemeClr val="bg1">
              <a:lumMod val="50000"/>
            </a:schemeClr>
          </a:solidFill>
        </p:spPr>
        <p:txBody>
          <a:bodyPr>
            <a:normAutofit fontScale="25000" lnSpcReduction="20000"/>
          </a:bodyPr>
          <a:lstStyle/>
          <a:p>
            <a:pPr marL="0" indent="0">
              <a:buNone/>
            </a:pPr>
            <a:endParaRPr lang="en-US" dirty="0" smtClean="0"/>
          </a:p>
          <a:p>
            <a:pPr marL="0" indent="0" algn="ctr">
              <a:buNone/>
            </a:pPr>
            <a:endParaRPr lang="en-US" sz="14400" dirty="0"/>
          </a:p>
          <a:p>
            <a:pPr marL="0" indent="0" algn="ctr">
              <a:buNone/>
            </a:pPr>
            <a:endParaRPr lang="en-US" sz="19200" dirty="0" smtClean="0">
              <a:solidFill>
                <a:srgbClr val="FFFFFF"/>
              </a:solidFill>
            </a:endParaRPr>
          </a:p>
          <a:p>
            <a:pPr marL="0" indent="0" algn="ctr">
              <a:buNone/>
            </a:pPr>
            <a:r>
              <a:rPr lang="en-US" sz="19200" dirty="0" smtClean="0">
                <a:solidFill>
                  <a:srgbClr val="FFFFFF"/>
                </a:solidFill>
              </a:rPr>
              <a:t>“The term we use to </a:t>
            </a:r>
            <a:r>
              <a:rPr lang="en-US" sz="19200" dirty="0">
                <a:solidFill>
                  <a:srgbClr val="FFFFFF"/>
                </a:solidFill>
              </a:rPr>
              <a:t>describe someone in later </a:t>
            </a:r>
            <a:r>
              <a:rPr lang="en-US" sz="19200" dirty="0" smtClean="0">
                <a:solidFill>
                  <a:srgbClr val="FFFFFF"/>
                </a:solidFill>
              </a:rPr>
              <a:t>life”</a:t>
            </a:r>
            <a:endParaRPr lang="en-US" sz="19200" dirty="0">
              <a:solidFill>
                <a:srgbClr val="FFFFFF"/>
              </a:solidFill>
            </a:endParaRPr>
          </a:p>
          <a:p>
            <a:pPr marL="0" indent="0">
              <a:buNone/>
            </a:pPr>
            <a:endParaRPr lang="en-US" dirty="0" smtClean="0">
              <a:solidFill>
                <a:srgbClr val="FFFFFF"/>
              </a:solidFill>
            </a:endParaRPr>
          </a:p>
          <a:p>
            <a:pPr marL="0" indent="0">
              <a:buNone/>
            </a:pPr>
            <a:endParaRPr lang="en-US" dirty="0" smtClean="0">
              <a:solidFill>
                <a:srgbClr val="FFFFFF"/>
              </a:solidFill>
            </a:endParaRPr>
          </a:p>
          <a:p>
            <a:pPr marL="0" indent="0">
              <a:buNone/>
            </a:pPr>
            <a:endParaRPr lang="en-US" dirty="0" smtClean="0">
              <a:solidFill>
                <a:srgbClr val="FFFFFF"/>
              </a:solidFill>
            </a:endParaRPr>
          </a:p>
          <a:p>
            <a:pPr marL="0" indent="0">
              <a:buNone/>
            </a:pPr>
            <a:endParaRPr lang="en-US" dirty="0">
              <a:solidFill>
                <a:srgbClr val="FFFFFF"/>
              </a:solidFill>
            </a:endParaRPr>
          </a:p>
          <a:p>
            <a:pPr marL="0" indent="0">
              <a:buNone/>
            </a:pPr>
            <a:endParaRPr lang="en-US" dirty="0" smtClean="0">
              <a:solidFill>
                <a:srgbClr val="FFFFFF"/>
              </a:solidFill>
            </a:endParaRPr>
          </a:p>
          <a:p>
            <a:endParaRPr lang="en-US" sz="7400" dirty="0">
              <a:solidFill>
                <a:srgbClr val="FFFFFF"/>
              </a:solidFill>
            </a:endParaRPr>
          </a:p>
          <a:p>
            <a:pPr marL="0" indent="0">
              <a:buNone/>
            </a:pPr>
            <a:endParaRPr lang="en-US" sz="9800" dirty="0">
              <a:solidFill>
                <a:srgbClr val="FFFFFF"/>
              </a:solidFill>
            </a:endParaRPr>
          </a:p>
          <a:p>
            <a:pPr marL="0" indent="0">
              <a:buNone/>
            </a:pPr>
            <a:endParaRPr lang="en-US" dirty="0" smtClean="0"/>
          </a:p>
          <a:p>
            <a:pPr marL="0" indent="0" algn="r">
              <a:buNone/>
            </a:pPr>
            <a:endParaRPr lang="en-US" sz="2000" dirty="0" smtClean="0"/>
          </a:p>
          <a:p>
            <a:pPr marL="0" indent="0" algn="r">
              <a:buNone/>
            </a:pPr>
            <a:endParaRPr lang="en-US" sz="2000" dirty="0"/>
          </a:p>
          <a:p>
            <a:pPr marL="0" indent="0" algn="r">
              <a:buNone/>
            </a:pPr>
            <a:endParaRPr lang="en-US" sz="2000" dirty="0" smtClean="0"/>
          </a:p>
          <a:p>
            <a:pPr marL="0" indent="0" algn="r">
              <a:buNone/>
            </a:pPr>
            <a:endParaRPr lang="en-US" sz="2000" dirty="0"/>
          </a:p>
          <a:p>
            <a:pPr marL="0" indent="0" algn="r">
              <a:buNone/>
            </a:pPr>
            <a:endParaRPr lang="en-US" sz="2000" dirty="0" smtClean="0"/>
          </a:p>
          <a:p>
            <a:pPr marL="0" indent="0" algn="r">
              <a:buNone/>
            </a:pPr>
            <a:endParaRPr lang="en-US" sz="2000" dirty="0"/>
          </a:p>
          <a:p>
            <a:pPr marL="0" indent="0" algn="r">
              <a:buNone/>
            </a:pPr>
            <a:endParaRPr lang="en-US" sz="8000" dirty="0" smtClean="0"/>
          </a:p>
          <a:p>
            <a:pPr marL="0" indent="0">
              <a:buNone/>
            </a:pPr>
            <a:r>
              <a:rPr lang="en-US" dirty="0" smtClean="0"/>
              <a:t>.</a:t>
            </a:r>
            <a:endParaRPr lang="en-IE" dirty="0"/>
          </a:p>
          <a:p>
            <a:pPr marL="0" indent="0" algn="r">
              <a:buNone/>
            </a:pPr>
            <a:r>
              <a:rPr lang="en-US" dirty="0" smtClean="0"/>
              <a:t>                                                       </a:t>
            </a:r>
            <a:endParaRPr lang="en-US" sz="1800" dirty="0" smtClean="0"/>
          </a:p>
        </p:txBody>
      </p:sp>
    </p:spTree>
    <p:extLst>
      <p:ext uri="{BB962C8B-B14F-4D97-AF65-F5344CB8AC3E}">
        <p14:creationId xmlns:p14="http://schemas.microsoft.com/office/powerpoint/2010/main" xmlns="" val="26174351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93063" y="-1"/>
            <a:ext cx="2851525" cy="7405043"/>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ight Triangle 5"/>
          <p:cNvSpPr/>
          <p:nvPr/>
        </p:nvSpPr>
        <p:spPr>
          <a:xfrm rot="15761375">
            <a:off x="-691852" y="-2579575"/>
            <a:ext cx="9429970" cy="9726741"/>
          </a:xfrm>
          <a:prstGeom prst="rtTriangle">
            <a:avLst/>
          </a:prstGeom>
          <a:solidFill>
            <a:srgbClr val="FF66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62813" y="146521"/>
            <a:ext cx="8824479" cy="1725693"/>
          </a:xfrm>
          <a:solidFill>
            <a:srgbClr val="BF2637"/>
          </a:solidFill>
        </p:spPr>
        <p:txBody>
          <a:bodyPr>
            <a:noAutofit/>
          </a:bodyPr>
          <a:lstStyle/>
          <a:p>
            <a:r>
              <a:rPr lang="en-US" sz="4800" dirty="0" smtClean="0">
                <a:solidFill>
                  <a:srgbClr val="FFFFFF"/>
                </a:solidFill>
              </a:rPr>
              <a:t>Contrasting perspectives </a:t>
            </a:r>
            <a:r>
              <a:rPr lang="en-US" sz="4000" dirty="0" smtClean="0">
                <a:solidFill>
                  <a:srgbClr val="FFFFFF"/>
                </a:solidFill>
              </a:rPr>
              <a:t/>
            </a:r>
            <a:br>
              <a:rPr lang="en-US" sz="4000" dirty="0" smtClean="0">
                <a:solidFill>
                  <a:srgbClr val="FFFFFF"/>
                </a:solidFill>
              </a:rPr>
            </a:br>
            <a:r>
              <a:rPr lang="en-US" sz="4000" dirty="0" smtClean="0">
                <a:solidFill>
                  <a:srgbClr val="FFFFFF"/>
                </a:solidFill>
              </a:rPr>
              <a:t>on ageing &amp; older people </a:t>
            </a:r>
            <a:endParaRPr lang="en-US" sz="4000" dirty="0">
              <a:solidFill>
                <a:srgbClr val="FFFFFF"/>
              </a:solidFill>
            </a:endParaRPr>
          </a:p>
        </p:txBody>
      </p:sp>
      <p:sp>
        <p:nvSpPr>
          <p:cNvPr id="3" name="Content Placeholder 2"/>
          <p:cNvSpPr>
            <a:spLocks noGrp="1"/>
          </p:cNvSpPr>
          <p:nvPr>
            <p:ph sz="half" idx="1"/>
          </p:nvPr>
        </p:nvSpPr>
        <p:spPr>
          <a:xfrm>
            <a:off x="457200" y="2072324"/>
            <a:ext cx="4038600" cy="4525963"/>
          </a:xfrm>
          <a:solidFill>
            <a:schemeClr val="bg1">
              <a:lumMod val="95000"/>
            </a:schemeClr>
          </a:solidFill>
        </p:spPr>
        <p:txBody>
          <a:bodyPr>
            <a:normAutofit fontScale="25000" lnSpcReduction="20000"/>
          </a:bodyPr>
          <a:lstStyle/>
          <a:p>
            <a:r>
              <a:rPr lang="en-US" sz="9600" dirty="0" smtClean="0"/>
              <a:t>Global narrative </a:t>
            </a:r>
            <a:r>
              <a:rPr lang="mr-IN" sz="9600" dirty="0" smtClean="0"/>
              <a:t>–</a:t>
            </a:r>
            <a:r>
              <a:rPr lang="en-US" sz="9600" dirty="0" smtClean="0"/>
              <a:t> demographic </a:t>
            </a:r>
            <a:r>
              <a:rPr lang="en-US" sz="9600" dirty="0" smtClean="0"/>
              <a:t>focus</a:t>
            </a:r>
            <a:endParaRPr lang="en-US" sz="9600" dirty="0" smtClean="0"/>
          </a:p>
          <a:p>
            <a:r>
              <a:rPr lang="en-US" sz="9600" dirty="0" smtClean="0"/>
              <a:t>Burden of population </a:t>
            </a:r>
            <a:r>
              <a:rPr lang="en-US" sz="9600" dirty="0" smtClean="0"/>
              <a:t>ageing</a:t>
            </a:r>
            <a:endParaRPr lang="en-US" sz="9600" dirty="0" smtClean="0"/>
          </a:p>
          <a:p>
            <a:r>
              <a:rPr lang="en-US" sz="9600" dirty="0" smtClean="0"/>
              <a:t>Decline, dependency, loss</a:t>
            </a:r>
            <a:r>
              <a:rPr lang="en-US" sz="9600" dirty="0" smtClean="0"/>
              <a:t>, spent economic </a:t>
            </a:r>
            <a:r>
              <a:rPr lang="en-US" sz="9600" dirty="0" smtClean="0"/>
              <a:t>units</a:t>
            </a:r>
            <a:endParaRPr lang="en-US" sz="9600" dirty="0" smtClean="0"/>
          </a:p>
          <a:p>
            <a:r>
              <a:rPr lang="en-US" sz="9600" dirty="0" smtClean="0"/>
              <a:t>“Them and us</a:t>
            </a:r>
            <a:r>
              <a:rPr lang="en-US" sz="9600" dirty="0" smtClean="0"/>
              <a:t>”</a:t>
            </a:r>
            <a:endParaRPr lang="en-US" sz="9600" dirty="0"/>
          </a:p>
          <a:p>
            <a:r>
              <a:rPr lang="en-US" sz="9600" dirty="0" smtClean="0"/>
              <a:t>Older people as passive</a:t>
            </a:r>
          </a:p>
          <a:p>
            <a:endParaRPr lang="en-US" sz="9600" dirty="0" smtClean="0"/>
          </a:p>
          <a:p>
            <a:endParaRPr lang="en-US" sz="4400" dirty="0" smtClean="0"/>
          </a:p>
          <a:p>
            <a:endParaRPr lang="en-US" sz="4400" dirty="0" smtClean="0"/>
          </a:p>
          <a:p>
            <a:endParaRPr lang="en-US" sz="4400" dirty="0" smtClean="0"/>
          </a:p>
          <a:p>
            <a:endParaRPr lang="en-US" dirty="0"/>
          </a:p>
          <a:p>
            <a:endParaRPr lang="en-US" dirty="0" smtClean="0"/>
          </a:p>
          <a:p>
            <a:endParaRPr lang="en-US" dirty="0" smtClean="0"/>
          </a:p>
          <a:p>
            <a:pPr marL="0" indent="0">
              <a:buNone/>
            </a:pPr>
            <a:endParaRPr lang="en-US" dirty="0" smtClean="0"/>
          </a:p>
          <a:p>
            <a:pPr marL="0" indent="0">
              <a:buNone/>
            </a:pPr>
            <a:endParaRPr lang="en-US" dirty="0" smtClean="0"/>
          </a:p>
          <a:p>
            <a:endParaRPr lang="en-US" dirty="0"/>
          </a:p>
          <a:p>
            <a:endParaRPr lang="en-US" dirty="0" smtClean="0"/>
          </a:p>
          <a:p>
            <a:endParaRPr lang="en-US" dirty="0" smtClean="0"/>
          </a:p>
          <a:p>
            <a:endParaRPr lang="en-US" dirty="0"/>
          </a:p>
        </p:txBody>
      </p:sp>
      <p:sp>
        <p:nvSpPr>
          <p:cNvPr id="4" name="Content Placeholder 3"/>
          <p:cNvSpPr>
            <a:spLocks noGrp="1"/>
          </p:cNvSpPr>
          <p:nvPr>
            <p:ph sz="half" idx="2"/>
          </p:nvPr>
        </p:nvSpPr>
        <p:spPr>
          <a:xfrm>
            <a:off x="4648200" y="2072324"/>
            <a:ext cx="4038600" cy="4525963"/>
          </a:xfrm>
          <a:solidFill>
            <a:schemeClr val="bg1">
              <a:lumMod val="95000"/>
            </a:schemeClr>
          </a:solidFill>
        </p:spPr>
        <p:txBody>
          <a:bodyPr>
            <a:normAutofit fontScale="25000" lnSpcReduction="20000"/>
          </a:bodyPr>
          <a:lstStyle/>
          <a:p>
            <a:r>
              <a:rPr lang="en-US" sz="9600" dirty="0" smtClean="0"/>
              <a:t>Potential </a:t>
            </a:r>
            <a:r>
              <a:rPr lang="mr-IN" sz="9600" dirty="0" smtClean="0"/>
              <a:t>–</a:t>
            </a:r>
            <a:r>
              <a:rPr lang="en-US" sz="9600" dirty="0" smtClean="0"/>
              <a:t> individual &amp; </a:t>
            </a:r>
            <a:r>
              <a:rPr lang="en-US" sz="9600" dirty="0" smtClean="0"/>
              <a:t>society</a:t>
            </a:r>
            <a:endParaRPr lang="en-US" sz="9600" dirty="0" smtClean="0"/>
          </a:p>
          <a:p>
            <a:r>
              <a:rPr lang="en-US" sz="9600" dirty="0" smtClean="0"/>
              <a:t>Multi-faceted </a:t>
            </a:r>
            <a:r>
              <a:rPr lang="mr-IN" sz="9600" dirty="0" smtClean="0"/>
              <a:t>–</a:t>
            </a:r>
            <a:r>
              <a:rPr lang="en-US" sz="9600" dirty="0" smtClean="0"/>
              <a:t> data </a:t>
            </a:r>
            <a:r>
              <a:rPr lang="en-US" sz="9600" dirty="0" smtClean="0"/>
              <a:t>critical</a:t>
            </a:r>
            <a:endParaRPr lang="en-US" sz="9600" dirty="0" smtClean="0"/>
          </a:p>
          <a:p>
            <a:r>
              <a:rPr lang="en-US" sz="9600" dirty="0" smtClean="0"/>
              <a:t>Context, nuance, </a:t>
            </a:r>
            <a:r>
              <a:rPr lang="en-US" sz="9600" dirty="0" smtClean="0"/>
              <a:t>inequality</a:t>
            </a:r>
            <a:endParaRPr lang="en-US" sz="9600" dirty="0" smtClean="0"/>
          </a:p>
          <a:p>
            <a:r>
              <a:rPr lang="en-US" sz="9600" dirty="0" smtClean="0"/>
              <a:t>Life course </a:t>
            </a:r>
            <a:r>
              <a:rPr lang="mr-IN" sz="9600" dirty="0" smtClean="0"/>
              <a:t>–</a:t>
            </a:r>
            <a:r>
              <a:rPr lang="en-US" sz="9600" dirty="0" smtClean="0"/>
              <a:t> “all in</a:t>
            </a:r>
            <a:r>
              <a:rPr lang="en-US" sz="9600" dirty="0" smtClean="0"/>
              <a:t>”</a:t>
            </a:r>
            <a:endParaRPr lang="en-US" sz="9600" dirty="0" smtClean="0"/>
          </a:p>
          <a:p>
            <a:r>
              <a:rPr lang="en-US" sz="9600" dirty="0" smtClean="0"/>
              <a:t>Ageism </a:t>
            </a:r>
            <a:r>
              <a:rPr lang="en-US" sz="9600" dirty="0" smtClean="0"/>
              <a:t>recognised</a:t>
            </a:r>
          </a:p>
          <a:p>
            <a:r>
              <a:rPr lang="en-US" sz="9600" dirty="0" smtClean="0"/>
              <a:t>Older </a:t>
            </a:r>
            <a:r>
              <a:rPr lang="en-US" sz="9600" dirty="0" smtClean="0"/>
              <a:t>people as agents</a:t>
            </a:r>
          </a:p>
          <a:p>
            <a:endParaRPr lang="en-US" sz="3600" dirty="0" smtClean="0"/>
          </a:p>
          <a:p>
            <a:endParaRPr lang="en-US" sz="3600" dirty="0" smtClean="0"/>
          </a:p>
          <a:p>
            <a:endParaRPr lang="en-US" sz="3600" dirty="0"/>
          </a:p>
        </p:txBody>
      </p:sp>
    </p:spTree>
    <p:extLst>
      <p:ext uri="{BB962C8B-B14F-4D97-AF65-F5344CB8AC3E}">
        <p14:creationId xmlns:p14="http://schemas.microsoft.com/office/powerpoint/2010/main" xmlns="" val="1120315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lackbox orange.jp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38537"/>
            <a:ext cx="9292662" cy="7049512"/>
          </a:xfrm>
          <a:prstGeom prst="rect">
            <a:avLst/>
          </a:prstGeom>
        </p:spPr>
      </p:pic>
    </p:spTree>
    <p:extLst>
      <p:ext uri="{BB962C8B-B14F-4D97-AF65-F5344CB8AC3E}">
        <p14:creationId xmlns:p14="http://schemas.microsoft.com/office/powerpoint/2010/main" xmlns="" val="39884380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6858000"/>
          </a:xfrm>
          <a:prstGeom prst="rect">
            <a:avLst/>
          </a:prstGeom>
          <a:solidFill>
            <a:schemeClr val="bg1">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313598"/>
            <a:ext cx="8229600" cy="1583670"/>
          </a:xfrm>
          <a:solidFill>
            <a:srgbClr val="FF6600"/>
          </a:solidFill>
        </p:spPr>
        <p:txBody>
          <a:bodyPr>
            <a:normAutofit fontScale="90000"/>
          </a:bodyPr>
          <a:lstStyle/>
          <a:p>
            <a:r>
              <a:rPr lang="en-GB" sz="5300" dirty="0" smtClean="0">
                <a:solidFill>
                  <a:schemeClr val="bg1"/>
                </a:solidFill>
              </a:rPr>
              <a:t>“Seeing” later life with data</a:t>
            </a:r>
            <a:r>
              <a:rPr lang="en-GB" sz="5300" dirty="0" smtClean="0"/>
              <a:t/>
            </a:r>
            <a:br>
              <a:rPr lang="en-GB" sz="5300" dirty="0" smtClean="0"/>
            </a:br>
            <a:r>
              <a:rPr lang="en-GB" sz="4000" dirty="0" smtClean="0">
                <a:solidFill>
                  <a:srgbClr val="FFFFFF"/>
                </a:solidFill>
              </a:rPr>
              <a:t>Work over previous year in Myanmar</a:t>
            </a:r>
            <a:endParaRPr lang="en-GB" sz="4000" dirty="0">
              <a:solidFill>
                <a:srgbClr val="FFFFFF"/>
              </a:solidFill>
            </a:endParaRPr>
          </a:p>
        </p:txBody>
      </p:sp>
    </p:spTree>
    <p:extLst>
      <p:ext uri="{BB962C8B-B14F-4D97-AF65-F5344CB8AC3E}">
        <p14:creationId xmlns:p14="http://schemas.microsoft.com/office/powerpoint/2010/main" xmlns="" val="30879295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efault Design Slide Master: blank">
  <a:themeElements>
    <a:clrScheme name="Default Design Slide Master: 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Slide Master: 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Default Design Slide Master: 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Slide Master: 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Slide Master: 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Slide Master: 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Slide Master: 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Slide Master: 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Slide Master: blank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Slide Master: 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Slide Master: 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Slide Master: 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Slide Master: 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Slide Master: 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13329</TotalTime>
  <Words>1782</Words>
  <Application>Microsoft Office PowerPoint</Application>
  <PresentationFormat>On-screen Show (4:3)</PresentationFormat>
  <Paragraphs>200</Paragraphs>
  <Slides>26</Slides>
  <Notes>17</Notes>
  <HiddenSlides>0</HiddenSlides>
  <MMClips>0</MMClips>
  <ScaleCrop>false</ScaleCrop>
  <HeadingPairs>
    <vt:vector size="4" baseType="variant">
      <vt:variant>
        <vt:lpstr>Theme</vt:lpstr>
      </vt:variant>
      <vt:variant>
        <vt:i4>2</vt:i4>
      </vt:variant>
      <vt:variant>
        <vt:lpstr>Slide Titles</vt:lpstr>
      </vt:variant>
      <vt:variant>
        <vt:i4>26</vt:i4>
      </vt:variant>
    </vt:vector>
  </HeadingPairs>
  <TitlesOfParts>
    <vt:vector size="28" baseType="lpstr">
      <vt:lpstr>Office Theme</vt:lpstr>
      <vt:lpstr>Default Design Slide Master: blank</vt:lpstr>
      <vt:lpstr>Slide 1</vt:lpstr>
      <vt:lpstr>Questions and social media</vt:lpstr>
      <vt:lpstr>Keynote</vt:lpstr>
      <vt:lpstr>Perspectives on ageing and agency: implications for policy and data systems</vt:lpstr>
      <vt:lpstr>Questions from practice</vt:lpstr>
      <vt:lpstr>Old age</vt:lpstr>
      <vt:lpstr>Contrasting perspectives  on ageing &amp; older people </vt:lpstr>
      <vt:lpstr>Slide 8</vt:lpstr>
      <vt:lpstr>“Seeing” later life with data Work over previous year in Myanmar</vt:lpstr>
      <vt:lpstr>.</vt:lpstr>
      <vt:lpstr>    “Seeing” later life with data  Self-reported health in Thailand </vt:lpstr>
      <vt:lpstr>.</vt:lpstr>
      <vt:lpstr>  “Seeing” later life with data  Experience of elder abuse in Myanmar</vt:lpstr>
      <vt:lpstr>.</vt:lpstr>
      <vt:lpstr>Data informing policy</vt:lpstr>
      <vt:lpstr>Some data issues   “I have the income I need”</vt:lpstr>
      <vt:lpstr>“I enjoy the best possible health  and quality of life”</vt:lpstr>
      <vt:lpstr>“I am safe and secure, free from discrimination and abuse”</vt:lpstr>
      <vt:lpstr>“My voice is heard”</vt:lpstr>
      <vt:lpstr>Our call on data</vt:lpstr>
      <vt:lpstr>Our call on data</vt:lpstr>
      <vt:lpstr>Thank You !</vt:lpstr>
      <vt:lpstr>Need Slides – Plenary Session 1a (second half)</vt:lpstr>
      <vt:lpstr>Need Slides – Plenary 1b </vt:lpstr>
      <vt:lpstr>Need Slides – Plenary  2</vt:lpstr>
      <vt:lpstr>Parallel Sessions</vt:lpstr>
    </vt:vector>
  </TitlesOfParts>
  <Company>ID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Wayne Bryant</dc:creator>
  <cp:lastModifiedBy>Turner, Steph</cp:lastModifiedBy>
  <cp:revision>1955</cp:revision>
  <dcterms:created xsi:type="dcterms:W3CDTF">2008-03-26T09:53:50Z</dcterms:created>
  <dcterms:modified xsi:type="dcterms:W3CDTF">2017-08-21T16:50:45Z</dcterms:modified>
</cp:coreProperties>
</file>