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Default Extension="xlsm" ContentType="application/vnd.ms-excel.sheet.macroEnabled.12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4" r:id="rId3"/>
  </p:sldMasterIdLst>
  <p:notesMasterIdLst>
    <p:notesMasterId r:id="rId55"/>
  </p:notesMasterIdLst>
  <p:handoutMasterIdLst>
    <p:handoutMasterId r:id="rId56"/>
  </p:handoutMasterIdLst>
  <p:sldIdLst>
    <p:sldId id="257" r:id="rId4"/>
    <p:sldId id="275" r:id="rId5"/>
    <p:sldId id="260" r:id="rId6"/>
    <p:sldId id="261" r:id="rId7"/>
    <p:sldId id="262" r:id="rId8"/>
    <p:sldId id="274" r:id="rId9"/>
    <p:sldId id="265" r:id="rId10"/>
    <p:sldId id="272" r:id="rId11"/>
    <p:sldId id="267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7010400" cy="9296400"/>
  <p:custDataLst>
    <p:tags r:id="rId5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4140"/>
    <a:srgbClr val="31708D"/>
    <a:srgbClr val="4D4D4C"/>
    <a:srgbClr val="6A9BDE"/>
    <a:srgbClr val="003366"/>
    <a:srgbClr val="3677D3"/>
    <a:srgbClr val="FFFFFF"/>
    <a:srgbClr val="DFE9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6305" autoAdjust="0"/>
  </p:normalViewPr>
  <p:slideViewPr>
    <p:cSldViewPr>
      <p:cViewPr varScale="1">
        <p:scale>
          <a:sx n="64" d="100"/>
          <a:sy n="64" d="100"/>
        </p:scale>
        <p:origin x="-12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400" y="-77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bandr\Desktop\Titchfield\Tab_Graph_Quotidien%20(v5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ebandr\Desktop\Titchfield\Tab_Graph_Quotidien%20(v5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ebandr\Desktop\Titchfield\98-200-X2016004_85%20and%20older_Tables%20and%20charts_E.xlsx" TargetMode="Externa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acro-Enabled_Worksheet1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66517397411817E-2"/>
          <c:y val="7.8773642441091918E-2"/>
          <c:w val="0.88429854755383075"/>
          <c:h val="0.86626749487233579"/>
        </c:manualLayout>
      </c:layout>
      <c:lineChart>
        <c:grouping val="standard"/>
        <c:ser>
          <c:idx val="1"/>
          <c:order val="0"/>
          <c:tx>
            <c:strRef>
              <c:f>'Graphique 2_F'!$C$3</c:f>
              <c:strCache>
                <c:ptCount val="1"/>
                <c:pt idx="0">
                  <c:v>0 to 14</c:v>
                </c:pt>
              </c:strCache>
            </c:strRef>
          </c:tx>
          <c:spPr>
            <a:ln>
              <a:solidFill>
                <a:srgbClr val="EE0000"/>
              </a:solidFill>
            </a:ln>
          </c:spPr>
          <c:marker>
            <c:symbol val="none"/>
          </c:marker>
          <c:cat>
            <c:numRef>
              <c:f>'Graphique 2_F'!$B$5:$B$33</c:f>
              <c:numCache>
                <c:formatCode>General</c:formatCode>
                <c:ptCount val="29"/>
                <c:pt idx="0">
                  <c:v>1851</c:v>
                </c:pt>
                <c:pt idx="1">
                  <c:v>1861</c:v>
                </c:pt>
                <c:pt idx="2">
                  <c:v>1871</c:v>
                </c:pt>
                <c:pt idx="3">
                  <c:v>1881</c:v>
                </c:pt>
                <c:pt idx="4">
                  <c:v>1891</c:v>
                </c:pt>
                <c:pt idx="5">
                  <c:v>1901</c:v>
                </c:pt>
                <c:pt idx="6">
                  <c:v>1911</c:v>
                </c:pt>
                <c:pt idx="7">
                  <c:v>1921</c:v>
                </c:pt>
                <c:pt idx="8">
                  <c:v>1931</c:v>
                </c:pt>
                <c:pt idx="9">
                  <c:v>1941</c:v>
                </c:pt>
                <c:pt idx="10">
                  <c:v>1951</c:v>
                </c:pt>
                <c:pt idx="11">
                  <c:v>1956</c:v>
                </c:pt>
                <c:pt idx="12">
                  <c:v>1961</c:v>
                </c:pt>
                <c:pt idx="13">
                  <c:v>1966</c:v>
                </c:pt>
                <c:pt idx="14">
                  <c:v>1971</c:v>
                </c:pt>
                <c:pt idx="15">
                  <c:v>1976</c:v>
                </c:pt>
                <c:pt idx="16">
                  <c:v>1981</c:v>
                </c:pt>
                <c:pt idx="17">
                  <c:v>1986</c:v>
                </c:pt>
                <c:pt idx="18">
                  <c:v>1991</c:v>
                </c:pt>
                <c:pt idx="19">
                  <c:v>1996</c:v>
                </c:pt>
                <c:pt idx="20">
                  <c:v>2001</c:v>
                </c:pt>
                <c:pt idx="21">
                  <c:v>2006</c:v>
                </c:pt>
                <c:pt idx="22">
                  <c:v>2011</c:v>
                </c:pt>
                <c:pt idx="23">
                  <c:v>2016</c:v>
                </c:pt>
                <c:pt idx="24">
                  <c:v>2021</c:v>
                </c:pt>
                <c:pt idx="25">
                  <c:v>2031</c:v>
                </c:pt>
                <c:pt idx="26">
                  <c:v>2041</c:v>
                </c:pt>
                <c:pt idx="27">
                  <c:v>2051</c:v>
                </c:pt>
                <c:pt idx="28">
                  <c:v>2061</c:v>
                </c:pt>
              </c:numCache>
            </c:numRef>
          </c:cat>
          <c:val>
            <c:numRef>
              <c:f>'Graphique 2_F'!$C$5:$C$33</c:f>
              <c:numCache>
                <c:formatCode>#,##0.0_ ;\-#,##0.0\ </c:formatCode>
                <c:ptCount val="29"/>
                <c:pt idx="0">
                  <c:v>44.8</c:v>
                </c:pt>
                <c:pt idx="1">
                  <c:v>42.5</c:v>
                </c:pt>
                <c:pt idx="2">
                  <c:v>41.8</c:v>
                </c:pt>
                <c:pt idx="3">
                  <c:v>38.800000000000004</c:v>
                </c:pt>
                <c:pt idx="4">
                  <c:v>36.5</c:v>
                </c:pt>
                <c:pt idx="5">
                  <c:v>34.5</c:v>
                </c:pt>
                <c:pt idx="6">
                  <c:v>33.1</c:v>
                </c:pt>
                <c:pt idx="7">
                  <c:v>34.4</c:v>
                </c:pt>
                <c:pt idx="8">
                  <c:v>31.6</c:v>
                </c:pt>
                <c:pt idx="9">
                  <c:v>27.8</c:v>
                </c:pt>
                <c:pt idx="10">
                  <c:v>30.3</c:v>
                </c:pt>
                <c:pt idx="11">
                  <c:v>32.5</c:v>
                </c:pt>
                <c:pt idx="12">
                  <c:v>34</c:v>
                </c:pt>
                <c:pt idx="13">
                  <c:v>32.9</c:v>
                </c:pt>
                <c:pt idx="14">
                  <c:v>29.6</c:v>
                </c:pt>
                <c:pt idx="15">
                  <c:v>25.6</c:v>
                </c:pt>
                <c:pt idx="16">
                  <c:v>22.5</c:v>
                </c:pt>
                <c:pt idx="17">
                  <c:v>21.3</c:v>
                </c:pt>
                <c:pt idx="18">
                  <c:v>20.9</c:v>
                </c:pt>
                <c:pt idx="19">
                  <c:v>20.5</c:v>
                </c:pt>
                <c:pt idx="20">
                  <c:v>19.100000000000001</c:v>
                </c:pt>
                <c:pt idx="21">
                  <c:v>17.7</c:v>
                </c:pt>
                <c:pt idx="22">
                  <c:v>16.7</c:v>
                </c:pt>
                <c:pt idx="23">
                  <c:v>16.600000000000001</c:v>
                </c:pt>
                <c:pt idx="24">
                  <c:v>16.3</c:v>
                </c:pt>
                <c:pt idx="25">
                  <c:v>16</c:v>
                </c:pt>
                <c:pt idx="26">
                  <c:v>15.3</c:v>
                </c:pt>
                <c:pt idx="27">
                  <c:v>15.4</c:v>
                </c:pt>
                <c:pt idx="28">
                  <c:v>15.5</c:v>
                </c:pt>
              </c:numCache>
            </c:numRef>
          </c:val>
        </c:ser>
        <c:ser>
          <c:idx val="2"/>
          <c:order val="1"/>
          <c:tx>
            <c:strRef>
              <c:f>'Graphique 2_F'!$D$3</c:f>
              <c:strCache>
                <c:ptCount val="1"/>
                <c:pt idx="0">
                  <c:v>65 and over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'Graphique 2_F'!$B$5:$B$33</c:f>
              <c:numCache>
                <c:formatCode>General</c:formatCode>
                <c:ptCount val="29"/>
                <c:pt idx="0">
                  <c:v>1851</c:v>
                </c:pt>
                <c:pt idx="1">
                  <c:v>1861</c:v>
                </c:pt>
                <c:pt idx="2">
                  <c:v>1871</c:v>
                </c:pt>
                <c:pt idx="3">
                  <c:v>1881</c:v>
                </c:pt>
                <c:pt idx="4">
                  <c:v>1891</c:v>
                </c:pt>
                <c:pt idx="5">
                  <c:v>1901</c:v>
                </c:pt>
                <c:pt idx="6">
                  <c:v>1911</c:v>
                </c:pt>
                <c:pt idx="7">
                  <c:v>1921</c:v>
                </c:pt>
                <c:pt idx="8">
                  <c:v>1931</c:v>
                </c:pt>
                <c:pt idx="9">
                  <c:v>1941</c:v>
                </c:pt>
                <c:pt idx="10">
                  <c:v>1951</c:v>
                </c:pt>
                <c:pt idx="11">
                  <c:v>1956</c:v>
                </c:pt>
                <c:pt idx="12">
                  <c:v>1961</c:v>
                </c:pt>
                <c:pt idx="13">
                  <c:v>1966</c:v>
                </c:pt>
                <c:pt idx="14">
                  <c:v>1971</c:v>
                </c:pt>
                <c:pt idx="15">
                  <c:v>1976</c:v>
                </c:pt>
                <c:pt idx="16">
                  <c:v>1981</c:v>
                </c:pt>
                <c:pt idx="17">
                  <c:v>1986</c:v>
                </c:pt>
                <c:pt idx="18">
                  <c:v>1991</c:v>
                </c:pt>
                <c:pt idx="19">
                  <c:v>1996</c:v>
                </c:pt>
                <c:pt idx="20">
                  <c:v>2001</c:v>
                </c:pt>
                <c:pt idx="21">
                  <c:v>2006</c:v>
                </c:pt>
                <c:pt idx="22">
                  <c:v>2011</c:v>
                </c:pt>
                <c:pt idx="23">
                  <c:v>2016</c:v>
                </c:pt>
                <c:pt idx="24">
                  <c:v>2021</c:v>
                </c:pt>
                <c:pt idx="25">
                  <c:v>2031</c:v>
                </c:pt>
                <c:pt idx="26">
                  <c:v>2041</c:v>
                </c:pt>
                <c:pt idx="27">
                  <c:v>2051</c:v>
                </c:pt>
                <c:pt idx="28">
                  <c:v>2061</c:v>
                </c:pt>
              </c:numCache>
            </c:numRef>
          </c:cat>
          <c:val>
            <c:numRef>
              <c:f>'Graphique 2_F'!$D$5:$D$33</c:f>
              <c:numCache>
                <c:formatCode>#,##0.0_ ;\-#,##0.0\ </c:formatCode>
                <c:ptCount val="29"/>
                <c:pt idx="0">
                  <c:v>2.5</c:v>
                </c:pt>
                <c:pt idx="1">
                  <c:v>3</c:v>
                </c:pt>
                <c:pt idx="2">
                  <c:v>3.6</c:v>
                </c:pt>
                <c:pt idx="3">
                  <c:v>4.0999999999999996</c:v>
                </c:pt>
                <c:pt idx="4">
                  <c:v>4.5999999999999996</c:v>
                </c:pt>
                <c:pt idx="5">
                  <c:v>5</c:v>
                </c:pt>
                <c:pt idx="6">
                  <c:v>4.5999999999999996</c:v>
                </c:pt>
                <c:pt idx="7">
                  <c:v>4.8</c:v>
                </c:pt>
                <c:pt idx="8">
                  <c:v>5.6</c:v>
                </c:pt>
                <c:pt idx="9">
                  <c:v>6.7</c:v>
                </c:pt>
                <c:pt idx="10">
                  <c:v>7.8</c:v>
                </c:pt>
                <c:pt idx="11">
                  <c:v>7.7</c:v>
                </c:pt>
                <c:pt idx="12">
                  <c:v>7.6</c:v>
                </c:pt>
                <c:pt idx="13">
                  <c:v>7.7</c:v>
                </c:pt>
                <c:pt idx="14">
                  <c:v>8.1</c:v>
                </c:pt>
                <c:pt idx="15">
                  <c:v>8.7000000000000011</c:v>
                </c:pt>
                <c:pt idx="16">
                  <c:v>9.7000000000000011</c:v>
                </c:pt>
                <c:pt idx="17">
                  <c:v>10.7</c:v>
                </c:pt>
                <c:pt idx="18">
                  <c:v>11.6</c:v>
                </c:pt>
                <c:pt idx="19">
                  <c:v>12.2</c:v>
                </c:pt>
                <c:pt idx="20">
                  <c:v>13</c:v>
                </c:pt>
                <c:pt idx="21">
                  <c:v>13.7</c:v>
                </c:pt>
                <c:pt idx="22">
                  <c:v>14.8</c:v>
                </c:pt>
                <c:pt idx="23">
                  <c:v>16.899999999999999</c:v>
                </c:pt>
                <c:pt idx="24">
                  <c:v>18.7</c:v>
                </c:pt>
                <c:pt idx="25">
                  <c:v>23.1</c:v>
                </c:pt>
                <c:pt idx="26">
                  <c:v>24.2</c:v>
                </c:pt>
                <c:pt idx="27">
                  <c:v>24.8</c:v>
                </c:pt>
                <c:pt idx="28">
                  <c:v>25.5</c:v>
                </c:pt>
              </c:numCache>
            </c:numRef>
          </c:val>
        </c:ser>
        <c:marker val="1"/>
        <c:axId val="63005440"/>
        <c:axId val="63006976"/>
      </c:lineChart>
      <c:catAx>
        <c:axId val="63005440"/>
        <c:scaling>
          <c:orientation val="minMax"/>
        </c:scaling>
        <c:axPos val="b"/>
        <c:numFmt formatCode="General" sourceLinked="1"/>
        <c:tickLblPos val="nextTo"/>
        <c:spPr>
          <a:ln/>
        </c:spPr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63006976"/>
        <c:crosses val="autoZero"/>
        <c:auto val="1"/>
        <c:lblAlgn val="ctr"/>
        <c:lblOffset val="50"/>
        <c:tickLblSkip val="2"/>
      </c:catAx>
      <c:valAx>
        <c:axId val="63006976"/>
        <c:scaling>
          <c:orientation val="minMax"/>
        </c:scaling>
        <c:axPos val="l"/>
        <c:numFmt formatCode="#,##0" sourceLinked="0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63005440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1349778707332265"/>
          <c:y val="8.106796908217985E-2"/>
          <c:w val="0.17140260479166239"/>
          <c:h val="9.7454505413152884E-2"/>
        </c:manualLayout>
      </c:layout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>
          <a:latin typeface="Helvetica" pitchFamily="34" charset="0"/>
          <a:cs typeface="Helvetica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5971759539672944E-2"/>
          <c:y val="3.9557810876751351E-2"/>
          <c:w val="0.95979305471431464"/>
          <c:h val="0.84039986172504821"/>
        </c:manualLayout>
      </c:layout>
      <c:barChart>
        <c:barDir val="bar"/>
        <c:grouping val="clustered"/>
        <c:ser>
          <c:idx val="0"/>
          <c:order val="0"/>
          <c:tx>
            <c:strRef>
              <c:f>'Graphique 3_F'!$C$4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'Graphique 3_F'!$B$5:$B$11</c:f>
              <c:strCache>
                <c:ptCount val="7"/>
                <c:pt idx="0">
                  <c:v>United States</c:v>
                </c:pt>
                <c:pt idx="1">
                  <c:v>Canada</c:v>
                </c:pt>
                <c:pt idx="2">
                  <c:v>United Kingdom</c:v>
                </c:pt>
                <c:pt idx="3">
                  <c:v>France</c:v>
                </c:pt>
                <c:pt idx="4">
                  <c:v>Italy</c:v>
                </c:pt>
                <c:pt idx="5">
                  <c:v>Germany</c:v>
                </c:pt>
                <c:pt idx="6">
                  <c:v>Japan</c:v>
                </c:pt>
              </c:strCache>
            </c:strRef>
          </c:cat>
          <c:val>
            <c:numRef>
              <c:f>'Graphique 3_F'!$C$5:$C$11</c:f>
              <c:numCache>
                <c:formatCode>#,##0.0</c:formatCode>
                <c:ptCount val="7"/>
                <c:pt idx="0">
                  <c:v>14.50281</c:v>
                </c:pt>
                <c:pt idx="1">
                  <c:v>16.899999999999999</c:v>
                </c:pt>
                <c:pt idx="2">
                  <c:v>17.264060000000001</c:v>
                </c:pt>
                <c:pt idx="3">
                  <c:v>17.94988</c:v>
                </c:pt>
                <c:pt idx="4">
                  <c:v>21.254709999999989</c:v>
                </c:pt>
                <c:pt idx="5">
                  <c:v>21.44852999999998</c:v>
                </c:pt>
                <c:pt idx="6">
                  <c:v>25.057739999999985</c:v>
                </c:pt>
              </c:numCache>
            </c:numRef>
          </c:val>
        </c:ser>
        <c:gapWidth val="50"/>
        <c:axId val="64302080"/>
        <c:axId val="64320256"/>
      </c:barChart>
      <c:catAx>
        <c:axId val="64302080"/>
        <c:scaling>
          <c:orientation val="maxMin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64320256"/>
        <c:crosses val="autoZero"/>
        <c:auto val="1"/>
        <c:lblAlgn val="ctr"/>
        <c:lblOffset val="100"/>
      </c:catAx>
      <c:valAx>
        <c:axId val="643202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t" anchorCtr="0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fr-CA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pourcentage</a:t>
                </a:r>
              </a:p>
            </c:rich>
          </c:tx>
          <c:layout>
            <c:manualLayout>
              <c:xMode val="edge"/>
              <c:yMode val="edge"/>
              <c:x val="0.49966686856450665"/>
              <c:y val="0.93494602042307162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0"/>
        <c:tickLblPos val="high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64302080"/>
        <c:crosses val="max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4862159220388741E-2"/>
          <c:y val="6.8615975979987906E-2"/>
          <c:w val="0.93479572335011574"/>
          <c:h val="0.85903076127387068"/>
        </c:manualLayout>
      </c:layout>
      <c:barChart>
        <c:barDir val="col"/>
        <c:grouping val="clustered"/>
        <c:ser>
          <c:idx val="0"/>
          <c:order val="0"/>
          <c:tx>
            <c:strRef>
              <c:f>'Chart 2 _ E'!$C$3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dPt>
            <c:idx val="11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3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4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5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6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7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cat>
            <c:numRef>
              <c:f>'Chart 2 _ E'!$B$5:$B$22</c:f>
              <c:numCache>
                <c:formatCode>General</c:formatCode>
                <c:ptCount val="18"/>
                <c:pt idx="0">
                  <c:v>1966</c:v>
                </c:pt>
                <c:pt idx="1">
                  <c:v>1971</c:v>
                </c:pt>
                <c:pt idx="2">
                  <c:v>1976</c:v>
                </c:pt>
                <c:pt idx="3">
                  <c:v>1981</c:v>
                </c:pt>
                <c:pt idx="4">
                  <c:v>1986</c:v>
                </c:pt>
                <c:pt idx="5">
                  <c:v>1991</c:v>
                </c:pt>
                <c:pt idx="6">
                  <c:v>1996</c:v>
                </c:pt>
                <c:pt idx="7">
                  <c:v>2001</c:v>
                </c:pt>
                <c:pt idx="8">
                  <c:v>2006</c:v>
                </c:pt>
                <c:pt idx="9">
                  <c:v>2011</c:v>
                </c:pt>
                <c:pt idx="10">
                  <c:v>2016</c:v>
                </c:pt>
                <c:pt idx="11">
                  <c:v>2021</c:v>
                </c:pt>
                <c:pt idx="12">
                  <c:v>2026</c:v>
                </c:pt>
                <c:pt idx="13">
                  <c:v>2031</c:v>
                </c:pt>
                <c:pt idx="14">
                  <c:v>2036</c:v>
                </c:pt>
                <c:pt idx="15">
                  <c:v>2041</c:v>
                </c:pt>
                <c:pt idx="16">
                  <c:v>2046</c:v>
                </c:pt>
                <c:pt idx="17">
                  <c:v>2051</c:v>
                </c:pt>
              </c:numCache>
            </c:numRef>
          </c:cat>
          <c:val>
            <c:numRef>
              <c:f>'Chart 2 _ E'!$C$5:$C$22</c:f>
              <c:numCache>
                <c:formatCode>#,##0.0</c:formatCode>
                <c:ptCount val="18"/>
                <c:pt idx="0">
                  <c:v>6.7</c:v>
                </c:pt>
                <c:pt idx="1">
                  <c:v>7.9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8.4</c:v>
                </c:pt>
                <c:pt idx="5">
                  <c:v>8.9</c:v>
                </c:pt>
                <c:pt idx="6">
                  <c:v>9.6</c:v>
                </c:pt>
                <c:pt idx="7">
                  <c:v>10.7</c:v>
                </c:pt>
                <c:pt idx="8">
                  <c:v>12</c:v>
                </c:pt>
                <c:pt idx="9">
                  <c:v>13.1</c:v>
                </c:pt>
                <c:pt idx="10">
                  <c:v>13</c:v>
                </c:pt>
                <c:pt idx="11">
                  <c:v>12.4</c:v>
                </c:pt>
                <c:pt idx="12">
                  <c:v>12.1</c:v>
                </c:pt>
                <c:pt idx="13">
                  <c:v>13.2</c:v>
                </c:pt>
                <c:pt idx="14">
                  <c:v>16.100000000000001</c:v>
                </c:pt>
                <c:pt idx="15">
                  <c:v>18.899999999999999</c:v>
                </c:pt>
                <c:pt idx="16">
                  <c:v>21.7</c:v>
                </c:pt>
                <c:pt idx="17">
                  <c:v>23.1</c:v>
                </c:pt>
              </c:numCache>
            </c:numRef>
          </c:val>
        </c:ser>
        <c:gapWidth val="96"/>
        <c:overlap val="-27"/>
        <c:axId val="64384384"/>
        <c:axId val="64398464"/>
      </c:barChart>
      <c:catAx>
        <c:axId val="64384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8464"/>
        <c:crosses val="autoZero"/>
        <c:auto val="1"/>
        <c:lblAlgn val="ctr"/>
        <c:lblOffset val="100"/>
      </c:catAx>
      <c:valAx>
        <c:axId val="6439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8438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HC</c:v>
                </c:pt>
              </c:strCache>
            </c:strRef>
          </c:tx>
          <c:cat>
            <c:strRef>
              <c:f>Sheet1!$A$2:$A$21</c:f>
              <c:strCache>
                <c:ptCount val="20"/>
                <c:pt idx="0">
                  <c:v>missing</c:v>
                </c:pt>
                <c:pt idx="1">
                  <c:v>0-4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80-84</c:v>
                </c:pt>
                <c:pt idx="18">
                  <c:v>85-89</c:v>
                </c:pt>
                <c:pt idx="19">
                  <c:v>90+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0.18319858056170313</c:v>
                </c:pt>
                <c:pt idx="1">
                  <c:v>0.35302902930083652</c:v>
                </c:pt>
                <c:pt idx="2">
                  <c:v>0.36983920036086337</c:v>
                </c:pt>
                <c:pt idx="3">
                  <c:v>0.34267312092800672</c:v>
                </c:pt>
                <c:pt idx="4">
                  <c:v>0.27150673832560834</c:v>
                </c:pt>
                <c:pt idx="5">
                  <c:v>0.22848252799221258</c:v>
                </c:pt>
                <c:pt idx="6">
                  <c:v>0.2181022177684824</c:v>
                </c:pt>
                <c:pt idx="7">
                  <c:v>0.221159437335223</c:v>
                </c:pt>
                <c:pt idx="8">
                  <c:v>0.22955499237737825</c:v>
                </c:pt>
                <c:pt idx="9">
                  <c:v>0.20036538108367141</c:v>
                </c:pt>
                <c:pt idx="10">
                  <c:v>0.18519671497844634</c:v>
                </c:pt>
                <c:pt idx="11">
                  <c:v>0.17643358279427712</c:v>
                </c:pt>
                <c:pt idx="12">
                  <c:v>0.17581190868358137</c:v>
                </c:pt>
                <c:pt idx="13">
                  <c:v>0.20107306008198084</c:v>
                </c:pt>
                <c:pt idx="14">
                  <c:v>0.19976245212989663</c:v>
                </c:pt>
                <c:pt idx="15">
                  <c:v>0.22124678799616193</c:v>
                </c:pt>
                <c:pt idx="16">
                  <c:v>0.18612138535725037</c:v>
                </c:pt>
                <c:pt idx="17">
                  <c:v>0.19963098520220124</c:v>
                </c:pt>
                <c:pt idx="18">
                  <c:v>0.16315249828251219</c:v>
                </c:pt>
                <c:pt idx="19">
                  <c:v>0.22457178158632518</c:v>
                </c:pt>
              </c:numCache>
            </c:numRef>
          </c:val>
        </c:ser>
        <c:axId val="165379072"/>
        <c:axId val="97215232"/>
      </c:barChart>
      <c:catAx>
        <c:axId val="165379072"/>
        <c:scaling>
          <c:orientation val="minMax"/>
        </c:scaling>
        <c:axPos val="b"/>
        <c:tickLblPos val="nextTo"/>
        <c:crossAx val="97215232"/>
        <c:crosses val="autoZero"/>
        <c:auto val="1"/>
        <c:lblAlgn val="ctr"/>
        <c:lblOffset val="100"/>
      </c:catAx>
      <c:valAx>
        <c:axId val="97215232"/>
        <c:scaling>
          <c:orientation val="minMax"/>
        </c:scaling>
        <c:axPos val="l"/>
        <c:majorGridlines/>
        <c:numFmt formatCode="0%" sourceLinked="1"/>
        <c:tickLblPos val="nextTo"/>
        <c:crossAx val="165379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Rest of the</a:t>
            </a:r>
            <a:r>
              <a:rPr lang="en-US" baseline="0" dirty="0" smtClean="0"/>
              <a:t> Population</a:t>
            </a:r>
            <a:endParaRPr lang="en-US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 education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0.99945027352606397</c:v>
                </c:pt>
                <c:pt idx="1">
                  <c:v>0.96727000557875165</c:v>
                </c:pt>
                <c:pt idx="2">
                  <c:v>0.52612389810494997</c:v>
                </c:pt>
                <c:pt idx="3">
                  <c:v>0.17934312973154801</c:v>
                </c:pt>
                <c:pt idx="4">
                  <c:v>0.17652277984560688</c:v>
                </c:pt>
                <c:pt idx="5">
                  <c:v>0.20654210582348623</c:v>
                </c:pt>
                <c:pt idx="6">
                  <c:v>0.23126563174441817</c:v>
                </c:pt>
                <c:pt idx="7">
                  <c:v>0.26131687943069354</c:v>
                </c:pt>
                <c:pt idx="8">
                  <c:v>0.28528618043218201</c:v>
                </c:pt>
                <c:pt idx="9">
                  <c:v>0.31962749081281067</c:v>
                </c:pt>
                <c:pt idx="10">
                  <c:v>0.38314183719251732</c:v>
                </c:pt>
                <c:pt idx="11">
                  <c:v>0.41817843173775454</c:v>
                </c:pt>
                <c:pt idx="12">
                  <c:v>0.49021789017588446</c:v>
                </c:pt>
                <c:pt idx="13">
                  <c:v>0.55452765814642901</c:v>
                </c:pt>
                <c:pt idx="14">
                  <c:v>0.62191115977627198</c:v>
                </c:pt>
                <c:pt idx="15">
                  <c:v>0.65951978356442365</c:v>
                </c:pt>
                <c:pt idx="16">
                  <c:v>0.72578953080345865</c:v>
                </c:pt>
                <c:pt idx="17">
                  <c:v>0.75234815278647593</c:v>
                </c:pt>
                <c:pt idx="18">
                  <c:v>0.80548531414121749</c:v>
                </c:pt>
                <c:pt idx="19">
                  <c:v>0.71825787401574803</c:v>
                </c:pt>
                <c:pt idx="20">
                  <c:v>0.54069767441860594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4.9326807931513155E-4</c:v>
                </c:pt>
                <c:pt idx="1">
                  <c:v>1.6017566116137322E-2</c:v>
                </c:pt>
                <c:pt idx="2">
                  <c:v>0.36302451399135466</c:v>
                </c:pt>
                <c:pt idx="3">
                  <c:v>0.47452577326388173</c:v>
                </c:pt>
                <c:pt idx="4">
                  <c:v>0.2924195557375574</c:v>
                </c:pt>
                <c:pt idx="5">
                  <c:v>0.26656286596401679</c:v>
                </c:pt>
                <c:pt idx="6">
                  <c:v>0.27104717763784347</c:v>
                </c:pt>
                <c:pt idx="7">
                  <c:v>0.28743393311121002</c:v>
                </c:pt>
                <c:pt idx="8">
                  <c:v>0.28658185185626833</c:v>
                </c:pt>
                <c:pt idx="9">
                  <c:v>0.26906484672799102</c:v>
                </c:pt>
                <c:pt idx="10">
                  <c:v>0.24068041277334501</c:v>
                </c:pt>
                <c:pt idx="11">
                  <c:v>0.23200471844539616</c:v>
                </c:pt>
                <c:pt idx="12">
                  <c:v>0.21098241164985099</c:v>
                </c:pt>
                <c:pt idx="13">
                  <c:v>0.19810951395491877</c:v>
                </c:pt>
                <c:pt idx="14">
                  <c:v>0.17188008641354197</c:v>
                </c:pt>
                <c:pt idx="15">
                  <c:v>0.155292526208996</c:v>
                </c:pt>
                <c:pt idx="16">
                  <c:v>0.13554968708172127</c:v>
                </c:pt>
                <c:pt idx="17">
                  <c:v>0.12930494677520399</c:v>
                </c:pt>
                <c:pt idx="18">
                  <c:v>0.110873370939506</c:v>
                </c:pt>
                <c:pt idx="19">
                  <c:v>0.14714566929133899</c:v>
                </c:pt>
                <c:pt idx="20">
                  <c:v>0.162790697674419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 formatCode="0.00E+00">
                  <c:v>1.1885977814822429E-5</c:v>
                </c:pt>
                <c:pt idx="1">
                  <c:v>4.6754298715299099E-3</c:v>
                </c:pt>
                <c:pt idx="2">
                  <c:v>9.2144013476622044E-2</c:v>
                </c:pt>
                <c:pt idx="3">
                  <c:v>0.25158038931997673</c:v>
                </c:pt>
                <c:pt idx="4">
                  <c:v>0.26941423950586646</c:v>
                </c:pt>
                <c:pt idx="5">
                  <c:v>0.26380549345257098</c:v>
                </c:pt>
                <c:pt idx="6">
                  <c:v>0.25996834619588033</c:v>
                </c:pt>
                <c:pt idx="7">
                  <c:v>0.24704677178378001</c:v>
                </c:pt>
                <c:pt idx="8">
                  <c:v>0.23705620272885897</c:v>
                </c:pt>
                <c:pt idx="9">
                  <c:v>0.22107233343224317</c:v>
                </c:pt>
                <c:pt idx="10">
                  <c:v>0.19388740417064901</c:v>
                </c:pt>
                <c:pt idx="11">
                  <c:v>0.17565033836220323</c:v>
                </c:pt>
                <c:pt idx="12">
                  <c:v>0.14381062768862188</c:v>
                </c:pt>
                <c:pt idx="13">
                  <c:v>0.12118127412047699</c:v>
                </c:pt>
                <c:pt idx="14">
                  <c:v>0.10758781924181</c:v>
                </c:pt>
                <c:pt idx="15">
                  <c:v>0.100462180137527</c:v>
                </c:pt>
                <c:pt idx="16">
                  <c:v>7.5968599645479903E-2</c:v>
                </c:pt>
                <c:pt idx="17">
                  <c:v>6.7626800250469604E-2</c:v>
                </c:pt>
                <c:pt idx="18">
                  <c:v>4.9601244893989496E-2</c:v>
                </c:pt>
                <c:pt idx="19">
                  <c:v>8.7106299212598381E-2</c:v>
                </c:pt>
                <c:pt idx="20">
                  <c:v>0.24418604651162823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Higher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 formatCode="0.00E+00">
                  <c:v>4.4572416805584106E-5</c:v>
                </c:pt>
                <c:pt idx="1">
                  <c:v>1.2036998433582099E-2</c:v>
                </c:pt>
                <c:pt idx="2">
                  <c:v>1.8707574427074321E-2</c:v>
                </c:pt>
                <c:pt idx="3">
                  <c:v>9.4550707684595003E-2</c:v>
                </c:pt>
                <c:pt idx="4">
                  <c:v>0.26164342491096976</c:v>
                </c:pt>
                <c:pt idx="5">
                  <c:v>0.26308953475992802</c:v>
                </c:pt>
                <c:pt idx="6">
                  <c:v>0.23771884442185923</c:v>
                </c:pt>
                <c:pt idx="7">
                  <c:v>0.20420241567431599</c:v>
                </c:pt>
                <c:pt idx="8">
                  <c:v>0.19107576498269097</c:v>
                </c:pt>
                <c:pt idx="9">
                  <c:v>0.190235329026957</c:v>
                </c:pt>
                <c:pt idx="10">
                  <c:v>0.18229034586348833</c:v>
                </c:pt>
                <c:pt idx="11">
                  <c:v>0.17416651145464687</c:v>
                </c:pt>
                <c:pt idx="12">
                  <c:v>0.15498907048564417</c:v>
                </c:pt>
                <c:pt idx="13">
                  <c:v>0.1261815537781758</c:v>
                </c:pt>
                <c:pt idx="14">
                  <c:v>9.8620934568376353E-2</c:v>
                </c:pt>
                <c:pt idx="15">
                  <c:v>8.4725510089054351E-2</c:v>
                </c:pt>
                <c:pt idx="16">
                  <c:v>6.2692182469341301E-2</c:v>
                </c:pt>
                <c:pt idx="17">
                  <c:v>5.0720100187852155E-2</c:v>
                </c:pt>
                <c:pt idx="18">
                  <c:v>3.4040070025286945E-2</c:v>
                </c:pt>
                <c:pt idx="19">
                  <c:v>4.7490157480315001E-2</c:v>
                </c:pt>
                <c:pt idx="20">
                  <c:v>5.2325581395348868E-2</c:v>
                </c:pt>
              </c:numCache>
            </c:numRef>
          </c:val>
        </c:ser>
        <c:overlap val="100"/>
        <c:axId val="99578240"/>
        <c:axId val="99579776"/>
      </c:barChart>
      <c:catAx>
        <c:axId val="99578240"/>
        <c:scaling>
          <c:orientation val="minMax"/>
        </c:scaling>
        <c:axPos val="b"/>
        <c:tickLblPos val="nextTo"/>
        <c:crossAx val="99579776"/>
        <c:crosses val="autoZero"/>
        <c:auto val="1"/>
        <c:lblAlgn val="ctr"/>
        <c:lblOffset val="100"/>
      </c:catAx>
      <c:valAx>
        <c:axId val="99579776"/>
        <c:scaling>
          <c:orientation val="minMax"/>
        </c:scaling>
        <c:axPos val="l"/>
        <c:majorGridlines/>
        <c:numFmt formatCode="0%" sourceLinked="1"/>
        <c:tickLblPos val="nextTo"/>
        <c:crossAx val="99578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P20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9379376470930071"/>
          <c:y val="0.15417180533156247"/>
          <c:w val="0.763155804786395"/>
          <c:h val="0.4521601366094297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 education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0.99995491535357695</c:v>
                </c:pt>
                <c:pt idx="1">
                  <c:v>0.98741663867304696</c:v>
                </c:pt>
                <c:pt idx="2">
                  <c:v>0.82077703624521392</c:v>
                </c:pt>
                <c:pt idx="3">
                  <c:v>0.50450221940393059</c:v>
                </c:pt>
                <c:pt idx="4">
                  <c:v>0.51645004191704791</c:v>
                </c:pt>
                <c:pt idx="5">
                  <c:v>0.60472718996351504</c:v>
                </c:pt>
                <c:pt idx="6">
                  <c:v>0.65301741794884494</c:v>
                </c:pt>
                <c:pt idx="7">
                  <c:v>0.67561331174929162</c:v>
                </c:pt>
                <c:pt idx="8">
                  <c:v>0.68911870904471051</c:v>
                </c:pt>
                <c:pt idx="9">
                  <c:v>0.71465776293823002</c:v>
                </c:pt>
                <c:pt idx="10">
                  <c:v>0.78760896053988294</c:v>
                </c:pt>
                <c:pt idx="11">
                  <c:v>0.81037701317716004</c:v>
                </c:pt>
                <c:pt idx="12">
                  <c:v>0.85731802257687895</c:v>
                </c:pt>
                <c:pt idx="13">
                  <c:v>0.87710666214229205</c:v>
                </c:pt>
                <c:pt idx="14">
                  <c:v>0.90346141632264199</c:v>
                </c:pt>
                <c:pt idx="15">
                  <c:v>0.90441888619854705</c:v>
                </c:pt>
                <c:pt idx="16">
                  <c:v>0.93392070484581502</c:v>
                </c:pt>
                <c:pt idx="17">
                  <c:v>0.93881644934804398</c:v>
                </c:pt>
                <c:pt idx="18">
                  <c:v>0.96018835616438492</c:v>
                </c:pt>
                <c:pt idx="19">
                  <c:v>0.89264990328820193</c:v>
                </c:pt>
                <c:pt idx="20">
                  <c:v>0.82089552238806096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3.220331887404331E-5</c:v>
                </c:pt>
                <c:pt idx="1">
                  <c:v>8.8496549901150579E-3</c:v>
                </c:pt>
                <c:pt idx="2">
                  <c:v>0.156367068249887</c:v>
                </c:pt>
                <c:pt idx="3">
                  <c:v>0.4091019950246334</c:v>
                </c:pt>
                <c:pt idx="4">
                  <c:v>0.33862576074644379</c:v>
                </c:pt>
                <c:pt idx="5">
                  <c:v>0.26965121973088002</c:v>
                </c:pt>
                <c:pt idx="6">
                  <c:v>0.24729227088761127</c:v>
                </c:pt>
                <c:pt idx="7">
                  <c:v>0.23875110677840317</c:v>
                </c:pt>
                <c:pt idx="8">
                  <c:v>0.22556055810636116</c:v>
                </c:pt>
                <c:pt idx="9">
                  <c:v>0.20448747913188617</c:v>
                </c:pt>
                <c:pt idx="10">
                  <c:v>0.15615334145655599</c:v>
                </c:pt>
                <c:pt idx="11">
                  <c:v>0.14337481698389487</c:v>
                </c:pt>
                <c:pt idx="12">
                  <c:v>0.107648890618918</c:v>
                </c:pt>
                <c:pt idx="13">
                  <c:v>9.4050446782038416E-2</c:v>
                </c:pt>
                <c:pt idx="14">
                  <c:v>7.3109629159168785E-2</c:v>
                </c:pt>
                <c:pt idx="15">
                  <c:v>6.7191283292978285E-2</c:v>
                </c:pt>
                <c:pt idx="16">
                  <c:v>4.9474754320569303E-2</c:v>
                </c:pt>
                <c:pt idx="17">
                  <c:v>4.3931795386158476E-2</c:v>
                </c:pt>
                <c:pt idx="18">
                  <c:v>3.0821917808219263E-2</c:v>
                </c:pt>
                <c:pt idx="19">
                  <c:v>8.4139264990328783E-2</c:v>
                </c:pt>
                <c:pt idx="20">
                  <c:v>8.95522388059702E-2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 formatCode="0.00E+00">
                  <c:v>3.2203318874043321E-6</c:v>
                </c:pt>
                <c:pt idx="1">
                  <c:v>5.3417332547676412E-4</c:v>
                </c:pt>
                <c:pt idx="2">
                  <c:v>1.5777630113284299E-2</c:v>
                </c:pt>
                <c:pt idx="3">
                  <c:v>6.7225988976147497E-2</c:v>
                </c:pt>
                <c:pt idx="4">
                  <c:v>0.103474315408195</c:v>
                </c:pt>
                <c:pt idx="5">
                  <c:v>9.0336641584650254E-2</c:v>
                </c:pt>
                <c:pt idx="6">
                  <c:v>7.1318553474577703E-2</c:v>
                </c:pt>
                <c:pt idx="7">
                  <c:v>6.250726672688732E-2</c:v>
                </c:pt>
                <c:pt idx="8">
                  <c:v>6.1438505772745476E-2</c:v>
                </c:pt>
                <c:pt idx="9">
                  <c:v>5.6427378964941599E-2</c:v>
                </c:pt>
                <c:pt idx="10">
                  <c:v>3.9580627452030601E-2</c:v>
                </c:pt>
                <c:pt idx="11">
                  <c:v>3.3180819912152298E-2</c:v>
                </c:pt>
                <c:pt idx="12">
                  <c:v>2.5379525107045501E-2</c:v>
                </c:pt>
                <c:pt idx="13">
                  <c:v>2.0359687818120129E-2</c:v>
                </c:pt>
                <c:pt idx="14">
                  <c:v>1.732472389823932E-2</c:v>
                </c:pt>
                <c:pt idx="15">
                  <c:v>2.3123486682808669E-2</c:v>
                </c:pt>
                <c:pt idx="16">
                  <c:v>1.3978312436462201E-2</c:v>
                </c:pt>
                <c:pt idx="17">
                  <c:v>1.36409227683049E-2</c:v>
                </c:pt>
                <c:pt idx="18">
                  <c:v>7.2773972602739765E-3</c:v>
                </c:pt>
                <c:pt idx="19">
                  <c:v>1.9987105093488142E-2</c:v>
                </c:pt>
                <c:pt idx="20">
                  <c:v>7.4626865671641798E-2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Higher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  <c:pt idx="20">
                  <c:v>missing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 formatCode="0.00E+00">
                  <c:v>9.6609956622129611E-6</c:v>
                </c:pt>
                <c:pt idx="1">
                  <c:v>3.1995330113608247E-3</c:v>
                </c:pt>
                <c:pt idx="2">
                  <c:v>7.0782653916158849E-3</c:v>
                </c:pt>
                <c:pt idx="3">
                  <c:v>1.916979659528802E-2</c:v>
                </c:pt>
                <c:pt idx="4">
                  <c:v>4.1449881928312199E-2</c:v>
                </c:pt>
                <c:pt idx="5">
                  <c:v>3.5284948720955167E-2</c:v>
                </c:pt>
                <c:pt idx="6">
                  <c:v>2.8371757688967544E-2</c:v>
                </c:pt>
                <c:pt idx="7">
                  <c:v>2.3128314745418578E-2</c:v>
                </c:pt>
                <c:pt idx="8">
                  <c:v>2.38822270761824E-2</c:v>
                </c:pt>
                <c:pt idx="9">
                  <c:v>2.4427378964941602E-2</c:v>
                </c:pt>
                <c:pt idx="10">
                  <c:v>1.6657070551531102E-2</c:v>
                </c:pt>
                <c:pt idx="11">
                  <c:v>1.3067349926793596E-2</c:v>
                </c:pt>
                <c:pt idx="12">
                  <c:v>9.6535616971584297E-3</c:v>
                </c:pt>
                <c:pt idx="13">
                  <c:v>8.4832032575500645E-3</c:v>
                </c:pt>
                <c:pt idx="14">
                  <c:v>6.1042306199499E-3</c:v>
                </c:pt>
                <c:pt idx="15">
                  <c:v>5.2663438256658705E-3</c:v>
                </c:pt>
                <c:pt idx="16">
                  <c:v>2.6262283971535101E-3</c:v>
                </c:pt>
                <c:pt idx="17">
                  <c:v>3.6108324974924826E-3</c:v>
                </c:pt>
                <c:pt idx="18">
                  <c:v>1.7123287671232913E-3</c:v>
                </c:pt>
                <c:pt idx="19">
                  <c:v>3.2237266279819595E-3</c:v>
                </c:pt>
                <c:pt idx="20">
                  <c:v>1.4925373134328401E-2</c:v>
                </c:pt>
              </c:numCache>
            </c:numRef>
          </c:val>
        </c:ser>
        <c:overlap val="100"/>
        <c:axId val="99634560"/>
        <c:axId val="99640448"/>
      </c:barChart>
      <c:catAx>
        <c:axId val="99634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99640448"/>
        <c:crosses val="autoZero"/>
        <c:auto val="1"/>
        <c:lblAlgn val="ctr"/>
        <c:lblOffset val="100"/>
      </c:catAx>
      <c:valAx>
        <c:axId val="99640448"/>
        <c:scaling>
          <c:orientation val="minMax"/>
        </c:scaling>
        <c:axPos val="l"/>
        <c:majorGridlines/>
        <c:numFmt formatCode="0%" sourceLinked="1"/>
        <c:tickLblPos val="nextTo"/>
        <c:crossAx val="9963456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0.10543</cdr:x>
      <cdr:y>0.04886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025841" cy="272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CA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Proportion</a:t>
          </a:r>
        </a:p>
      </cdr:txBody>
    </cdr:sp>
  </cdr:relSizeAnchor>
  <cdr:relSizeAnchor xmlns:cdr="http://schemas.openxmlformats.org/drawingml/2006/chartDrawing">
    <cdr:from>
      <cdr:x>0.46007</cdr:x>
      <cdr:y>0.29076</cdr:y>
    </cdr:from>
    <cdr:to>
      <cdr:x>0.61979</cdr:x>
      <cdr:y>0.33152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4124" y="1019175"/>
          <a:ext cx="876300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0.81069</cdr:x>
      <cdr:y>0.09565</cdr:y>
    </cdr:from>
    <cdr:to>
      <cdr:x>0.84098</cdr:x>
      <cdr:y>0.29414</cdr:y>
    </cdr:to>
    <cdr:sp macro="" textlink="">
      <cdr:nvSpPr>
        <cdr:cNvPr id="4" name="TextBox 3"/>
        <cdr:cNvSpPr txBox="1"/>
      </cdr:nvSpPr>
      <cdr:spPr>
        <a:xfrm xmlns:a="http://schemas.openxmlformats.org/drawingml/2006/main" rot="5400000">
          <a:off x="5457616" y="740431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dirty="0" smtClean="0"/>
            <a:t>2016</a:t>
          </a:r>
          <a:endParaRPr lang="fr-C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0.09847</cdr:x>
      <cdr:y>0.06316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762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A" sz="900"/>
            <a:t>percent</a:t>
          </a:r>
        </a:p>
      </cdr:txBody>
    </cdr:sp>
  </cdr:relSizeAnchor>
  <cdr:relSizeAnchor xmlns:cdr="http://schemas.openxmlformats.org/drawingml/2006/chartDrawing">
    <cdr:from>
      <cdr:x>0.64216</cdr:x>
      <cdr:y>0.07329</cdr:y>
    </cdr:from>
    <cdr:to>
      <cdr:x>0.95423</cdr:x>
      <cdr:y>0.13645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10075" y="298450"/>
          <a:ext cx="21431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900"/>
            <a:t>Projected</a:t>
          </a:r>
        </a:p>
      </cdr:txBody>
    </cdr:sp>
  </cdr:relSizeAnchor>
  <cdr:relSizeAnchor xmlns:cdr="http://schemas.openxmlformats.org/drawingml/2006/chartDrawing">
    <cdr:from>
      <cdr:x>0.07675</cdr:x>
      <cdr:y>0.07329</cdr:y>
    </cdr:from>
    <cdr:to>
      <cdr:x>0.62043</cdr:x>
      <cdr:y>0.13645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7050" y="298450"/>
          <a:ext cx="3733800" cy="257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900"/>
            <a:t>Observed</a:t>
          </a:r>
        </a:p>
      </cdr:txBody>
    </cdr:sp>
  </cdr:relSizeAnchor>
  <cdr:relSizeAnchor xmlns:cdr="http://schemas.openxmlformats.org/drawingml/2006/chartDrawing">
    <cdr:from>
      <cdr:x>0.05964</cdr:x>
      <cdr:y>0.1037</cdr:y>
    </cdr:from>
    <cdr:to>
      <cdr:x>0.30652</cdr:x>
      <cdr:y>0.1037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409576" y="422275"/>
          <a:ext cx="169544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0.39112</cdr:x>
      <cdr:y>0.1037</cdr:y>
    </cdr:from>
    <cdr:to>
      <cdr:x>0.61026</cdr:x>
      <cdr:y>0.1037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2686050" y="422275"/>
          <a:ext cx="15049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0.83819</cdr:x>
      <cdr:y>0.1037</cdr:y>
    </cdr:from>
    <cdr:to>
      <cdr:x>0.96671</cdr:x>
      <cdr:y>0.1037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>
          <a:off x="5756277" y="422275"/>
          <a:ext cx="8826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0.62413</cdr:x>
      <cdr:y>0.1037</cdr:y>
    </cdr:from>
    <cdr:to>
      <cdr:x>0.75497</cdr:x>
      <cdr:y>0.1037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>
          <a:off x="4286250" y="422275"/>
          <a:ext cx="89852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0.61766</cdr:x>
      <cdr:y>0.06667</cdr:y>
    </cdr:from>
    <cdr:to>
      <cdr:x>0.61766</cdr:x>
      <cdr:y>0.92515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4241800" y="271463"/>
          <a:ext cx="0" cy="34956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571056-54D4-4FA3-B313-4CE4FF1147DE}" type="datetimeFigureOut">
              <a:rPr lang="en-US"/>
              <a:pPr>
                <a:defRPr/>
              </a:pPr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B48FA4-4091-4F49-A64B-46B41FCE1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422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B805787E-2BC1-4A89-93DC-ADC5C76CF4F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384460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20638"/>
            <a:ext cx="6888163" cy="5165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7E-2BC1-4A89-93DC-ADC5C76CF4FE}" type="slidenum">
              <a:rPr lang="en-CA" altLang="en-US" smtClean="0"/>
              <a:pPr>
                <a:defRPr/>
              </a:pPr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62189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9525"/>
            <a:ext cx="6953250" cy="52149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5787E-2BC1-4A89-93DC-ADC5C76CF4FE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33970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4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46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88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363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598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9835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8635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326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15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575" y="0"/>
            <a:ext cx="7037388" cy="5278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33947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450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50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530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overview and Help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950B-7332-48EF-B056-2DAF596925B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932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solidFill>
                  <a:prstClr val="black"/>
                </a:solidFill>
                <a:latin typeface="Times" pitchFamily="-84" charset="0"/>
              </a:rPr>
              <a:pPr/>
              <a:t>26</a:t>
            </a:fld>
            <a:endParaRPr lang="en-GB" sz="1200">
              <a:solidFill>
                <a:prstClr val="black"/>
              </a:solidFill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913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solidFill>
                  <a:prstClr val="black"/>
                </a:solidFill>
                <a:latin typeface="Times" pitchFamily="-84" charset="0"/>
              </a:rPr>
              <a:pPr/>
              <a:t>30</a:t>
            </a:fld>
            <a:endParaRPr lang="en-GB" sz="1200">
              <a:solidFill>
                <a:prstClr val="black"/>
              </a:solidFill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913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1F17-EE92-4EB8-A571-BC0FB56DA4C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solidFill>
                  <a:prstClr val="black"/>
                </a:solidFill>
                <a:latin typeface="Times" pitchFamily="-84" charset="0"/>
              </a:rPr>
              <a:pPr/>
              <a:t>34</a:t>
            </a:fld>
            <a:endParaRPr lang="en-GB" sz="1200">
              <a:solidFill>
                <a:prstClr val="black"/>
              </a:solidFill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913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9857-FE76-4877-83F9-A2D1ECF64A36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" y="23813"/>
            <a:ext cx="6948488" cy="52117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84440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1F17-EE92-4EB8-A571-BC0FB56DA4C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1DB61-8741-4E59-825E-079DE580E78F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09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solidFill>
                  <a:prstClr val="black"/>
                </a:solidFill>
                <a:latin typeface="Times" pitchFamily="-84" charset="0"/>
              </a:rPr>
              <a:pPr/>
              <a:t>40</a:t>
            </a:fld>
            <a:endParaRPr lang="en-GB" sz="1200">
              <a:solidFill>
                <a:prstClr val="black"/>
              </a:solidFill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913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Poverty</a:t>
            </a:r>
            <a:r>
              <a:rPr lang="en-US" baseline="0" dirty="0" smtClean="0"/>
              <a:t> rates generally decline as the age of the household head increases. However, households with a person over 50 but a household head under 50 tend to have higher poverty rates.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Bearing</a:t>
            </a:r>
            <a:r>
              <a:rPr lang="en-US" baseline="0" dirty="0" smtClean="0"/>
              <a:t> all of the caveats about income measurement, our numbers suggest that generally younger age groups are more likely to live in households in the P20. The </a:t>
            </a:r>
            <a:r>
              <a:rPr lang="en-US" baseline="0" dirty="0" err="1" smtClean="0"/>
              <a:t>microdata</a:t>
            </a:r>
            <a:r>
              <a:rPr lang="en-US" baseline="0" dirty="0" smtClean="0"/>
              <a:t> set used by the World Bank’s poverty estimates suggests that the poverty rates in 2000 were significantly lower among those over 65 (</a:t>
            </a:r>
            <a:r>
              <a:rPr lang="en-US" baseline="0" dirty="0" err="1" smtClean="0"/>
              <a:t>Batana</a:t>
            </a:r>
            <a:r>
              <a:rPr lang="en-US" baseline="0" dirty="0" smtClean="0"/>
              <a:t> et al 2013).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recommendations</a:t>
            </a:r>
            <a:r>
              <a:rPr lang="en-US" baseline="0" dirty="0" smtClean="0"/>
              <a:t> suggest that an Index of &lt;105 is very accurate, 105-110 is relatively accurate, 110-125 is approximate, 125-175 is rough data, &gt;175 is </a:t>
            </a:r>
            <a:r>
              <a:rPr lang="en-US" baseline="0" smtClean="0"/>
              <a:t>very rough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5BEE-A81D-4942-8C6D-136234734FC3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0"/>
            <a:ext cx="6965950" cy="52244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3883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61188" cy="52212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5884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31750"/>
            <a:ext cx="7019925" cy="5264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3792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266" y="0"/>
            <a:ext cx="4897214" cy="367253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3525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61188" cy="52212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1809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888" y="-1518"/>
            <a:ext cx="5620686" cy="421615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FBC09-E105-4610-81A2-36CE468869BB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5962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F40C-F250-4758-9E08-B0226F8DA7B7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E09C-422F-4690-9A07-6703A4625C9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pic>
        <p:nvPicPr>
          <p:cNvPr id="7" name="Image 1" descr="FIPS-F1R.TIF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1880" y="6635750"/>
            <a:ext cx="198818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196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12CF4-089F-4CE8-921F-E67B9AC05B2A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5588-96F1-456A-BB23-2631EB36EC1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38478649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3503D-84DE-4760-8A2D-E73FDE6F75F3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E7E4-DF93-47B2-B68A-75F762F03B1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37357248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624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171008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02378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42508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70410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7421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69667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57597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3323" y="5806282"/>
            <a:ext cx="1270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8F0B-A19D-400E-9C38-7C0E1F9C1D4F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97352"/>
            <a:ext cx="3889375" cy="26699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0406" y="6525343"/>
            <a:ext cx="615861" cy="307041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7796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4443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71776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57233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89042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DA8FC-07BF-4B52-BEDE-6D55091C5E65}" type="datetimeFigureOut">
              <a:rPr lang="en-US" altLang="en-US" sz="2400">
                <a:solidFill>
                  <a:srgbClr val="000000"/>
                </a:solidFill>
                <a:ea typeface="ＭＳ Ｐゴシック" pitchFamily="34" charset="-128"/>
              </a:rPr>
              <a:pPr/>
              <a:t>8/22/2017</a:t>
            </a:fld>
            <a:endParaRPr lang="en-US" alt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357883-15A8-4941-A41A-7BF69BD998F0}" type="slidenum">
              <a:rPr lang="en-US" altLang="en-US" sz="2400">
                <a:solidFill>
                  <a:srgbClr val="000000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3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DI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Placeholder 7" descr="Cover_Geometry.ai"/>
          <p:cNvPicPr>
            <a:picLocks noChangeAspect="1"/>
          </p:cNvPicPr>
          <p:nvPr/>
        </p:nvPicPr>
        <p:blipFill>
          <a:blip r:embed="rId2" cstate="print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0" y="431800"/>
            <a:ext cx="1892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44290" y="6007751"/>
            <a:ext cx="3671587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44290" y="4895516"/>
            <a:ext cx="3671587" cy="1104538"/>
          </a:xfrm>
        </p:spPr>
        <p:txBody>
          <a:bodyPr anchor="b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over_Geometry.ai"/>
          <p:cNvPicPr>
            <a:picLocks noChangeAspect="1"/>
          </p:cNvPicPr>
          <p:nvPr/>
        </p:nvPicPr>
        <p:blipFill>
          <a:blip r:embed="rId2" cstate="print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VI_Logo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0" y="431800"/>
            <a:ext cx="1917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744290" y="4895516"/>
            <a:ext cx="3665007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E8443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744290" y="6007751"/>
            <a:ext cx="3665007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E8443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0666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055910"/>
            <a:ext cx="8229600" cy="40702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79792"/>
            <a:ext cx="8229600" cy="35463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33488"/>
            <a:ext cx="7704000" cy="64770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642304"/>
            <a:ext cx="8229600" cy="3483859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154653"/>
            <a:ext cx="8229600" cy="393825"/>
          </a:xfrm>
        </p:spPr>
        <p:txBody>
          <a:bodyPr/>
          <a:lstStyle>
            <a:lvl1pPr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3251-6321-43C4-963A-C429C142C541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3603F-5B5D-49EF-94FC-792667BC565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142556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Placeholder 2" descr="Cover_Geometry.ai"/>
          <p:cNvPicPr>
            <a:picLocks noChangeAspect="1"/>
          </p:cNvPicPr>
          <p:nvPr/>
        </p:nvPicPr>
        <p:blipFill>
          <a:blip r:embed="rId2" cstate="print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69307" y="6007751"/>
            <a:ext cx="4001900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69307" y="4895516"/>
            <a:ext cx="4001900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 descr="Cover_Geometry.ai"/>
          <p:cNvPicPr>
            <a:picLocks noChangeAspect="1"/>
          </p:cNvPicPr>
          <p:nvPr/>
        </p:nvPicPr>
        <p:blipFill>
          <a:blip r:embed="rId2" cstate="print"/>
          <a:srcRect t="92" b="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56147" y="6007751"/>
            <a:ext cx="4008480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756147" y="4895516"/>
            <a:ext cx="4008480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bullet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577859"/>
            <a:ext cx="3991648" cy="3548303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18038" y="2577859"/>
            <a:ext cx="4068762" cy="3548304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33488"/>
            <a:ext cx="7704000" cy="64770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339273"/>
            <a:ext cx="8229600" cy="4786889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66863" y="2355850"/>
            <a:ext cx="537845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66863" y="4076700"/>
            <a:ext cx="537845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6404" y="2481263"/>
            <a:ext cx="5379663" cy="1108075"/>
          </a:xfrm>
        </p:spPr>
        <p:txBody>
          <a:bodyPr anchor="ctr"/>
          <a:lstStyle>
            <a:lvl1pPr>
              <a:defRPr sz="1800" b="1" baseline="0">
                <a:solidFill>
                  <a:srgbClr val="BD27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66835" y="3652594"/>
            <a:ext cx="2982913" cy="252957"/>
          </a:xfrm>
        </p:spPr>
        <p:txBody>
          <a:bodyPr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566863" y="2016125"/>
            <a:ext cx="537845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66863" y="4414838"/>
            <a:ext cx="537845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6404" y="2142676"/>
            <a:ext cx="5379232" cy="1785103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BD27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67266" y="3991035"/>
            <a:ext cx="2982913" cy="252957"/>
          </a:xfrm>
        </p:spPr>
        <p:txBody>
          <a:bodyPr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66863" y="1677988"/>
            <a:ext cx="537845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66863" y="4740275"/>
            <a:ext cx="537845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65973" y="4329590"/>
            <a:ext cx="2982913" cy="252957"/>
          </a:xfrm>
        </p:spPr>
        <p:txBody>
          <a:bodyPr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5972" y="1804122"/>
            <a:ext cx="5378801" cy="2462212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/Case 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3238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566863" y="1785938"/>
            <a:ext cx="64706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6863" y="4510088"/>
            <a:ext cx="64706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66404" y="1911626"/>
            <a:ext cx="6470938" cy="4233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566404" y="2367761"/>
            <a:ext cx="6470938" cy="350195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65972" y="2842305"/>
            <a:ext cx="6471369" cy="1531532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6061075"/>
            <a:ext cx="1892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36550" y="3662363"/>
            <a:ext cx="278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Development Initiatives</a:t>
            </a:r>
          </a:p>
          <a:p>
            <a:pPr defTabSz="457200" eaLnBrk="1" hangingPunct="1"/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North Quay House</a:t>
            </a:r>
          </a:p>
          <a:p>
            <a:pPr defTabSz="457200" eaLnBrk="1" hangingPunct="1"/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Quay side</a:t>
            </a:r>
          </a:p>
          <a:p>
            <a:pPr defTabSz="457200" eaLnBrk="1" hangingPunct="1"/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Temple Back</a:t>
            </a:r>
          </a:p>
          <a:p>
            <a:pPr defTabSz="457200" eaLnBrk="1" hangingPunct="1"/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Bristol</a:t>
            </a:r>
          </a:p>
          <a:p>
            <a:pPr defTabSz="457200" eaLnBrk="1" hangingPunct="1"/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BS1 6FL</a:t>
            </a:r>
          </a:p>
          <a:p>
            <a:pPr defTabSz="457200" eaLnBrk="1" hangingPunct="1"/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United Kingdom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36550" y="5268913"/>
            <a:ext cx="256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1400" b="1">
                <a:solidFill>
                  <a:srgbClr val="FFFFFF"/>
                </a:solidFill>
                <a:ea typeface="ＭＳ Ｐゴシック" pitchFamily="34" charset="-128"/>
              </a:rPr>
              <a:t>www.devinit.org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42150" y="6356350"/>
            <a:ext cx="17414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1" hangingPunct="1"/>
            <a:fld id="{5315280E-6417-473D-8076-07C7B320509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eaLnBrk="1" hangingPunct="1"/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DAEC-857B-4F00-9EF3-79AF990B890E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F1B0-F725-49AF-A29E-823F3BBAD8A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390553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36550" y="3662363"/>
            <a:ext cx="278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1400">
                <a:solidFill>
                  <a:srgbClr val="E8443A"/>
                </a:solidFill>
                <a:ea typeface="ＭＳ Ｐゴシック" pitchFamily="34" charset="-128"/>
              </a:rPr>
              <a:t>Development Initiatives</a:t>
            </a:r>
          </a:p>
          <a:p>
            <a:pPr defTabSz="457200" eaLnBrk="1" hangingPunct="1"/>
            <a:r>
              <a:rPr lang="en-US" sz="1400">
                <a:solidFill>
                  <a:srgbClr val="E8443A"/>
                </a:solidFill>
                <a:ea typeface="ＭＳ Ｐゴシック" pitchFamily="34" charset="-128"/>
              </a:rPr>
              <a:t>North Quay House</a:t>
            </a:r>
          </a:p>
          <a:p>
            <a:pPr defTabSz="457200" eaLnBrk="1" hangingPunct="1"/>
            <a:r>
              <a:rPr lang="en-US" sz="1400">
                <a:solidFill>
                  <a:srgbClr val="E8443A"/>
                </a:solidFill>
                <a:ea typeface="ＭＳ Ｐゴシック" pitchFamily="34" charset="-128"/>
              </a:rPr>
              <a:t>Quay side</a:t>
            </a:r>
          </a:p>
          <a:p>
            <a:pPr defTabSz="457200" eaLnBrk="1" hangingPunct="1"/>
            <a:r>
              <a:rPr lang="en-US" sz="1400">
                <a:solidFill>
                  <a:srgbClr val="E8443A"/>
                </a:solidFill>
                <a:ea typeface="ＭＳ Ｐゴシック" pitchFamily="34" charset="-128"/>
              </a:rPr>
              <a:t>Temple Back</a:t>
            </a:r>
          </a:p>
          <a:p>
            <a:pPr defTabSz="457200" eaLnBrk="1" hangingPunct="1"/>
            <a:r>
              <a:rPr lang="en-US" sz="1400">
                <a:solidFill>
                  <a:srgbClr val="E8443A"/>
                </a:solidFill>
                <a:ea typeface="ＭＳ Ｐゴシック" pitchFamily="34" charset="-128"/>
              </a:rPr>
              <a:t>Bristol</a:t>
            </a:r>
          </a:p>
          <a:p>
            <a:pPr defTabSz="457200" eaLnBrk="1" hangingPunct="1"/>
            <a:r>
              <a:rPr lang="en-US" sz="1400">
                <a:solidFill>
                  <a:srgbClr val="E8443A"/>
                </a:solidFill>
                <a:ea typeface="ＭＳ Ｐゴシック" pitchFamily="34" charset="-128"/>
              </a:rPr>
              <a:t>BS1 6FL</a:t>
            </a:r>
          </a:p>
          <a:p>
            <a:pPr defTabSz="457200" eaLnBrk="1" hangingPunct="1"/>
            <a:r>
              <a:rPr lang="en-US" sz="1400">
                <a:solidFill>
                  <a:srgbClr val="E8443A"/>
                </a:solidFill>
                <a:ea typeface="ＭＳ Ｐゴシック" pitchFamily="34" charset="-128"/>
              </a:rPr>
              <a:t>United Kingdom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36550" y="5268913"/>
            <a:ext cx="256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1400" b="1">
                <a:solidFill>
                  <a:srgbClr val="E8443A"/>
                </a:solidFill>
                <a:ea typeface="ＭＳ Ｐゴシック" pitchFamily="34" charset="-128"/>
              </a:rPr>
              <a:t>www.devinit.org</a:t>
            </a:r>
          </a:p>
        </p:txBody>
      </p:sp>
      <p:pic>
        <p:nvPicPr>
          <p:cNvPr id="4" name="Picture 7" descr="DVI_Logo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6061075"/>
            <a:ext cx="1917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04A4-75DB-4EBB-B07D-9E700211177B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9A31-E6C1-41F0-A0B2-CED9289C90F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8349429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27BDE-03DE-4B84-8615-5599AB60F090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4048E-2FB9-4680-9DDC-2E43961DA4B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3194296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9C51E-8929-479F-B7A4-5C865C0208C5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18D9-DF0E-4772-B7C5-C03BA6F82DF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38495639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DBDA-973B-4974-9A6D-B29D7561A503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394E8-9022-44D0-8187-CB9AC0EEE9F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41544569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6D4C-67DB-4963-946C-EA9E06312732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B75A-EB4E-4C9A-810E-42F623FFAE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9753827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380163"/>
            <a:ext cx="127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72ABC91-94E9-4149-8597-A81E5D09B58B}" type="datetime1">
              <a:rPr lang="en-CA" altLang="en-US" smtClean="0"/>
              <a:pPr>
                <a:defRPr/>
              </a:pPr>
              <a:t>22/08/2017</a:t>
            </a:fld>
            <a:endParaRPr lang="en-CA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8100"/>
            <a:ext cx="3889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altLang="en-US"/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08738"/>
            <a:ext cx="15224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2454F38-F393-49BE-8C19-2C14F292B26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0071BB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71BB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71BB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71BB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63" y="6356350"/>
            <a:ext cx="6694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defTabSz="457200" eaLnBrk="1" hangingPunct="1">
              <a:defRPr/>
            </a:pPr>
            <a:r>
              <a:rPr lang="en-US">
                <a:solidFill>
                  <a:srgbClr val="6B656A"/>
                </a:solidFill>
              </a:rPr>
              <a:t>Report title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bg2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0000"/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g2aging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linkagescotland.co.uk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kirsty.maclachlan@nrscotland.gov.uk" TargetMode="External"/><Relationship Id="rId5" Type="http://schemas.openxmlformats.org/officeDocument/2006/relationships/hyperlink" Target="http://www.scotlandscensus.gov.uk/" TargetMode="External"/><Relationship Id="rId4" Type="http://schemas.openxmlformats.org/officeDocument/2006/relationships/hyperlink" Target="http://www.gov.scot/Topics/Statistics/datalinkageframewor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443663" y="2943225"/>
            <a:ext cx="32051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CA" altLang="en-US" sz="14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Telling </a:t>
            </a:r>
            <a:r>
              <a:rPr lang="en-CA" altLang="en-US" sz="1400" dirty="0" smtClean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Canada’s </a:t>
            </a:r>
            <a:br>
              <a:rPr lang="en-CA" altLang="en-US" sz="1400" dirty="0" smtClean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1400" dirty="0" smtClean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story </a:t>
            </a:r>
            <a:r>
              <a:rPr lang="en-CA" altLang="en-US" sz="14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in numbers</a:t>
            </a:r>
            <a:endParaRPr lang="en-CA" altLang="en-US" sz="1400" dirty="0" smtClean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867400" y="3521670"/>
            <a:ext cx="2881313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en-CA" altLang="en-US" sz="1200" b="1" dirty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André </a:t>
            </a:r>
            <a:r>
              <a:rPr lang="en-CA" altLang="en-US" sz="1200" b="1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Lebel,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CA" altLang="en-US" sz="1200" b="1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Demographer / Chief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CA" sz="1200" b="1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Demography Division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CA" sz="1200" b="1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Statistics </a:t>
            </a:r>
            <a:r>
              <a:rPr lang="en-CA" sz="1200" b="1" dirty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Canada</a:t>
            </a:r>
          </a:p>
          <a:p>
            <a:pPr eaLnBrk="1" hangingPunct="1">
              <a:spcBef>
                <a:spcPts val="200"/>
              </a:spcBef>
              <a:defRPr/>
            </a:pPr>
            <a:endParaRPr lang="en-CA" altLang="en-US" sz="1200" b="1" dirty="0">
              <a:solidFill>
                <a:srgbClr val="41414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5826087" y="4559638"/>
            <a:ext cx="331791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CA" altLang="en-US" sz="1200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Presented at Parallel Session 4 (Making the most of existing data sources), W</a:t>
            </a:r>
            <a:r>
              <a:rPr lang="en-GB" sz="1200" dirty="0" err="1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orkshop</a:t>
            </a:r>
            <a:r>
              <a:rPr lang="en-GB" sz="1200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200" dirty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in support of the establishment of the </a:t>
            </a:r>
            <a:r>
              <a:rPr lang="en-GB" sz="1200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Titchfield </a:t>
            </a:r>
            <a:r>
              <a:rPr lang="en-GB" sz="1200" dirty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City Group on Ageing and Age-disaggregated </a:t>
            </a:r>
            <a:r>
              <a:rPr lang="en-GB" sz="1200" dirty="0" smtClean="0">
                <a:solidFill>
                  <a:srgbClr val="414140"/>
                </a:solidFill>
                <a:latin typeface="Century Gothic" charset="0"/>
                <a:ea typeface="Century Gothic" charset="0"/>
                <a:cs typeface="Century Gothic" charset="0"/>
              </a:rPr>
              <a:t>Data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200" b="1" dirty="0"/>
              <a:t>Wednesday </a:t>
            </a:r>
            <a:r>
              <a:rPr lang="en-GB" sz="1200" b="1" dirty="0" smtClean="0"/>
              <a:t>August 23</a:t>
            </a:r>
            <a:r>
              <a:rPr lang="en-GB" sz="1200" b="1" baseline="30000" dirty="0" smtClean="0"/>
              <a:t>rd</a:t>
            </a:r>
            <a:r>
              <a:rPr lang="en-GB" sz="1200" b="1" dirty="0" smtClean="0"/>
              <a:t> 2017</a:t>
            </a:r>
            <a:endParaRPr lang="en-CA" altLang="en-US" sz="1200" dirty="0">
              <a:solidFill>
                <a:srgbClr val="41414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5795963" y="836712"/>
            <a:ext cx="3384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1600" dirty="0"/>
              <a:t>Ensuring Relevance for Statistics on Population </a:t>
            </a:r>
            <a:r>
              <a:rPr lang="en-CA" sz="1600" dirty="0" smtClean="0"/>
              <a:t>Ageing </a:t>
            </a:r>
            <a:r>
              <a:rPr lang="en-CA" sz="1600" dirty="0"/>
              <a:t>: Results from </a:t>
            </a:r>
            <a:r>
              <a:rPr lang="en-GB" sz="1600" dirty="0"/>
              <a:t>Statistics Canada’s </a:t>
            </a:r>
            <a:r>
              <a:rPr lang="en-US" sz="1600" dirty="0"/>
              <a:t>Ageing Framework</a:t>
            </a:r>
            <a:endParaRPr lang="en-US" sz="1600" spc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795963" y="2092325"/>
            <a:ext cx="3384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dirty="0" err="1" smtClean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  <a:t>www.statcan.gc.ca</a:t>
            </a:r>
            <a:endParaRPr lang="en-US" sz="2000" spc="300" dirty="0">
              <a:solidFill>
                <a:srgbClr val="31708D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49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125"/>
            <a:ext cx="8964488" cy="1325563"/>
          </a:xfrm>
        </p:spPr>
        <p:txBody>
          <a:bodyPr/>
          <a:lstStyle/>
          <a:p>
            <a:pPr algn="ctr"/>
            <a:r>
              <a:rPr lang="en-CA" sz="2800" b="1" dirty="0" smtClean="0"/>
              <a:t>In conclusion, we believe that we need to put </a:t>
            </a:r>
            <a:r>
              <a:rPr lang="en-CA" sz="2800" b="1" dirty="0"/>
              <a:t>on our seniors’ lens!  </a:t>
            </a:r>
            <a:r>
              <a:rPr lang="en-CA" sz="2800" b="1" dirty="0" smtClean="0"/>
              <a:t/>
            </a:r>
            <a:br>
              <a:rPr lang="en-CA" sz="2800" b="1" dirty="0" smtClean="0"/>
            </a:br>
            <a:r>
              <a:rPr lang="en-CA" sz="2800" b="1" dirty="0" smtClean="0"/>
              <a:t>  </a:t>
            </a:r>
            <a:r>
              <a:rPr lang="en-CA" sz="8000" b="1" dirty="0">
                <a:sym typeface="Wingdings"/>
              </a:rPr>
              <a:t></a:t>
            </a:r>
            <a:r>
              <a:rPr lang="en-CA" sz="8000" b="1" dirty="0"/>
              <a:t/>
            </a:r>
            <a:br>
              <a:rPr lang="en-CA" sz="8000" b="1" dirty="0"/>
            </a:br>
            <a:endParaRPr lang="fr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7"/>
            <a:ext cx="78867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CA" sz="1800" i="1" dirty="0" smtClean="0">
                <a:solidFill>
                  <a:srgbClr val="FF0000"/>
                </a:solidFill>
              </a:rPr>
              <a:t>We will still need in Census and Surveys for </a:t>
            </a:r>
            <a:r>
              <a:rPr lang="en-CA" sz="1800" i="1" dirty="0">
                <a:solidFill>
                  <a:srgbClr val="FF0000"/>
                </a:solidFill>
              </a:rPr>
              <a:t>CATI/CAPI/paper options to continue (despite popularity of EQ, over 70% in last census</a:t>
            </a:r>
            <a:r>
              <a:rPr lang="en-CA" sz="1800" i="1" dirty="0" smtClean="0">
                <a:solidFill>
                  <a:srgbClr val="FF0000"/>
                </a:solidFill>
              </a:rPr>
              <a:t>) </a:t>
            </a:r>
            <a:r>
              <a:rPr lang="en-CA" sz="1800" i="1" dirty="0">
                <a:solidFill>
                  <a:srgbClr val="FF0000"/>
                </a:solidFill>
              </a:rPr>
              <a:t>in relation to issues with impairments that affect the capability of a growing segment of the ageing population and </a:t>
            </a:r>
            <a:r>
              <a:rPr lang="en-CA" sz="1800" i="1" dirty="0" smtClean="0">
                <a:solidFill>
                  <a:srgbClr val="FF0000"/>
                </a:solidFill>
              </a:rPr>
              <a:t>their willingness and capacity to use internet.</a:t>
            </a:r>
            <a:endParaRPr lang="en-CA" sz="18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10</a:t>
            </a:fld>
            <a:endParaRPr lang="en-CA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0384" y="4254053"/>
            <a:ext cx="8120022" cy="19832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CA" sz="20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CA" sz="2000" dirty="0" smtClean="0"/>
              <a:t>Thank you!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CA" sz="20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CA" sz="2000" dirty="0" smtClean="0"/>
              <a:t>Questions are welcomed</a:t>
            </a:r>
            <a:endParaRPr lang="fr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902404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1033" y="1902901"/>
            <a:ext cx="9144000" cy="217842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An Introduction to the International Family of Health and Retirement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968" y="4310821"/>
            <a:ext cx="6858000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Workshop in support of the establishment of the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Titchfield City Group on Ageing and Age-disaggregated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Data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Parallel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1 - August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22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2017</a:t>
            </a:r>
          </a:p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Drystan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Phillips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60648"/>
            <a:ext cx="25430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869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218" y="43459"/>
            <a:ext cx="4613564" cy="3294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Health and Retirement Studies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around the World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67" y="3392487"/>
            <a:ext cx="7886700" cy="3229318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Health and Retirement Study (HRS)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Mexican Health and Aging Study (MHAS)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English Longitudinal Study of Ageing (ELSA)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Survey of Health, Ageing and Retirement in Europe (SHARE)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Korean Longitudinal Study of Aging (KLoSA)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Indonesian Family Life Survey (IFLS)</a:t>
            </a:r>
          </a:p>
        </p:txBody>
      </p:sp>
    </p:spTree>
    <p:extLst>
      <p:ext uri="{BB962C8B-B14F-4D97-AF65-F5344CB8AC3E}">
        <p14:creationId xmlns:p14="http://schemas.microsoft.com/office/powerpoint/2010/main" xmlns="" val="631531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218" y="43459"/>
            <a:ext cx="4613564" cy="3294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Health and Retirement Studies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around the World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67" y="3392487"/>
            <a:ext cx="7886700" cy="32293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Japanese Study of Aging and Retirement (JSTAR)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Study on global AGEing and adult health (SAGE)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Irish Longitudinal Study on Aging (TILDA)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Costa Rican Longevity and Healthy Aging Study (CRELES)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China Health and Retirement Study (CHARLS)</a:t>
            </a:r>
          </a:p>
        </p:txBody>
      </p:sp>
    </p:spTree>
    <p:extLst>
      <p:ext uri="{BB962C8B-B14F-4D97-AF65-F5344CB8AC3E}">
        <p14:creationId xmlns:p14="http://schemas.microsoft.com/office/powerpoint/2010/main" xmlns="" val="4228502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218" y="43459"/>
            <a:ext cx="4613564" cy="3294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Health and Retirement Studies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around the World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67" y="3392487"/>
            <a:ext cx="7886700" cy="32293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Health and Aging in Africa: A Longitudinal Study of an INDEPTH Community in South Africa (HAALSI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Brazilian Longitudinal Study of Ageing (ELSI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Healthy Ageing in Scotland (HAGIS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Northern Ireland Cohort Longitudinal Study of Ageing (NICOLA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Longitudinal Aging Study in India (LASI)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50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9699" y="218332"/>
            <a:ext cx="5657850" cy="14493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HRS Studies: Key Innovations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Multi-disciplinary subject matter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Demographics, health, economics, etc.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Enhancing quality of economic data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Nonresponse bias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Unfolding bracket questions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Imputation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Integrating biomarkers into social surveys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Anthropometry, blood pressure, blood specimen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HRS Studies: Core Content Areas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hape 173"/>
          <p:cNvSpPr/>
          <p:nvPr/>
        </p:nvSpPr>
        <p:spPr>
          <a:xfrm>
            <a:off x="467544" y="1268760"/>
            <a:ext cx="8107577" cy="52937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C00000"/>
                </a:solidFill>
              </a:rPr>
              <a:t>Demographic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Education, marital status, age, resident, birth year, birth month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dirty="0">
                <a:solidFill>
                  <a:srgbClr val="C00000"/>
                </a:solidFill>
              </a:rPr>
              <a:t>Health</a:t>
            </a:r>
          </a:p>
          <a:p>
            <a:pPr lvl="0" rtl="0">
              <a:buClr>
                <a:srgbClr val="000000"/>
              </a:buClr>
              <a:buSzPct val="55000"/>
              <a:buFont typeface="Arial"/>
              <a:buNone/>
            </a:pP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Cognition, disease,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depression</a:t>
            </a: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injury, physical functioning,  physical measures, health behaviors</a:t>
            </a:r>
          </a:p>
          <a:p>
            <a:pPr lvl="0">
              <a:buClr>
                <a:srgbClr val="000000"/>
              </a:buClr>
              <a:buSzPct val="45833"/>
            </a:pPr>
            <a:r>
              <a:rPr lang="x-none" sz="2400" dirty="0">
                <a:solidFill>
                  <a:srgbClr val="C00000"/>
                </a:solidFill>
              </a:rPr>
              <a:t>Health Services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000000"/>
              </a:buClr>
              <a:buSzPct val="45833"/>
            </a:pP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Insurance,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utilization, </a:t>
            </a: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expenditure, out-of-pocket spending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C00000"/>
                </a:solidFill>
              </a:rPr>
              <a:t>Work &amp; Employment</a:t>
            </a:r>
            <a:endParaRPr lang="x-none" sz="2400" dirty="0">
              <a:solidFill>
                <a:srgbClr val="C00000"/>
              </a:solidFill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 status/history,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 force, </a:t>
            </a: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earnings, disability, retirement, type of work, pension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dirty="0">
                <a:solidFill>
                  <a:srgbClr val="C00000"/>
                </a:solidFill>
              </a:rPr>
              <a:t>Economic Status</a:t>
            </a: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Income, wealth, and consumption; earnings, asset income, government transfers, housing, non-financial assets, pension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dirty="0">
                <a:solidFill>
                  <a:srgbClr val="C00000"/>
                </a:solidFill>
              </a:rPr>
              <a:t>Family Structure &amp; Social Network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Parents’ information</a:t>
            </a: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household structure,</a:t>
            </a: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family exchange, family support, social participation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0646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Gateway to Global Aging Data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037" y="1485306"/>
            <a:ext cx="7886700" cy="5161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/>
              <a:t>platform for population survey data on aging around the </a:t>
            </a:r>
            <a:r>
              <a:rPr lang="en-US" b="1" dirty="0" smtClean="0"/>
              <a:t>world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Gateway is a free public resource designed </a:t>
            </a:r>
            <a:r>
              <a:rPr lang="en-US" dirty="0"/>
              <a:t>to facilitate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cross-national and longitudinal </a:t>
            </a:r>
            <a:r>
              <a:rPr lang="en-US" dirty="0"/>
              <a:t>studies on aging 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family of health and retirement studies around the world. </a:t>
            </a:r>
            <a:endParaRPr lang="en-US" dirty="0" smtClean="0"/>
          </a:p>
          <a:p>
            <a:pPr marL="0" indent="0" algn="ctr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www.g2aging.org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54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9074"/>
            <a:ext cx="9144000" cy="58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09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What’s available on the Gateway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1196752"/>
            <a:ext cx="7886700" cy="4832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Library of all survey questionnaires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Flow-charts illustrating questionnaire skip patterns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Concordance search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Interactive graphs and tables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Documentation of cross-study and longitudinal comparability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Catalog of publications based on HRS family surveys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Harmonized data</a:t>
            </a:r>
          </a:p>
        </p:txBody>
      </p:sp>
    </p:spTree>
    <p:extLst>
      <p:ext uri="{BB962C8B-B14F-4D97-AF65-F5344CB8AC3E}">
        <p14:creationId xmlns:p14="http://schemas.microsoft.com/office/powerpoint/2010/main" xmlns="" val="152588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194372"/>
            <a:ext cx="7606680" cy="624963"/>
          </a:xfrm>
        </p:spPr>
        <p:txBody>
          <a:bodyPr/>
          <a:lstStyle/>
          <a:p>
            <a:r>
              <a:rPr lang="en-CA" sz="2400" dirty="0" smtClean="0"/>
              <a:t>Purpose </a:t>
            </a:r>
            <a:r>
              <a:rPr lang="en-CA" sz="2400" dirty="0"/>
              <a:t>of </a:t>
            </a:r>
            <a:r>
              <a:rPr lang="en-CA" sz="2400" dirty="0" smtClean="0"/>
              <a:t>Statistics Canada’s Ageing Framework</a:t>
            </a:r>
            <a:endParaRPr lang="fr-CA" sz="2400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27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Issues / Gaps/ </a:t>
            </a:r>
            <a:r>
              <a:rPr lang="fr-CA" sz="1200" dirty="0" err="1" smtClean="0"/>
              <a:t>Opportunities</a:t>
            </a:r>
            <a:r>
              <a:rPr lang="fr-CA" sz="1200" dirty="0" smtClean="0"/>
              <a:t> </a:t>
            </a:r>
            <a:r>
              <a:rPr lang="fr-CA" sz="1200" dirty="0" err="1" smtClean="0"/>
              <a:t>Identified</a:t>
            </a:r>
            <a:r>
              <a:rPr lang="fr-CA" sz="1200" dirty="0" smtClean="0"/>
              <a:t> </a:t>
            </a:r>
            <a:endParaRPr lang="en-CA" sz="1200" dirty="0" smtClean="0"/>
          </a:p>
          <a:p>
            <a:pPr algn="ctr"/>
            <a:endParaRPr lang="en-CA" sz="1200" dirty="0"/>
          </a:p>
        </p:txBody>
      </p:sp>
      <p:sp>
        <p:nvSpPr>
          <p:cNvPr id="28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29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>
                <a:solidFill>
                  <a:srgbClr val="FF0000"/>
                </a:solidFill>
              </a:rPr>
              <a:t>Context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956" y="1388764"/>
            <a:ext cx="6872450" cy="4488508"/>
          </a:xfrm>
        </p:spPr>
        <p:txBody>
          <a:bodyPr/>
          <a:lstStyle/>
          <a:p>
            <a:pPr marL="514350" lvl="0" indent="-514350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CA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to </a:t>
            </a:r>
            <a:r>
              <a:rPr lang="en-CA" sz="1800" dirty="0">
                <a:latin typeface="Arial" charset="0"/>
                <a:ea typeface="ＭＳ Ｐゴシック" charset="-128"/>
                <a:cs typeface="ＭＳ Ｐゴシック" charset="-128"/>
              </a:rPr>
              <a:t>produce an </a:t>
            </a:r>
            <a:r>
              <a:rPr lang="en-CA" sz="1800" dirty="0">
                <a:latin typeface="Arial" panose="020B0604020202020204" pitchFamily="34" charset="0"/>
              </a:rPr>
              <a:t>overall review of the data and analyses produced in recent years on this topic within and outside our Agency.</a:t>
            </a:r>
          </a:p>
          <a:p>
            <a:pPr marL="514350" lvl="0" indent="-514350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CA" sz="1800" dirty="0" smtClean="0">
                <a:latin typeface="Arial" panose="020B0604020202020204" pitchFamily="34" charset="0"/>
              </a:rPr>
              <a:t>to </a:t>
            </a:r>
            <a:r>
              <a:rPr lang="en-CA" sz="1800" dirty="0">
                <a:latin typeface="Arial" panose="020B0604020202020204" pitchFamily="34" charset="0"/>
              </a:rPr>
              <a:t>identify emerging issues as well as potential improvements in internal (with Subject Matters) and external consultations (with Federal Department and Provincial representatives).</a:t>
            </a:r>
          </a:p>
          <a:p>
            <a:pPr marL="514350" lvl="0" indent="-514350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CA" sz="1800" dirty="0" smtClean="0">
                <a:latin typeface="Arial" panose="020B0604020202020204" pitchFamily="34" charset="0"/>
              </a:rPr>
              <a:t>To </a:t>
            </a:r>
            <a:r>
              <a:rPr lang="en-CA" sz="1800" dirty="0">
                <a:latin typeface="Arial" panose="020B0604020202020204" pitchFamily="34" charset="0"/>
              </a:rPr>
              <a:t>identify data gaps and look for way to reduce or solve them</a:t>
            </a:r>
          </a:p>
          <a:p>
            <a:pPr marL="514350" lvl="0" indent="-514350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CA" sz="1800" dirty="0" smtClean="0">
                <a:latin typeface="Arial" panose="020B0604020202020204" pitchFamily="34" charset="0"/>
              </a:rPr>
              <a:t>To </a:t>
            </a:r>
            <a:r>
              <a:rPr lang="en-CA" sz="1800" dirty="0">
                <a:latin typeface="Arial" panose="020B0604020202020204" pitchFamily="34" charset="0"/>
              </a:rPr>
              <a:t>review international and national frameworks within which the agency operates and </a:t>
            </a:r>
            <a:r>
              <a:rPr lang="en-CA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identify </a:t>
            </a:r>
            <a:r>
              <a:rPr lang="en-CA" sz="1800" dirty="0">
                <a:latin typeface="Arial" charset="0"/>
                <a:ea typeface="ＭＳ Ｐゴシック" charset="-128"/>
                <a:cs typeface="ＭＳ Ｐゴシック" charset="-128"/>
              </a:rPr>
              <a:t>potential improvements in the data collection and statistical </a:t>
            </a:r>
            <a:r>
              <a:rPr lang="en-CA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analysis</a:t>
            </a:r>
            <a:endParaRPr lang="fr-CA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3338956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87846" cy="8270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5616624"/>
          </a:xfrm>
        </p:spPr>
        <p:txBody>
          <a:bodyPr numCol="2"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C00000"/>
                </a:solidFill>
              </a:rPr>
              <a:t>Domain-specific comparison tables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Sample / Interview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Demographics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Family &amp; Social Network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Health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Cognition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Healthcare Utilization and Insurance 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Income &amp; Consumption 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Financial &amp; Housing Wealth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Work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Retirement &amp; Pension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Stress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Psychosocial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Domain-specific user guides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Chronic medical conditions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Financial transfers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Expectations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Employment and retirement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Income	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Wealth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Cognition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Health Behavior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Informal Care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Household Expenditure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Imputation procedures</a:t>
            </a:r>
          </a:p>
        </p:txBody>
      </p:sp>
    </p:spTree>
    <p:extLst>
      <p:ext uri="{BB962C8B-B14F-4D97-AF65-F5344CB8AC3E}">
        <p14:creationId xmlns:p14="http://schemas.microsoft.com/office/powerpoint/2010/main" xmlns="" val="8073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19082"/>
            <a:ext cx="8064896" cy="544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902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Interactive Graphs and Tables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6021288"/>
            <a:ext cx="1536121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620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All Harmonized Data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5" y="1690689"/>
            <a:ext cx="7886700" cy="4759539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</a:rPr>
              <a:t>RAND HRS – incorporates the first 12 waves of the HRS (1992-2014)</a:t>
            </a:r>
          </a:p>
          <a:p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</a:rPr>
              <a:t>Harmonized </a:t>
            </a:r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ELSA – incorporates the first seven waves of ELSA (2002 - 2014)</a:t>
            </a: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SHARE – incorporates the first, second, fourth, </a:t>
            </a:r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</a:rPr>
              <a:t>fifth, and sixth </a:t>
            </a:r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wave of SHARE (2004, 2006, 2010, </a:t>
            </a:r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</a:rPr>
              <a:t>2012, 2014)</a:t>
            </a:r>
            <a:endParaRPr lang="en-US" sz="29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JSTAR – incorporates the first three waves of JSTAR (2007, 2009, 2011) </a:t>
            </a: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KLoSA - incorporates the first four waves of KLoSA (2006, 2008, 2010, 2012)</a:t>
            </a: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MHAS – incorporates the first three waves of MHAS (2001, 2003, 2012)</a:t>
            </a: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CRELES – incorporates the five waves of CRELES (2005, 2007, 2009, 2010, 2012)</a:t>
            </a: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TILDA – incorporates the first two waves of TILDA (2010, 2012)</a:t>
            </a: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CHARLS - incorporates the first two waves of CHARLS (2011, 2013)</a:t>
            </a:r>
          </a:p>
          <a:p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LASI – incorporates the pilot data of LASI (2010)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Harmonized data files are either distributed through the </a:t>
            </a:r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</a:rPr>
              <a:t>Gateway or </a:t>
            </a:r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the originating study. In some cases the data files are created by users based on a code provided by the Gateway.</a:t>
            </a:r>
          </a:p>
          <a:p>
            <a:endParaRPr lang="en-US" sz="29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64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" r="1910"/>
          <a:stretch>
            <a:fillRect/>
          </a:stretch>
        </p:blipFill>
        <p:spPr>
          <a:xfrm>
            <a:off x="0" y="404664"/>
            <a:ext cx="9144000" cy="5991129"/>
          </a:xfrm>
        </p:spPr>
      </p:pic>
    </p:spTree>
    <p:extLst>
      <p:ext uri="{BB962C8B-B14F-4D97-AF65-F5344CB8AC3E}">
        <p14:creationId xmlns:p14="http://schemas.microsoft.com/office/powerpoint/2010/main" xmlns="" val="2615348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3228" y="287166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Learn More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45505" y="1999292"/>
            <a:ext cx="792214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/>
              <a:t>Visit us at </a:t>
            </a:r>
            <a:r>
              <a:rPr lang="en-US" sz="3600" dirty="0" smtClean="0">
                <a:solidFill>
                  <a:srgbClr val="0070C0"/>
                </a:solidFill>
              </a:rPr>
              <a:t>www.g2aging.org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Email: </a:t>
            </a:r>
            <a:r>
              <a:rPr lang="en-US" sz="3600" dirty="0" smtClean="0">
                <a:hlinkClick r:id="rId3"/>
              </a:rPr>
              <a:t>help@g2aging.org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15793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388" y="1124744"/>
            <a:ext cx="7772400" cy="1143000"/>
          </a:xfrm>
        </p:spPr>
        <p:txBody>
          <a:bodyPr/>
          <a:lstStyle/>
          <a:p>
            <a:pPr eaLnBrk="1" hangingPunct="1"/>
            <a:r>
              <a:rPr lang="en-GB" sz="4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the most of existing data sources</a:t>
            </a:r>
            <a:endParaRPr lang="en-GB" sz="4400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468313" y="3835025"/>
            <a:ext cx="7991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sz="32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/>
            <a:endParaRPr lang="en-GB" sz="3600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en-GB" sz="3600" b="1" dirty="0" smtClean="0">
                <a:solidFill>
                  <a:srgbClr val="FFFFFF"/>
                </a:solidFill>
                <a:ea typeface="ＭＳ Ｐゴシック" pitchFamily="34" charset="-128"/>
              </a:rPr>
              <a:t>Informal care in the last days of life : a data linkage study</a:t>
            </a:r>
          </a:p>
          <a:p>
            <a:pPr algn="ctr" eaLnBrk="1" hangingPunct="1"/>
            <a:endParaRPr lang="en-GB" sz="32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en-GB" sz="3200" dirty="0" smtClean="0">
                <a:solidFill>
                  <a:srgbClr val="FFFFFF"/>
                </a:solidFill>
                <a:ea typeface="ＭＳ Ｐゴシック" pitchFamily="34" charset="-128"/>
              </a:rPr>
              <a:t>Kirsty MacLachlan, National Records of Scotland</a:t>
            </a:r>
          </a:p>
          <a:p>
            <a:pPr algn="ctr" eaLnBrk="1" hangingPunct="1"/>
            <a:endParaRPr lang="en-GB" sz="32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/>
            <a:endParaRPr lang="en-GB" sz="3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NRSLetter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pPr eaLnBrk="1" hangingPunct="1"/>
            <a:r>
              <a:rPr lang="en-GB" sz="4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7772400" cy="4032448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Ageing population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Addressing inequalities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Provision of health and social care services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Tightening fiscal situation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Brexit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marL="355600" lvl="1" indent="0" eaLnBrk="1" hangingPunct="1">
              <a:lnSpc>
                <a:spcPct val="150000"/>
              </a:lnSpc>
            </a:pPr>
            <a:endParaRPr lang="en-GB" sz="2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69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506453" cy="421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NRSLetter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4063" y="160107"/>
            <a:ext cx="8424935" cy="140205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1" dirty="0">
                <a:solidFill>
                  <a:srgbClr val="0071BB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Projected percentage change in population by age structure 2014-2039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772400" cy="3352800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have household structures in the final stages of life changed over time and how do they vary across Scotland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better plan the provision of health and social care services for people in the final stages of life?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13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data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3352800"/>
          </a:xfrm>
        </p:spPr>
        <p:txBody>
          <a:bodyPr/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household structure and socio demographic data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data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diagnosed illnesses, hospitalisation, drugs, changes in where folk live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Vital event data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place of death, cause of death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there is a greater wealth of information from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linking data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25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194372"/>
            <a:ext cx="7606680" cy="624963"/>
          </a:xfrm>
        </p:spPr>
        <p:txBody>
          <a:bodyPr/>
          <a:lstStyle/>
          <a:p>
            <a:r>
              <a:rPr lang="en-CA" sz="2400" dirty="0"/>
              <a:t>For the first </a:t>
            </a:r>
            <a:r>
              <a:rPr lang="en-CA" sz="2400" dirty="0" smtClean="0"/>
              <a:t>time in Canada, </a:t>
            </a:r>
            <a:r>
              <a:rPr lang="en-CA" sz="2400" dirty="0"/>
              <a:t>the share </a:t>
            </a:r>
            <a:r>
              <a:rPr lang="en-CA" sz="2400" dirty="0" smtClean="0"/>
              <a:t>of seniors exceeded </a:t>
            </a:r>
            <a:r>
              <a:rPr lang="en-CA" sz="2400" dirty="0"/>
              <a:t>the share of </a:t>
            </a:r>
            <a:r>
              <a:rPr lang="en-CA" sz="2400" dirty="0" smtClean="0"/>
              <a:t>children in 2016.</a:t>
            </a:r>
            <a:endParaRPr lang="fr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608864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/>
              <a:t>Sources: </a:t>
            </a:r>
            <a:r>
              <a:rPr lang="en-CA" sz="600" dirty="0" smtClean="0"/>
              <a:t>Statistics </a:t>
            </a:r>
            <a:r>
              <a:rPr lang="en-CA" sz="600" dirty="0"/>
              <a:t>Canada, Census of Population, 1851 to 2016. </a:t>
            </a:r>
            <a:r>
              <a:rPr lang="en-CA" sz="600" dirty="0" smtClean="0"/>
              <a:t>Data </a:t>
            </a:r>
            <a:r>
              <a:rPr lang="en-CA" sz="600" dirty="0"/>
              <a:t>for 2021 to 2061 are population projections from the M1 medium-growth scenario of national projections. </a:t>
            </a:r>
            <a:r>
              <a:rPr lang="en-CA" sz="600" dirty="0" smtClean="0"/>
              <a:t>The </a:t>
            </a:r>
            <a:r>
              <a:rPr lang="en-CA" sz="600" dirty="0"/>
              <a:t>projection data have as a base population the population estimates based on the 2011 Census, adjusted for net </a:t>
            </a:r>
            <a:r>
              <a:rPr lang="en-CA" sz="600" dirty="0" err="1"/>
              <a:t>undercoverage</a:t>
            </a:r>
            <a:r>
              <a:rPr lang="en-CA" sz="600" dirty="0"/>
              <a:t>. </a:t>
            </a:r>
            <a:r>
              <a:rPr lang="en-CA" sz="600" dirty="0" smtClean="0"/>
              <a:t>For </a:t>
            </a:r>
            <a:r>
              <a:rPr lang="en-CA" sz="600" dirty="0"/>
              <a:t>more information, see the report Population Projections for Canada (2013 to 2063), Provinces and Territories (2013 to 2038) (Statistics Canada Catalogue no. 91-520-X).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5352" y="1342509"/>
            <a:ext cx="70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Proportion of the population aged </a:t>
            </a:r>
            <a:r>
              <a:rPr lang="en-CA" dirty="0" smtClean="0"/>
              <a:t>0 to 14 and 65 </a:t>
            </a:r>
            <a:r>
              <a:rPr lang="en-CA" dirty="0"/>
              <a:t>and </a:t>
            </a:r>
            <a:r>
              <a:rPr lang="en-CA" dirty="0" smtClean="0"/>
              <a:t>over, </a:t>
            </a:r>
            <a:r>
              <a:rPr lang="en-CA" dirty="0"/>
              <a:t>Canada, </a:t>
            </a:r>
            <a:r>
              <a:rPr lang="en-CA" dirty="0" smtClean="0"/>
              <a:t>1851 </a:t>
            </a:r>
            <a:r>
              <a:rPr lang="en-CA" dirty="0"/>
              <a:t>to </a:t>
            </a:r>
            <a:r>
              <a:rPr lang="en-CA" dirty="0" smtClean="0"/>
              <a:t>2061</a:t>
            </a:r>
            <a:endParaRPr lang="fr-CA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4105725"/>
              </p:ext>
            </p:extLst>
          </p:nvPr>
        </p:nvGraphicFramePr>
        <p:xfrm>
          <a:off x="1695847" y="1931373"/>
          <a:ext cx="7131732" cy="40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7452320" y="2276872"/>
            <a:ext cx="0" cy="3456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27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Issues / Gaps/ </a:t>
            </a:r>
            <a:r>
              <a:rPr lang="fr-CA" sz="1200" dirty="0" err="1" smtClean="0"/>
              <a:t>Opportunities</a:t>
            </a:r>
            <a:r>
              <a:rPr lang="fr-CA" sz="1200" dirty="0" smtClean="0"/>
              <a:t> </a:t>
            </a:r>
            <a:r>
              <a:rPr lang="fr-CA" sz="1200" dirty="0" err="1" smtClean="0"/>
              <a:t>Identified</a:t>
            </a:r>
            <a:r>
              <a:rPr lang="fr-CA" sz="1200" dirty="0" smtClean="0"/>
              <a:t> </a:t>
            </a:r>
            <a:endParaRPr lang="en-CA" sz="1200" dirty="0" smtClean="0"/>
          </a:p>
          <a:p>
            <a:pPr algn="ctr"/>
            <a:endParaRPr lang="en-CA" sz="1200" dirty="0"/>
          </a:p>
        </p:txBody>
      </p:sp>
      <p:sp>
        <p:nvSpPr>
          <p:cNvPr id="28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29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>
                <a:solidFill>
                  <a:srgbClr val="FF0000"/>
                </a:solidFill>
              </a:rPr>
              <a:t>Context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2181626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271" y="1303224"/>
            <a:ext cx="7772400" cy="470912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so need: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Robust governance – ethics, Privacy Impact Assessments, Public Benefit and Privacy Panel approvals, legal basis, Data Sharing Agreements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Secure access to data at the National Safe Haven at the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Bioquarter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Trusted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3rd party linkage facility (at NRS)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Statistical disclosure control </a:t>
            </a:r>
          </a:p>
          <a:p>
            <a:pPr marL="0" indent="0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3600" b="1" dirty="0">
                <a:latin typeface="Arial" pitchFamily="34" charset="0"/>
                <a:cs typeface="Arial" pitchFamily="34" charset="0"/>
              </a:rPr>
              <a:t>Confidentiality of census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600" b="1" dirty="0" smtClean="0"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and other) data is paramount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1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40762" cy="935831"/>
          </a:xfrm>
        </p:spPr>
        <p:txBody>
          <a:bodyPr/>
          <a:lstStyle/>
          <a:p>
            <a:r>
              <a:rPr lang="en-US" altLang="en-US" b="1" dirty="0" smtClean="0"/>
              <a:t>Linkage 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640762" cy="4824636"/>
          </a:xfrm>
        </p:spPr>
        <p:txBody>
          <a:bodyPr/>
          <a:lstStyle/>
          <a:p>
            <a:r>
              <a:rPr lang="en-US" altLang="en-US" sz="2400" dirty="0" smtClean="0"/>
              <a:t>Separation of Functions</a:t>
            </a:r>
          </a:p>
          <a:p>
            <a:pPr lvl="1"/>
            <a:r>
              <a:rPr lang="en-US" altLang="en-US" dirty="0" smtClean="0"/>
              <a:t>Indexing Team see no payload data</a:t>
            </a:r>
          </a:p>
          <a:p>
            <a:r>
              <a:rPr lang="en-US" altLang="en-US" sz="2400" dirty="0" smtClean="0"/>
              <a:t>Spine Matching</a:t>
            </a:r>
          </a:p>
          <a:p>
            <a:pPr lvl="1"/>
            <a:r>
              <a:rPr lang="en-US" altLang="en-US" dirty="0" smtClean="0"/>
              <a:t>Deterministic and Probabilistic methods</a:t>
            </a:r>
            <a:endParaRPr lang="en-US" altLang="en-US" dirty="0"/>
          </a:p>
          <a:p>
            <a:r>
              <a:rPr lang="en-US" altLang="en-US" sz="2400" dirty="0" smtClean="0"/>
              <a:t>Index numbers replace local IDs</a:t>
            </a:r>
          </a:p>
          <a:p>
            <a:r>
              <a:rPr lang="en-US" altLang="en-US" sz="2400" dirty="0" smtClean="0"/>
              <a:t>Master Index of all dataset indexes per project</a:t>
            </a:r>
          </a:p>
          <a:p>
            <a:r>
              <a:rPr lang="en-US" altLang="en-US" sz="2400" dirty="0" smtClean="0"/>
              <a:t>Summary Reports</a:t>
            </a:r>
          </a:p>
          <a:p>
            <a:pPr lvl="1"/>
            <a:r>
              <a:rPr lang="en-US" altLang="en-US" dirty="0" smtClean="0"/>
              <a:t>For researchers / research </a:t>
            </a:r>
            <a:r>
              <a:rPr lang="en-US" altLang="en-US" dirty="0" err="1" smtClean="0"/>
              <a:t>co-ordinators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Data quality, linkage quality (precision, link rates)</a:t>
            </a:r>
          </a:p>
          <a:p>
            <a:pPr lvl="1"/>
            <a:r>
              <a:rPr lang="en-US" altLang="en-US" dirty="0" smtClean="0"/>
              <a:t>Potential biases (age/sex/deprivation)</a:t>
            </a:r>
          </a:p>
        </p:txBody>
      </p:sp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62" y="6037733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5195888" y="1103313"/>
            <a:ext cx="485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387475" y="568325"/>
            <a:ext cx="5330825" cy="998538"/>
            <a:chOff x="1269884" y="350942"/>
            <a:chExt cx="5331325" cy="998441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3894268" y="885878"/>
              <a:ext cx="1752764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383" name="TextBox 26"/>
            <p:cNvSpPr txBox="1">
              <a:spLocks noChangeArrowheads="1"/>
            </p:cNvSpPr>
            <p:nvPr/>
          </p:nvSpPr>
          <p:spPr bwMode="auto">
            <a:xfrm>
              <a:off x="4414349" y="350942"/>
              <a:ext cx="2186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Death in hospital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(known from death record)</a:t>
              </a:r>
            </a:p>
          </p:txBody>
        </p:sp>
        <p:sp>
          <p:nvSpPr>
            <p:cNvPr id="14384" name="TextBox 27"/>
            <p:cNvSpPr txBox="1">
              <a:spLocks noChangeArrowheads="1"/>
            </p:cNvSpPr>
            <p:nvPr/>
          </p:nvSpPr>
          <p:spPr bwMode="auto">
            <a:xfrm>
              <a:off x="4680539" y="887718"/>
              <a:ext cx="1421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Hospitalized (SMR06 record)</a:t>
              </a:r>
            </a:p>
          </p:txBody>
        </p: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1269884" y="885878"/>
              <a:ext cx="223699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4013200" y="1968500"/>
            <a:ext cx="1182688" cy="22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40" name="TextBox 36"/>
          <p:cNvSpPr txBox="1">
            <a:spLocks noChangeArrowheads="1"/>
          </p:cNvSpPr>
          <p:nvPr/>
        </p:nvSpPr>
        <p:spPr bwMode="auto">
          <a:xfrm>
            <a:off x="4078288" y="1957388"/>
            <a:ext cx="202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Death at 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(known from death record)</a:t>
            </a:r>
          </a:p>
        </p:txBody>
      </p:sp>
      <p:sp>
        <p:nvSpPr>
          <p:cNvPr id="14341" name="TextBox 37"/>
          <p:cNvSpPr txBox="1">
            <a:spLocks noChangeArrowheads="1"/>
          </p:cNvSpPr>
          <p:nvPr/>
        </p:nvSpPr>
        <p:spPr bwMode="auto">
          <a:xfrm>
            <a:off x="2373313" y="2035175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Hospitalized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(SMR01 or SMR04)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2790825" y="1990725"/>
            <a:ext cx="820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1404938" y="1990725"/>
            <a:ext cx="223678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370013" y="768350"/>
            <a:ext cx="4946650" cy="6007100"/>
            <a:chOff x="1553937" y="618334"/>
            <a:chExt cx="4947017" cy="600640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859158" y="618334"/>
              <a:ext cx="317524" cy="210636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62333" y="3678678"/>
              <a:ext cx="317524" cy="210478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70" name="TextBox 5"/>
            <p:cNvSpPr txBox="1">
              <a:spLocks noChangeArrowheads="1"/>
            </p:cNvSpPr>
            <p:nvPr/>
          </p:nvSpPr>
          <p:spPr bwMode="auto">
            <a:xfrm rot="-5400000">
              <a:off x="3223104" y="1387058"/>
              <a:ext cx="1537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2001 CENSUS</a:t>
              </a:r>
            </a:p>
          </p:txBody>
        </p:sp>
        <p:sp>
          <p:nvSpPr>
            <p:cNvPr id="14371" name="TextBox 6"/>
            <p:cNvSpPr txBox="1">
              <a:spLocks noChangeArrowheads="1"/>
            </p:cNvSpPr>
            <p:nvPr/>
          </p:nvSpPr>
          <p:spPr bwMode="auto">
            <a:xfrm rot="-5400000">
              <a:off x="3225123" y="4514114"/>
              <a:ext cx="1537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FFFF"/>
                  </a:solidFill>
                </a:rPr>
                <a:t>2011 CENSUS</a:t>
              </a: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1553937" y="618334"/>
              <a:ext cx="17463" cy="21063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1553937" y="3678678"/>
              <a:ext cx="17463" cy="21047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1553937" y="6166002"/>
              <a:ext cx="2305221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375" name="TextBox 14"/>
            <p:cNvSpPr txBox="1">
              <a:spLocks noChangeArrowheads="1"/>
            </p:cNvSpPr>
            <p:nvPr/>
          </p:nvSpPr>
          <p:spPr bwMode="auto">
            <a:xfrm>
              <a:off x="1754445" y="6316959"/>
              <a:ext cx="19215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One year pre-census</a:t>
              </a: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195112" y="6166560"/>
              <a:ext cx="2305842" cy="458176"/>
              <a:chOff x="2491660" y="6318960"/>
              <a:chExt cx="2305842" cy="458176"/>
            </a:xfrm>
          </p:grpSpPr>
          <p:cxnSp>
            <p:nvCxnSpPr>
              <p:cNvPr id="17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2492281" y="6318402"/>
                <a:ext cx="2305221" cy="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4381" name="TextBox 17"/>
              <p:cNvSpPr txBox="1">
                <a:spLocks noChangeArrowheads="1"/>
              </p:cNvSpPr>
              <p:nvPr/>
            </p:nvSpPr>
            <p:spPr bwMode="auto">
              <a:xfrm>
                <a:off x="2692168" y="6469359"/>
                <a:ext cx="19215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One year post-census</a:t>
                </a: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6484245" y="618334"/>
              <a:ext cx="16709" cy="5165875"/>
              <a:chOff x="1990390" y="770734"/>
              <a:chExt cx="16709" cy="5165875"/>
            </a:xfrm>
          </p:grpSpPr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1989635" y="770734"/>
                <a:ext cx="17464" cy="21047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1989635" y="3831079"/>
                <a:ext cx="17464" cy="21047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14345" name="TextBox 59"/>
          <p:cNvSpPr txBox="1">
            <a:spLocks noChangeArrowheads="1"/>
          </p:cNvSpPr>
          <p:nvPr/>
        </p:nvSpPr>
        <p:spPr bwMode="auto">
          <a:xfrm>
            <a:off x="854075" y="2028825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Diagnosed with cancer (SMR06)</a:t>
            </a:r>
          </a:p>
        </p:txBody>
      </p:sp>
      <p:sp>
        <p:nvSpPr>
          <p:cNvPr id="14346" name="TextBox 63"/>
          <p:cNvSpPr txBox="1">
            <a:spLocks noChangeArrowheads="1"/>
          </p:cNvSpPr>
          <p:nvPr/>
        </p:nvSpPr>
        <p:spPr bwMode="auto">
          <a:xfrm>
            <a:off x="3025775" y="288925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Household 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(from census records))</a:t>
            </a:r>
          </a:p>
        </p:txBody>
      </p: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6669088" y="4171950"/>
            <a:ext cx="968375" cy="1106488"/>
            <a:chOff x="6332711" y="1164717"/>
            <a:chExt cx="969122" cy="1107486"/>
          </a:xfrm>
        </p:grpSpPr>
        <p:cxnSp>
          <p:nvCxnSpPr>
            <p:cNvPr id="68" name="Straight Arrow Connector 67"/>
            <p:cNvCxnSpPr>
              <a:cxnSpLocks noChangeShapeType="1"/>
            </p:cNvCxnSpPr>
            <p:nvPr/>
          </p:nvCxnSpPr>
          <p:spPr bwMode="auto">
            <a:xfrm>
              <a:off x="7301833" y="1164717"/>
              <a:ext cx="0" cy="94064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367" name="TextBox 68"/>
            <p:cNvSpPr txBox="1">
              <a:spLocks noChangeArrowheads="1"/>
            </p:cNvSpPr>
            <p:nvPr/>
          </p:nvSpPr>
          <p:spPr bwMode="auto">
            <a:xfrm>
              <a:off x="6332711" y="1256540"/>
              <a:ext cx="95356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Comparison of those who died to those who survived</a:t>
              </a:r>
            </a:p>
          </p:txBody>
        </p:sp>
      </p:grp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8089900" y="1390650"/>
            <a:ext cx="0" cy="42275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49" name="TextBox 72"/>
          <p:cNvSpPr txBox="1">
            <a:spLocks noChangeArrowheads="1"/>
          </p:cNvSpPr>
          <p:nvPr/>
        </p:nvSpPr>
        <p:spPr bwMode="auto">
          <a:xfrm>
            <a:off x="7085013" y="2152650"/>
            <a:ext cx="1054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Comparison of household structures amongst those who died in 2001 relative to 2011</a:t>
            </a:r>
          </a:p>
        </p:txBody>
      </p: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>
            <a:off x="3976688" y="4197350"/>
            <a:ext cx="17526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1" name="TextBox 76"/>
          <p:cNvSpPr txBox="1">
            <a:spLocks noChangeArrowheads="1"/>
          </p:cNvSpPr>
          <p:nvPr/>
        </p:nvSpPr>
        <p:spPr bwMode="auto">
          <a:xfrm>
            <a:off x="4497388" y="3662363"/>
            <a:ext cx="2185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Death at 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(known from death record)</a:t>
            </a: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1352550" y="4197350"/>
            <a:ext cx="2236788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>
            <a:off x="1171575" y="3941763"/>
            <a:ext cx="0" cy="9413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4" name="TextBox 80"/>
          <p:cNvSpPr txBox="1">
            <a:spLocks noChangeArrowheads="1"/>
          </p:cNvSpPr>
          <p:nvPr/>
        </p:nvSpPr>
        <p:spPr bwMode="auto">
          <a:xfrm>
            <a:off x="52388" y="4016375"/>
            <a:ext cx="1182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Geographical and socio-economic comparisons</a:t>
            </a:r>
          </a:p>
        </p:txBody>
      </p: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flipV="1">
            <a:off x="4032250" y="4760913"/>
            <a:ext cx="1182688" cy="22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6" name="TextBox 82"/>
          <p:cNvSpPr txBox="1">
            <a:spLocks noChangeArrowheads="1"/>
          </p:cNvSpPr>
          <p:nvPr/>
        </p:nvSpPr>
        <p:spPr bwMode="auto">
          <a:xfrm>
            <a:off x="4097338" y="4783138"/>
            <a:ext cx="202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Death at 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(known from death record)</a:t>
            </a:r>
          </a:p>
        </p:txBody>
      </p: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>
            <a:off x="1423988" y="4783138"/>
            <a:ext cx="223678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>
            <a:off x="4097338" y="4197350"/>
            <a:ext cx="40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>
            <a:off x="1423988" y="5653088"/>
            <a:ext cx="223678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" name="Straight Arrow Connector 87"/>
          <p:cNvCxnSpPr>
            <a:cxnSpLocks noChangeShapeType="1"/>
          </p:cNvCxnSpPr>
          <p:nvPr/>
        </p:nvCxnSpPr>
        <p:spPr bwMode="auto">
          <a:xfrm>
            <a:off x="3995738" y="5637213"/>
            <a:ext cx="31083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61" name="TextBox 88"/>
          <p:cNvSpPr txBox="1">
            <a:spLocks noChangeArrowheads="1"/>
          </p:cNvSpPr>
          <p:nvPr/>
        </p:nvSpPr>
        <p:spPr bwMode="auto">
          <a:xfrm>
            <a:off x="6049963" y="5486400"/>
            <a:ext cx="202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Survivor – no indication of death</a:t>
            </a:r>
          </a:p>
        </p:txBody>
      </p:sp>
      <p:sp>
        <p:nvSpPr>
          <p:cNvPr id="14362" name="TextBox 90"/>
          <p:cNvSpPr txBox="1">
            <a:spLocks noChangeArrowheads="1"/>
          </p:cNvSpPr>
          <p:nvPr/>
        </p:nvSpPr>
        <p:spPr bwMode="auto">
          <a:xfrm>
            <a:off x="1647825" y="4822825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Hospitalized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(SMR01 or SMR04)</a:t>
            </a:r>
          </a:p>
        </p:txBody>
      </p: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>
            <a:off x="1973263" y="4797425"/>
            <a:ext cx="817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64" name="TextBox 1"/>
          <p:cNvSpPr txBox="1">
            <a:spLocks noChangeArrowheads="1"/>
          </p:cNvSpPr>
          <p:nvPr/>
        </p:nvSpPr>
        <p:spPr bwMode="auto">
          <a:xfrm>
            <a:off x="736600" y="66675"/>
            <a:ext cx="7767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Informal care in the last days of life: a data linkage study - </a:t>
            </a:r>
            <a:r>
              <a:rPr lang="en-US" altLang="en-US" sz="1800">
                <a:solidFill>
                  <a:srgbClr val="000000"/>
                </a:solidFill>
              </a:rPr>
              <a:t>Analysis plan</a:t>
            </a:r>
          </a:p>
        </p:txBody>
      </p:sp>
      <p:sp>
        <p:nvSpPr>
          <p:cNvPr id="14365" name="TextBox 2"/>
          <p:cNvSpPr txBox="1">
            <a:spLocks noChangeArrowheads="1"/>
          </p:cNvSpPr>
          <p:nvPr/>
        </p:nvSpPr>
        <p:spPr bwMode="auto">
          <a:xfrm>
            <a:off x="3911600" y="4194175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Drugs associated with end of life received (prescribing records)</a:t>
            </a:r>
          </a:p>
        </p:txBody>
      </p:sp>
      <p:pic>
        <p:nvPicPr>
          <p:cNvPr id="51" name="Picture 2" descr="NRSLetter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6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1043608" y="188640"/>
            <a:ext cx="7129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</a:rPr>
              <a:t>Multinomial regression model for those living independently at census * </a:t>
            </a:r>
          </a:p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</a:rPr>
              <a:t>(Odds relative to death at home)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5805488"/>
            <a:ext cx="48244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* Adjusting for gender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9512" y="6067425"/>
            <a:ext cx="6424613" cy="29210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>
                    <a:tint val="75000"/>
                  </a:srgbClr>
                </a:solidFill>
                <a:latin typeface="Verdana"/>
                <a:ea typeface="ＭＳ Ｐゴシック" pitchFamily="34" charset="-128"/>
              </a:rPr>
              <a:t>BSG 2017, Atherton and Schneider, 26 June 2017</a:t>
            </a:r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233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053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271" y="1303224"/>
            <a:ext cx="7772400" cy="4709120"/>
          </a:xfrm>
        </p:spPr>
        <p:txBody>
          <a:bodyPr/>
          <a:lstStyle/>
          <a:p>
            <a:r>
              <a:rPr lang="en-GB" sz="2400" dirty="0" smtClean="0"/>
              <a:t>Much </a:t>
            </a:r>
            <a:r>
              <a:rPr lang="en-GB" sz="2400" dirty="0"/>
              <a:t>greater likelihood of deaths in care home for older old than at home, especially if a single person household at time of the </a:t>
            </a:r>
            <a:r>
              <a:rPr lang="en-GB" sz="2400" dirty="0" smtClean="0"/>
              <a:t>census</a:t>
            </a:r>
          </a:p>
          <a:p>
            <a:endParaRPr lang="en-GB" sz="2400" dirty="0"/>
          </a:p>
          <a:p>
            <a:r>
              <a:rPr lang="en-GB" sz="2400" dirty="0"/>
              <a:t>Greater likelihood of death in hospital for 85-94 </a:t>
            </a:r>
            <a:r>
              <a:rPr lang="en-GB" sz="2400" dirty="0" err="1"/>
              <a:t>y.o</a:t>
            </a:r>
            <a:r>
              <a:rPr lang="en-GB" sz="2400" dirty="0"/>
              <a:t>. than at </a:t>
            </a:r>
            <a:r>
              <a:rPr lang="en-GB" sz="2400" dirty="0" smtClean="0"/>
              <a:t>home</a:t>
            </a:r>
          </a:p>
          <a:p>
            <a:endParaRPr lang="en-GB" sz="2400" dirty="0"/>
          </a:p>
          <a:p>
            <a:r>
              <a:rPr lang="en-GB" sz="2400" dirty="0"/>
              <a:t>Greater likelihood of death in a hospice for younger elderly especially if a single person household, less likely if living in a family</a:t>
            </a:r>
          </a:p>
          <a:p>
            <a:pPr marL="0" indent="0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Initial results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45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 eaLnBrk="1" hangingPunct="1"/>
            <a:r>
              <a:rPr lang="en-GB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Further information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0728"/>
            <a:ext cx="8280400" cy="38893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2800" dirty="0" smtClean="0">
                <a:solidFill>
                  <a:srgbClr val="0A5EB0"/>
                </a:solidFill>
                <a:latin typeface="Arial" charset="0"/>
              </a:rPr>
              <a:t>Scottish </a:t>
            </a:r>
            <a:r>
              <a:rPr lang="en-GB" sz="2800" dirty="0">
                <a:solidFill>
                  <a:srgbClr val="0A5EB0"/>
                </a:solidFill>
                <a:latin typeface="Arial" charset="0"/>
              </a:rPr>
              <a:t>Informatics and Linkage </a:t>
            </a:r>
            <a:r>
              <a:rPr lang="en-GB" sz="2800" dirty="0" smtClean="0">
                <a:solidFill>
                  <a:srgbClr val="0A5EB0"/>
                </a:solidFill>
                <a:latin typeface="Arial" charset="0"/>
              </a:rPr>
              <a:t>Collaboration (</a:t>
            </a:r>
            <a:r>
              <a:rPr lang="en-GB" sz="2800" dirty="0" err="1" smtClean="0">
                <a:solidFill>
                  <a:srgbClr val="0A5EB0"/>
                </a:solidFill>
                <a:latin typeface="Arial" charset="0"/>
              </a:rPr>
              <a:t>SILC</a:t>
            </a:r>
            <a:r>
              <a:rPr lang="en-GB" sz="2800" dirty="0" smtClean="0">
                <a:solidFill>
                  <a:srgbClr val="0A5EB0"/>
                </a:solidFill>
                <a:latin typeface="Arial" charset="0"/>
              </a:rPr>
              <a:t>)</a:t>
            </a:r>
            <a:endParaRPr lang="en-GB" sz="2800" dirty="0">
              <a:solidFill>
                <a:srgbClr val="0A5EB0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GB" dirty="0" smtClean="0">
                <a:solidFill>
                  <a:srgbClr val="0A5EB0"/>
                </a:solidFill>
                <a:latin typeface="Arial" charset="0"/>
                <a:hlinkClick r:id="rId3" tooltip="Link - external website"/>
              </a:rPr>
              <a:t>http</a:t>
            </a:r>
            <a:r>
              <a:rPr lang="en-GB" dirty="0">
                <a:solidFill>
                  <a:srgbClr val="0A5EB0"/>
                </a:solidFill>
                <a:latin typeface="Arial" charset="0"/>
                <a:hlinkClick r:id="rId3" tooltip="Link - external website"/>
              </a:rPr>
              <a:t>://www.datalinkagescotland.co.uk/</a:t>
            </a:r>
          </a:p>
          <a:p>
            <a:pPr marL="57150" indent="0" eaLnBrk="1" hangingPunct="1">
              <a:buNone/>
              <a:defRPr/>
            </a:pPr>
            <a:r>
              <a:rPr lang="en-GB" dirty="0">
                <a:solidFill>
                  <a:srgbClr val="0A5EB0"/>
                </a:solidFill>
                <a:latin typeface="Arial" charset="0"/>
                <a:cs typeface="ＭＳ Ｐゴシック" charset="0"/>
              </a:rPr>
              <a:t>			</a:t>
            </a:r>
            <a:endParaRPr lang="en-US" dirty="0">
              <a:solidFill>
                <a:srgbClr val="0A5EB0"/>
              </a:solidFill>
              <a:latin typeface="Arial" charset="0"/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rgbClr val="0A5EB0"/>
                </a:solidFill>
                <a:latin typeface="Arial" charset="0"/>
              </a:rPr>
              <a:t>Data linkage framework in Scotland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hlinkClick r:id="rId4"/>
              </a:rPr>
              <a:t>www.gov.scot/Topics/Statistics/datalinkageframework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rgbClr val="0A5EB0"/>
                </a:solidFill>
                <a:latin typeface="Arial" charset="0"/>
              </a:rPr>
              <a:t>2011 Scotland’s Census results</a:t>
            </a:r>
          </a:p>
          <a:p>
            <a:pPr marL="0" indent="0" eaLnBrk="1" hangingPunct="1">
              <a:buNone/>
              <a:defRPr/>
            </a:pPr>
            <a:r>
              <a:rPr lang="en-GB" dirty="0">
                <a:solidFill>
                  <a:srgbClr val="0A5EB0"/>
                </a:solidFill>
                <a:latin typeface="Arial" charset="0"/>
                <a:hlinkClick r:id="rId5"/>
              </a:rPr>
              <a:t>http://</a:t>
            </a:r>
            <a:r>
              <a:rPr lang="en-GB" dirty="0" smtClean="0">
                <a:solidFill>
                  <a:srgbClr val="0A5EB0"/>
                </a:solidFill>
                <a:latin typeface="Arial" charset="0"/>
                <a:hlinkClick r:id="rId5"/>
              </a:rPr>
              <a:t>www.scotlandscensus.gov.uk/census-results</a:t>
            </a:r>
          </a:p>
          <a:p>
            <a:pPr marL="0" indent="0" algn="ctr" eaLnBrk="1" hangingPunct="1">
              <a:buNone/>
              <a:defRPr/>
            </a:pPr>
            <a:endParaRPr lang="en-GB" sz="2400" dirty="0" smtClean="0">
              <a:solidFill>
                <a:schemeClr val="tx1"/>
              </a:solidFill>
              <a:latin typeface="Arial" charset="0"/>
              <a:hlinkClick r:id="rId6"/>
            </a:endParaRPr>
          </a:p>
          <a:p>
            <a:pPr marL="0" indent="0" algn="ctr" eaLnBrk="1" hangingPunct="1"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hlinkClick r:id="rId6"/>
              </a:rPr>
              <a:t>kirsty.maclachlan@nrscotland.gov.uk</a:t>
            </a:r>
            <a:endParaRPr lang="en-GB" sz="24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A5EB0"/>
              </a:solidFill>
              <a:latin typeface="Arial" charset="0"/>
            </a:endParaRPr>
          </a:p>
          <a:p>
            <a:pPr marL="0" indent="0" eaLnBrk="1" hangingPunct="1">
              <a:buNone/>
              <a:tabLst>
                <a:tab pos="898525" algn="l"/>
                <a:tab pos="4035425" algn="l"/>
              </a:tabLst>
              <a:defRPr/>
            </a:pPr>
            <a:r>
              <a:rPr lang="en-US" dirty="0" smtClean="0">
                <a:solidFill>
                  <a:srgbClr val="0A5EB0"/>
                </a:solidFill>
                <a:latin typeface="Arial" charset="0"/>
              </a:rPr>
              <a:t>	</a:t>
            </a:r>
          </a:p>
          <a:p>
            <a:pPr eaLnBrk="1" hangingPunct="1">
              <a:tabLst>
                <a:tab pos="898525" algn="l"/>
                <a:tab pos="4035425" algn="l"/>
              </a:tabLst>
              <a:defRPr/>
            </a:pPr>
            <a:endParaRPr lang="en-US" sz="2400" dirty="0">
              <a:solidFill>
                <a:srgbClr val="0A5EB0"/>
              </a:solidFill>
              <a:latin typeface="Arial" charset="0"/>
            </a:endParaRPr>
          </a:p>
          <a:p>
            <a:pPr marL="0" indent="0" eaLnBrk="1" hangingPunct="1">
              <a:buNone/>
              <a:tabLst>
                <a:tab pos="898525" algn="l"/>
                <a:tab pos="4035425" algn="l"/>
              </a:tabLst>
              <a:defRPr/>
            </a:pPr>
            <a:endParaRPr lang="en-GB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tabLst>
                <a:tab pos="898525" algn="l"/>
                <a:tab pos="4035425" algn="l"/>
              </a:tabLst>
              <a:defRPr/>
            </a:pP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2" descr="NRSLetterHe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5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1143000"/>
          </a:xfrm>
        </p:spPr>
        <p:txBody>
          <a:bodyPr/>
          <a:lstStyle/>
          <a:p>
            <a:r>
              <a:rPr lang="en-US" altLang="en-US" dirty="0" smtClean="0"/>
              <a:t>Overview of Indexing Service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480" y="1126092"/>
            <a:ext cx="8640762" cy="4537075"/>
          </a:xfrm>
        </p:spPr>
        <p:txBody>
          <a:bodyPr/>
          <a:lstStyle/>
          <a:p>
            <a:r>
              <a:rPr lang="en-US" altLang="en-US" sz="2400" dirty="0" smtClean="0"/>
              <a:t>Trusted Third Party for Scottish Informatics Linkage Collaboration (</a:t>
            </a:r>
            <a:r>
              <a:rPr lang="en-US" altLang="en-US" sz="2400" dirty="0" err="1" smtClean="0"/>
              <a:t>SILC</a:t>
            </a:r>
            <a:r>
              <a:rPr lang="en-US" altLang="en-US" sz="2400" dirty="0" smtClean="0"/>
              <a:t>)</a:t>
            </a:r>
          </a:p>
          <a:p>
            <a:pPr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400" dirty="0" smtClean="0"/>
              <a:t>One </a:t>
            </a:r>
            <a:r>
              <a:rPr lang="en-US" altLang="en-US" sz="2400" dirty="0" smtClean="0"/>
              <a:t>of SILC shared services supporting ADRC-S, Farr Institute Scotland, Scottish Government and Urban Big Data Centre</a:t>
            </a:r>
          </a:p>
          <a:p>
            <a:r>
              <a:rPr lang="en-US" altLang="en-US" sz="2400" dirty="0" smtClean="0"/>
              <a:t>Work closely with other shared services – </a:t>
            </a:r>
            <a:r>
              <a:rPr lang="en-US" altLang="en-US" sz="2400" dirty="0" err="1" smtClean="0"/>
              <a:t>eDRIS</a:t>
            </a:r>
            <a:r>
              <a:rPr lang="en-US" altLang="en-US" sz="2400" dirty="0" smtClean="0"/>
              <a:t> Research Co-</a:t>
            </a:r>
            <a:r>
              <a:rPr lang="en-US" altLang="en-US" sz="2400" dirty="0" err="1" smtClean="0"/>
              <a:t>ordinators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EPCC</a:t>
            </a:r>
            <a:r>
              <a:rPr lang="en-US" altLang="en-US" sz="2400" dirty="0" smtClean="0"/>
              <a:t> Safe Haven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598858" cy="8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02260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0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9512" y="119675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Researcher accesses linked de-identified data in a safe setting</a:t>
            </a:r>
            <a:endParaRPr lang="en-GB" sz="3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1199405"/>
            <a:ext cx="3456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NRS indexing team create the Master Index File which links each 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IndexedSourceID</a:t>
            </a:r>
            <a:endParaRPr lang="en-GB" sz="3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641" y="1196752"/>
            <a:ext cx="36816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Master lookup file transferred to the Linkage Agent to allow the 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IndexedSourceIDs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 from each dataset to be linked</a:t>
            </a:r>
            <a:endParaRPr lang="en-GB" sz="3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23" y="1195936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Data Controller’s Unique Reference Number (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SourceID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) and 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PII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 transferred to NRS Indexing Team</a:t>
            </a:r>
            <a:endParaRPr lang="en-GB" sz="3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937" y="119675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SourceID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 and 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IndexedSourceID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 transferred to Data Controllers</a:t>
            </a:r>
            <a:endParaRPr lang="en-GB" sz="3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641" y="1201095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IndexedSourceID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 and Payload Data transferred by Data Controllers to the Linkage Agent</a:t>
            </a:r>
            <a:endParaRPr lang="en-GB" sz="3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99728"/>
            <a:ext cx="7775575" cy="1143000"/>
          </a:xfrm>
        </p:spPr>
        <p:txBody>
          <a:bodyPr/>
          <a:lstStyle/>
          <a:p>
            <a:r>
              <a:rPr lang="en-GB" dirty="0" smtClean="0"/>
              <a:t>Separation of functions</a:t>
            </a:r>
            <a:endParaRPr lang="en-GB" dirty="0"/>
          </a:p>
        </p:txBody>
      </p:sp>
      <p:pic>
        <p:nvPicPr>
          <p:cNvPr id="8194" name="Picture 2" descr="G:\GROS\Departments\Data Sharing and Linking Service\Indexing Notes\Indexing pro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5103787" cy="54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203848" y="2060848"/>
            <a:ext cx="2520280" cy="105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03848" y="2060848"/>
            <a:ext cx="2520280" cy="7534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226917" y="2060848"/>
            <a:ext cx="1705123" cy="2160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203848" y="2060848"/>
            <a:ext cx="4464496" cy="527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243772" y="1902183"/>
            <a:ext cx="3577331" cy="1517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228941" y="2060848"/>
            <a:ext cx="392124" cy="5714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243772" y="2060848"/>
            <a:ext cx="5481080" cy="1541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203848" y="2087198"/>
            <a:ext cx="2983941" cy="20618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226917" y="2053965"/>
            <a:ext cx="2497211" cy="36792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356248" y="2239598"/>
            <a:ext cx="2367880" cy="75735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-4539" y="1201095"/>
            <a:ext cx="4084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Match 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PII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 to the Research Population Spine.  Randomly generated 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pitchFamily="34" charset="-128"/>
              </a:rPr>
              <a:t>IndexedSourceIDs</a:t>
            </a:r>
            <a:r>
              <a:rPr lang="en-GB" sz="3000" dirty="0" smtClean="0">
                <a:solidFill>
                  <a:srgbClr val="000000"/>
                </a:solidFill>
                <a:ea typeface="ＭＳ Ｐゴシック" pitchFamily="34" charset="-128"/>
              </a:rPr>
              <a:t> assigned to all records</a:t>
            </a:r>
            <a:endParaRPr lang="en-GB" sz="3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1" name="Picture 2" descr="NRSLetter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94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28" grpId="0"/>
      <p:bldP spid="4" grpId="0"/>
      <p:bldP spid="14" grpId="0"/>
      <p:bldP spid="22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36675"/>
            <a:ext cx="7899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04850" y="5720244"/>
            <a:ext cx="6424613" cy="29210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>
                    <a:tint val="75000"/>
                  </a:srgbClr>
                </a:solidFill>
                <a:latin typeface="Verdana"/>
                <a:ea typeface="ＭＳ Ｐゴシック" pitchFamily="34" charset="-128"/>
              </a:rPr>
              <a:t>BSG 2017, Atherton and Schneider, 26 June 2017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2268538" y="1547813"/>
            <a:ext cx="395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Total households = 34,003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6334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dirty="0" smtClean="0">
                <a:ea typeface="ＭＳ Ｐゴシック" charset="0"/>
              </a:rPr>
              <a:t>Household types of people aged 70 years+ who died within one year of Scotland’s census</a:t>
            </a:r>
            <a:endParaRPr lang="en-GB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20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19672" y="4581128"/>
            <a:ext cx="3140075" cy="736600"/>
            <a:chOff x="2492281" y="6318402"/>
            <a:chExt cx="2305221" cy="735664"/>
          </a:xfrm>
        </p:grpSpPr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2492281" y="6318402"/>
              <a:ext cx="2305221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24" name="TextBox 17"/>
            <p:cNvSpPr txBox="1">
              <a:spLocks noChangeArrowheads="1"/>
            </p:cNvSpPr>
            <p:nvPr/>
          </p:nvSpPr>
          <p:spPr bwMode="auto">
            <a:xfrm>
              <a:off x="2692168" y="6469359"/>
              <a:ext cx="1921536" cy="58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One year post-census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1628800"/>
            <a:ext cx="817563" cy="30178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1619672" y="1844824"/>
            <a:ext cx="31083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619672" y="2564904"/>
            <a:ext cx="30972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1619672" y="3284984"/>
            <a:ext cx="31083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1520" y="5877272"/>
            <a:ext cx="6424613" cy="29210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>
                    <a:tint val="75000"/>
                  </a:srgbClr>
                </a:solidFill>
                <a:latin typeface="Verdana"/>
                <a:ea typeface="ＭＳ Ｐゴシック" pitchFamily="34" charset="-128"/>
              </a:rPr>
              <a:t>BSG 2017, Atherton and Schneider, 26 June 2017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 rot="-5400000">
            <a:off x="-320972" y="2849364"/>
            <a:ext cx="2820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5,295’403 people</a:t>
            </a:r>
          </a:p>
        </p:txBody>
      </p:sp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1835696" y="404664"/>
            <a:ext cx="5222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</a:rPr>
              <a:t>25,658 deaths (age 70+ with linked records </a:t>
            </a:r>
            <a:r>
              <a:rPr lang="en-US" altLang="en-US" sz="2000" b="1" u="sng" dirty="0">
                <a:solidFill>
                  <a:srgbClr val="000000"/>
                </a:solidFill>
              </a:rPr>
              <a:t>who were living independently at time of census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5076056" y="1628800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6,404 at private address</a:t>
            </a: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5076056" y="2276872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16,091 in hospital</a:t>
            </a:r>
          </a:p>
        </p:txBody>
      </p:sp>
      <p:sp>
        <p:nvSpPr>
          <p:cNvPr id="17420" name="TextBox 21"/>
          <p:cNvSpPr txBox="1">
            <a:spLocks noChangeArrowheads="1"/>
          </p:cNvSpPr>
          <p:nvPr/>
        </p:nvSpPr>
        <p:spPr bwMode="auto">
          <a:xfrm>
            <a:off x="5076056" y="3068960"/>
            <a:ext cx="284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1,538 in care home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619672" y="3933056"/>
            <a:ext cx="31337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2" name="TextBox 23"/>
          <p:cNvSpPr txBox="1">
            <a:spLocks noChangeArrowheads="1"/>
          </p:cNvSpPr>
          <p:nvPr/>
        </p:nvSpPr>
        <p:spPr bwMode="auto">
          <a:xfrm>
            <a:off x="5076056" y="3717032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1,625 in a hospice</a:t>
            </a:r>
          </a:p>
        </p:txBody>
      </p:sp>
    </p:spTree>
    <p:extLst>
      <p:ext uri="{BB962C8B-B14F-4D97-AF65-F5344CB8AC3E}">
        <p14:creationId xmlns:p14="http://schemas.microsoft.com/office/powerpoint/2010/main" xmlns="" val="3332120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219984"/>
            <a:ext cx="7606680" cy="624963"/>
          </a:xfrm>
        </p:spPr>
        <p:txBody>
          <a:bodyPr/>
          <a:lstStyle/>
          <a:p>
            <a:r>
              <a:rPr lang="en-CA" sz="2400" dirty="0" smtClean="0"/>
              <a:t>Canada </a:t>
            </a:r>
            <a:r>
              <a:rPr lang="en-CA" sz="2400" dirty="0"/>
              <a:t>had a lower proportion of seniors </a:t>
            </a:r>
            <a:r>
              <a:rPr lang="en-CA" sz="2400" dirty="0" smtClean="0"/>
              <a:t>than </a:t>
            </a:r>
            <a:r>
              <a:rPr lang="en-CA" sz="2400" dirty="0"/>
              <a:t>any other G7 </a:t>
            </a:r>
            <a:r>
              <a:rPr lang="en-CA" sz="2400" dirty="0" smtClean="0"/>
              <a:t>country, </a:t>
            </a:r>
            <a:r>
              <a:rPr lang="en-CA" sz="2400" dirty="0"/>
              <a:t>except the </a:t>
            </a:r>
            <a:r>
              <a:rPr lang="en-CA" sz="2400" dirty="0" smtClean="0"/>
              <a:t>U.S.</a:t>
            </a:r>
            <a:endParaRPr lang="fr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607060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/>
              <a:t>Sources: </a:t>
            </a:r>
            <a:r>
              <a:rPr lang="en-CA" sz="600" dirty="0" smtClean="0"/>
              <a:t>Statistics </a:t>
            </a:r>
            <a:r>
              <a:rPr lang="en-CA" sz="600" dirty="0"/>
              <a:t>Canada, Census of Population, 2016; for the other G7 countries: OECD (2014), "Elderly population" (indicator). DOI: http://dx.doi.org/10.1787/8d805ea1-en (accessed on November 8, 2016) and "Working age population" (indicator). DOI: http://dx.doi.org/10.1787/d339918b-en (accessed on November 8, 2016</a:t>
            </a:r>
            <a:r>
              <a:rPr lang="en-CA" sz="600" dirty="0" smtClean="0"/>
              <a:t>). </a:t>
            </a:r>
          </a:p>
          <a:p>
            <a:r>
              <a:rPr lang="en-CA" sz="600" dirty="0" smtClean="0"/>
              <a:t>*The </a:t>
            </a:r>
            <a:r>
              <a:rPr lang="en-CA" sz="600" dirty="0"/>
              <a:t>most recent year in this chart is 2014 for Germany, Italy, the United Kingdom and the United States, and 2013 for Japan and France.</a:t>
            </a:r>
          </a:p>
          <a:p>
            <a:endParaRPr lang="en-CA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1663312" y="1220695"/>
            <a:ext cx="70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Proportion of the population aged </a:t>
            </a:r>
            <a:r>
              <a:rPr lang="en-CA" dirty="0" smtClean="0"/>
              <a:t>65 </a:t>
            </a:r>
            <a:r>
              <a:rPr lang="en-CA" dirty="0"/>
              <a:t>and </a:t>
            </a:r>
            <a:r>
              <a:rPr lang="en-CA" dirty="0" smtClean="0"/>
              <a:t>over, G7, 2016*</a:t>
            </a:r>
            <a:endParaRPr lang="fr-CA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943437"/>
              </p:ext>
            </p:extLst>
          </p:nvPr>
        </p:nvGraphicFramePr>
        <p:xfrm>
          <a:off x="1465263" y="1667778"/>
          <a:ext cx="7355209" cy="440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20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Issues / Gaps/ </a:t>
            </a:r>
            <a:r>
              <a:rPr lang="fr-CA" sz="1200" dirty="0" err="1" smtClean="0"/>
              <a:t>Opportunities</a:t>
            </a:r>
            <a:r>
              <a:rPr lang="fr-CA" sz="1200" dirty="0" smtClean="0"/>
              <a:t> </a:t>
            </a:r>
            <a:r>
              <a:rPr lang="fr-CA" sz="1200" dirty="0" err="1" smtClean="0"/>
              <a:t>Identified</a:t>
            </a:r>
            <a:r>
              <a:rPr lang="fr-CA" sz="1200" dirty="0" smtClean="0"/>
              <a:t> </a:t>
            </a:r>
            <a:endParaRPr lang="en-CA" sz="1200" dirty="0" smtClean="0"/>
          </a:p>
          <a:p>
            <a:pPr algn="ctr"/>
            <a:endParaRPr lang="en-CA" sz="1200" dirty="0"/>
          </a:p>
        </p:txBody>
      </p:sp>
      <p:sp>
        <p:nvSpPr>
          <p:cNvPr id="21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22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>
                <a:solidFill>
                  <a:srgbClr val="FF0000"/>
                </a:solidFill>
              </a:rPr>
              <a:t>Context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77141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395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age structure is changing –</a:t>
            </a:r>
            <a:br>
              <a:rPr lang="en-US" sz="2800" b="1" dirty="0" smtClean="0"/>
            </a:br>
            <a:r>
              <a:rPr lang="en-US" sz="2800" b="1" dirty="0" smtClean="0"/>
              <a:t>up to 2039</a:t>
            </a:r>
            <a:endParaRPr lang="en-US" sz="28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8424935" cy="140205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Projected percentage change in population by age structure 2014-2039</a:t>
            </a:r>
            <a:endParaRPr lang="en-GB" sz="2400" b="1" dirty="0" smtClean="0">
              <a:solidFill>
                <a:srgbClr val="2A9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59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44913" y="6180271"/>
            <a:ext cx="3670300" cy="481013"/>
          </a:xfrm>
        </p:spPr>
        <p:txBody>
          <a:bodyPr/>
          <a:lstStyle/>
          <a:p>
            <a:r>
              <a:rPr lang="en-US" dirty="0" smtClean="0"/>
              <a:t>August 2017</a:t>
            </a:r>
          </a:p>
        </p:txBody>
      </p:sp>
      <p:sp>
        <p:nvSpPr>
          <p:cNvPr id="1843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45613" y="4586630"/>
            <a:ext cx="6298386" cy="1593641"/>
          </a:xfrm>
        </p:spPr>
        <p:txBody>
          <a:bodyPr/>
          <a:lstStyle/>
          <a:p>
            <a:r>
              <a:rPr lang="en-US" sz="3600" dirty="0" smtClean="0"/>
              <a:t>The P20 and Aging: Disaggregated data on the poorest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Aging/ </a:t>
            </a:r>
            <a:r>
              <a:rPr lang="en-US" dirty="0">
                <a:solidFill>
                  <a:srgbClr val="6B656A"/>
                </a:solidFill>
              </a:rPr>
              <a:t>www.devinit.org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3484563"/>
          </a:xfrm>
        </p:spPr>
        <p:txBody>
          <a:bodyPr>
            <a:normAutofit fontScale="92500" lnSpcReduction="20000"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Focus on disaggregation, not a new poverty measure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Bellwether indicators focus 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Income/consumption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Nutrition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Civil Registration and Vital Statistics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Disaggregated by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Wealth quintile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Gender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Geography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Disability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The P20 Initiative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154238"/>
            <a:ext cx="8229600" cy="393700"/>
          </a:xfrm>
        </p:spPr>
        <p:txBody>
          <a:bodyPr/>
          <a:lstStyle/>
          <a:p>
            <a:r>
              <a:rPr lang="en-US" dirty="0" smtClean="0"/>
              <a:t>Data on people in the poorest 20% globally through 2030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</a:t>
            </a:r>
            <a:r>
              <a:rPr lang="en-US" dirty="0">
                <a:solidFill>
                  <a:srgbClr val="6B656A"/>
                </a:solidFill>
              </a:rPr>
              <a:t>/ www.devinit.org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3484563"/>
          </a:xfrm>
        </p:spPr>
        <p:txBody>
          <a:bodyPr>
            <a:normAutofit fontScale="92500" lnSpcReduction="20000"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World Bank’s Living Standards Measurement Study (LSMS)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income/consumption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particular age focus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USAID’s Demographic and Health Surveys (DHS)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Household wealth defined by assets (e.g. roofing material, water source)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children under 5 and women ages 15-49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UNICEF’s Multiple Indicators Cluster Survey (MICS)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Household wealth defined by assets (e.g. roofing material, water source)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children under 18 and women ages 15-49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The P20 Initiative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154238"/>
            <a:ext cx="8229600" cy="393700"/>
          </a:xfrm>
        </p:spPr>
        <p:txBody>
          <a:bodyPr/>
          <a:lstStyle/>
          <a:p>
            <a:r>
              <a:rPr lang="en-US" dirty="0" smtClean="0"/>
              <a:t>Major Data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</a:t>
            </a:r>
            <a:r>
              <a:rPr lang="en-US" dirty="0">
                <a:solidFill>
                  <a:srgbClr val="6B656A"/>
                </a:solidFill>
              </a:rPr>
              <a:t>/ www.devinit.org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3484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/>
              <a:t>Intrahousehold</a:t>
            </a:r>
            <a:r>
              <a:rPr lang="en-US" dirty="0" smtClean="0"/>
              <a:t> inequality is hard to measure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Ownership of goods isn’t always clearly defined within a household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Needs vary significantly within household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Only those in households are surveyed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Exclude those in institutions, homeless, refugees and other groups.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most vulnerable households may combine with other households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Income and age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154238"/>
            <a:ext cx="8229600" cy="393700"/>
          </a:xfrm>
        </p:spPr>
        <p:txBody>
          <a:bodyPr/>
          <a:lstStyle/>
          <a:p>
            <a:r>
              <a:rPr lang="en-US" dirty="0" smtClean="0"/>
              <a:t>Major data sources define wealth at household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</a:t>
            </a:r>
            <a:r>
              <a:rPr lang="en-US" dirty="0">
                <a:solidFill>
                  <a:srgbClr val="6B656A"/>
                </a:solidFill>
              </a:rPr>
              <a:t>/ www.devinit.org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93850"/>
          <a:ext cx="8229600" cy="453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4138" cy="855662"/>
          </a:xfrm>
        </p:spPr>
        <p:txBody>
          <a:bodyPr/>
          <a:lstStyle/>
          <a:p>
            <a:r>
              <a:rPr lang="en-US" dirty="0" smtClean="0"/>
              <a:t>Income and age</a:t>
            </a:r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200150"/>
            <a:ext cx="8229600" cy="393700"/>
          </a:xfrm>
        </p:spPr>
        <p:txBody>
          <a:bodyPr/>
          <a:lstStyle/>
          <a:p>
            <a:r>
              <a:rPr lang="en-US" dirty="0" smtClean="0"/>
              <a:t>Percentage of population in P20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591503" y="6126163"/>
            <a:ext cx="8003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6B656A"/>
                </a:solidFill>
                <a:latin typeface="Arial"/>
                <a:ea typeface="ＭＳ Ｐゴシック" pitchFamily="34" charset="-128"/>
              </a:rPr>
              <a:t>DI calculations based on most recent DHS, MICS, PNAD (Brazil) and CNPS (China) covering 5.3 billion people</a:t>
            </a:r>
            <a:endParaRPr lang="en-US" sz="1200" dirty="0">
              <a:solidFill>
                <a:srgbClr val="6B656A"/>
              </a:solidFill>
              <a:latin typeface="Arial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baseline report used stunting (low height for age) as bellwether indicator.</a:t>
            </a:r>
          </a:p>
          <a:p>
            <a:pPr lvl="1"/>
            <a:r>
              <a:rPr lang="en-US" dirty="0" smtClean="0"/>
              <a:t>This indicator is not recorded for those over 5.</a:t>
            </a:r>
          </a:p>
          <a:p>
            <a:r>
              <a:rPr lang="en-US" dirty="0" smtClean="0"/>
              <a:t>Some DHS report BMI for women ages 15-49. </a:t>
            </a:r>
          </a:p>
          <a:p>
            <a:pPr lvl="1"/>
            <a:r>
              <a:rPr lang="en-US" dirty="0" smtClean="0"/>
              <a:t>A few countries also measure BMI for men ages 15-49. </a:t>
            </a:r>
          </a:p>
          <a:p>
            <a:r>
              <a:rPr lang="en-US" dirty="0" smtClean="0"/>
              <a:t>DHS may measure anemia among women ages 15-49. </a:t>
            </a:r>
          </a:p>
          <a:p>
            <a:r>
              <a:rPr lang="en-US" dirty="0" smtClean="0"/>
              <a:t>Some LSMS ask questions about hunger at household level. </a:t>
            </a:r>
          </a:p>
          <a:p>
            <a:r>
              <a:rPr lang="en-US" dirty="0" smtClean="0"/>
              <a:t>LSMS surveys may also include measurements of stunting among children.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and 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Basic non-monetary measure of wellbeing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/ www.devinit.org</a:t>
            </a:r>
            <a:endParaRPr lang="en-US" dirty="0">
              <a:solidFill>
                <a:srgbClr val="6B65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641600"/>
          <a:ext cx="4130040" cy="348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indicators: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02081"/>
            <a:ext cx="8229600" cy="1146398"/>
          </a:xfrm>
        </p:spPr>
        <p:txBody>
          <a:bodyPr/>
          <a:lstStyle/>
          <a:p>
            <a:r>
              <a:rPr lang="en-US" dirty="0" smtClean="0"/>
              <a:t>Those in the rest of the population are more likely to have some schooling, even when comparing the same ages.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/ www.devinit.org</a:t>
            </a:r>
            <a:endParaRPr lang="en-US" dirty="0">
              <a:solidFill>
                <a:srgbClr val="6B656A"/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587240" y="2641600"/>
          <a:ext cx="413004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02081"/>
            <a:ext cx="8229600" cy="1146398"/>
          </a:xfrm>
        </p:spPr>
        <p:txBody>
          <a:bodyPr/>
          <a:lstStyle/>
          <a:p>
            <a:r>
              <a:rPr lang="en-US" dirty="0" smtClean="0"/>
              <a:t>Recorded ages are less accurate among the P20 than the rest of the population.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/ www.devinit.org</a:t>
            </a:r>
            <a:endParaRPr lang="en-US" dirty="0">
              <a:solidFill>
                <a:srgbClr val="6B656A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Whipple’s Index is a measure of age clumping around ages ending in 0 or 5.  </a:t>
            </a:r>
          </a:p>
          <a:p>
            <a:pPr lvl="2"/>
            <a:r>
              <a:rPr lang="en-US" sz="1900" dirty="0" smtClean="0"/>
              <a:t>Very accurate : &lt; 105: </a:t>
            </a:r>
          </a:p>
          <a:p>
            <a:pPr lvl="2"/>
            <a:r>
              <a:rPr lang="en-US" sz="1900" dirty="0" smtClean="0"/>
              <a:t>Relatively Accurate: 105-110</a:t>
            </a:r>
          </a:p>
          <a:p>
            <a:pPr lvl="2"/>
            <a:r>
              <a:rPr lang="en-US" sz="1900" dirty="0" smtClean="0"/>
              <a:t>Approximate: 110-125</a:t>
            </a:r>
          </a:p>
          <a:p>
            <a:pPr lvl="2"/>
            <a:r>
              <a:rPr lang="en-US" sz="1900" dirty="0" smtClean="0"/>
              <a:t>Rough data: 125-175</a:t>
            </a:r>
          </a:p>
          <a:p>
            <a:pPr lvl="2"/>
            <a:r>
              <a:rPr lang="en-US" sz="1900" dirty="0" smtClean="0"/>
              <a:t>Very rough data: &gt; 175</a:t>
            </a:r>
          </a:p>
          <a:p>
            <a:endParaRPr lang="en-US" dirty="0" smtClean="0"/>
          </a:p>
          <a:p>
            <a:r>
              <a:rPr lang="en-US" dirty="0" smtClean="0"/>
              <a:t>Whipple’s Index P20 : 149 </a:t>
            </a:r>
          </a:p>
          <a:p>
            <a:r>
              <a:rPr lang="en-US" dirty="0" smtClean="0"/>
              <a:t>Whipple’s Index Rest of the population: 123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/ www.devinit.org</a:t>
            </a:r>
            <a:endParaRPr lang="en-US" dirty="0">
              <a:solidFill>
                <a:srgbClr val="6B656A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4838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Administrative data</a:t>
            </a:r>
          </a:p>
          <a:p>
            <a:r>
              <a:rPr lang="en-US" dirty="0" smtClean="0"/>
              <a:t>WHO Study on Global Ageing and Adult Health (SAGE)</a:t>
            </a:r>
          </a:p>
          <a:p>
            <a:pPr lvl="1"/>
            <a:r>
              <a:rPr lang="en-US" dirty="0" smtClean="0"/>
              <a:t>Focus on Adults 50 and older</a:t>
            </a:r>
          </a:p>
          <a:p>
            <a:pPr lvl="1"/>
            <a:r>
              <a:rPr lang="en-US" dirty="0" smtClean="0"/>
              <a:t>Surveys in China, Ghana, India, Russia, and South Africa</a:t>
            </a:r>
          </a:p>
          <a:p>
            <a:r>
              <a:rPr lang="en-US" dirty="0" smtClean="0"/>
              <a:t>Some DHS will ask full surveys to older populations</a:t>
            </a:r>
          </a:p>
          <a:p>
            <a:pPr lvl="1"/>
            <a:r>
              <a:rPr lang="en-US" dirty="0" smtClean="0"/>
              <a:t>HIV/AIDS, Domestic violence</a:t>
            </a:r>
          </a:p>
          <a:p>
            <a:pPr lvl="1"/>
            <a:r>
              <a:rPr lang="en-US" dirty="0" smtClean="0"/>
              <a:t>Not likely to ask about pensions, retirement</a:t>
            </a:r>
          </a:p>
          <a:p>
            <a:r>
              <a:rPr lang="en-US" dirty="0" smtClean="0"/>
              <a:t>LSMS exploring </a:t>
            </a:r>
            <a:r>
              <a:rPr lang="en-US" dirty="0" err="1" smtClean="0"/>
              <a:t>intrahousehold</a:t>
            </a:r>
            <a:r>
              <a:rPr lang="en-US" dirty="0" smtClean="0"/>
              <a:t> measures of inequality</a:t>
            </a:r>
          </a:p>
          <a:p>
            <a:pPr lvl="1"/>
            <a:r>
              <a:rPr lang="en-US" dirty="0" smtClean="0"/>
              <a:t>Primary focus on gender disaggregation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291446"/>
            <a:ext cx="7365504" cy="474414"/>
          </a:xfrm>
        </p:spPr>
        <p:txBody>
          <a:bodyPr/>
          <a:lstStyle/>
          <a:p>
            <a:r>
              <a:rPr lang="en-CA" sz="2400" dirty="0" smtClean="0"/>
              <a:t>Canada’s aged population will get older</a:t>
            </a:r>
            <a:endParaRPr lang="fr-CA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835696" y="1600200"/>
          <a:ext cx="68511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6126163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/>
              <a:t>Sources: Statistics Canada, Census of Population, 1966 to 2016. Data for 2021 to 2061 are population projections from the M1 medium-growth scenario of national projections. The projection data have as a base population the population estimates based on the 2011 Census, adjusted for net </a:t>
            </a:r>
            <a:r>
              <a:rPr lang="en-CA" sz="600" dirty="0" err="1"/>
              <a:t>undercoverage</a:t>
            </a:r>
            <a:r>
              <a:rPr lang="en-CA" sz="600" dirty="0"/>
              <a:t>. For more information, see the report Population Projections for Canada (2013 to 2063), Provinces and Territories (2013 to 2038) (Statistics Canada Catalogue no. 91-520-X). </a:t>
            </a:r>
            <a:endParaRPr lang="fr-CA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021447"/>
            <a:ext cx="70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Proportion of the population aged 65 and older that is aged 85 and older, Canada, 1966 to 2051</a:t>
            </a: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16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Issues / Gaps/ </a:t>
            </a:r>
            <a:r>
              <a:rPr lang="fr-CA" sz="1200" dirty="0" err="1" smtClean="0"/>
              <a:t>Opportunities</a:t>
            </a:r>
            <a:r>
              <a:rPr lang="fr-CA" sz="1200" dirty="0" smtClean="0"/>
              <a:t> </a:t>
            </a:r>
            <a:r>
              <a:rPr lang="fr-CA" sz="1200" dirty="0" err="1" smtClean="0"/>
              <a:t>Identified</a:t>
            </a:r>
            <a:r>
              <a:rPr lang="fr-CA" sz="1200" dirty="0" smtClean="0"/>
              <a:t> </a:t>
            </a:r>
            <a:endParaRPr lang="en-CA" sz="1200" dirty="0" smtClean="0"/>
          </a:p>
          <a:p>
            <a:pPr algn="ctr"/>
            <a:endParaRPr lang="en-CA" sz="1200" dirty="0"/>
          </a:p>
        </p:txBody>
      </p:sp>
      <p:sp>
        <p:nvSpPr>
          <p:cNvPr id="17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18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>
                <a:solidFill>
                  <a:srgbClr val="FF0000"/>
                </a:solidFill>
              </a:rPr>
              <a:t>Context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024487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457200" y="344488"/>
            <a:ext cx="7700963" cy="855662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3"/>
          </p:nvPr>
        </p:nvSpPr>
        <p:spPr>
          <a:xfrm>
            <a:off x="467544" y="1556792"/>
            <a:ext cx="8229600" cy="4070350"/>
          </a:xfrm>
        </p:spPr>
        <p:txBody>
          <a:bodyPr/>
          <a:lstStyle/>
          <a:p>
            <a:r>
              <a:rPr lang="en-US" dirty="0" smtClean="0"/>
              <a:t>To ensure that no one is left behind, there are significant gaps in aging data. </a:t>
            </a:r>
          </a:p>
          <a:p>
            <a:r>
              <a:rPr lang="en-US" dirty="0" smtClean="0"/>
              <a:t>Major household surveys were designed for specific purposes than monitoring issues related to aging. </a:t>
            </a:r>
          </a:p>
          <a:p>
            <a:r>
              <a:rPr lang="en-US" dirty="0" smtClean="0"/>
              <a:t>Administrative data and improved CRVS systems would improve coverage.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Aging </a:t>
            </a:r>
            <a:r>
              <a:rPr lang="en-US" dirty="0">
                <a:solidFill>
                  <a:srgbClr val="6B656A"/>
                </a:solidFill>
              </a:rPr>
              <a:t>/ www.devinit.org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B656A"/>
                </a:solidFill>
              </a:rPr>
              <a:t>P20 and  Aging/ </a:t>
            </a:r>
            <a:r>
              <a:rPr lang="en-US" dirty="0">
                <a:solidFill>
                  <a:srgbClr val="6B656A"/>
                </a:solidFill>
              </a:rPr>
              <a:t>www.devinit.org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28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solidFill>
                  <a:srgbClr val="FF0000"/>
                </a:solidFill>
              </a:rPr>
              <a:t>Issues / Gaps/ </a:t>
            </a:r>
            <a:r>
              <a:rPr lang="fr-CA" sz="1200" dirty="0" err="1" smtClean="0">
                <a:solidFill>
                  <a:srgbClr val="FF0000"/>
                </a:solidFill>
              </a:rPr>
              <a:t>Opportunities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r>
              <a:rPr lang="fr-CA" sz="1200" dirty="0" err="1" smtClean="0">
                <a:solidFill>
                  <a:srgbClr val="FF0000"/>
                </a:solidFill>
              </a:rPr>
              <a:t>Identified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endParaRPr lang="en-CA" sz="1200" dirty="0" smtClean="0">
              <a:solidFill>
                <a:srgbClr val="FF0000"/>
              </a:solidFill>
            </a:endParaRPr>
          </a:p>
          <a:p>
            <a:pPr algn="ctr"/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30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Context</a:t>
            </a:r>
            <a:endParaRPr lang="en-CA" sz="1200" dirty="0"/>
          </a:p>
        </p:txBody>
      </p:sp>
      <p:graphicFrame>
        <p:nvGraphicFramePr>
          <p:cNvPr id="32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3529160"/>
              </p:ext>
            </p:extLst>
          </p:nvPr>
        </p:nvGraphicFramePr>
        <p:xfrm>
          <a:off x="1619672" y="116632"/>
          <a:ext cx="6840760" cy="650887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20380"/>
                <a:gridCol w="3420380"/>
              </a:tblGrid>
              <a:tr h="412372">
                <a:tc>
                  <a:txBody>
                    <a:bodyPr/>
                    <a:lstStyle/>
                    <a:p>
                      <a:pPr algn="ctr"/>
                      <a:r>
                        <a:rPr lang="en-CA" sz="2000" noProof="0" dirty="0" smtClean="0"/>
                        <a:t>Framework Review</a:t>
                      </a:r>
                      <a:endParaRPr lang="en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noProof="0" dirty="0" smtClean="0"/>
                        <a:t>Consultation</a:t>
                      </a:r>
                      <a:endParaRPr lang="en-CA" sz="2000" noProof="0" dirty="0"/>
                    </a:p>
                  </a:txBody>
                  <a:tcPr/>
                </a:tc>
              </a:tr>
              <a:tr h="1061693">
                <a:tc>
                  <a:txBody>
                    <a:bodyPr/>
                    <a:lstStyle/>
                    <a:p>
                      <a:pPr algn="ctr"/>
                      <a:r>
                        <a:rPr lang="en-CA" sz="1600" baseline="0" noProof="0" dirty="0" smtClean="0"/>
                        <a:t>Subject matter divisions</a:t>
                      </a:r>
                      <a:endParaRPr lang="en-CA" sz="1600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noProof="0" dirty="0" smtClean="0"/>
                        <a:t>23 Federal Departments +  Advisory </a:t>
                      </a:r>
                      <a:r>
                        <a:rPr lang="en-CA" sz="1600" baseline="0" noProof="0" dirty="0" smtClean="0"/>
                        <a:t> &amp; F/P/T Committees</a:t>
                      </a:r>
                      <a:endParaRPr lang="en-CA" sz="1600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7023"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noProof="0" smtClean="0"/>
                        <a:t>Goal was to identify relevant information</a:t>
                      </a:r>
                      <a:r>
                        <a:rPr lang="en-CA" sz="1600" baseline="0" noProof="0" smtClean="0"/>
                        <a:t> </a:t>
                      </a:r>
                      <a:r>
                        <a:rPr lang="en-CA" sz="1600" noProof="0" smtClean="0"/>
                        <a:t>pillars,</a:t>
                      </a:r>
                      <a:r>
                        <a:rPr lang="en-CA" sz="1600" baseline="0" noProof="0" smtClean="0"/>
                        <a:t> issues, data and analysis gaps, and opportunities</a:t>
                      </a:r>
                      <a:endParaRPr lang="en-CA" sz="1600" noProof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639471">
                <a:tc gridSpan="2">
                  <a:txBody>
                    <a:bodyPr/>
                    <a:lstStyle/>
                    <a:p>
                      <a:pPr algn="ctr"/>
                      <a:r>
                        <a:rPr lang="en-CA" sz="1800" noProof="0" dirty="0" smtClean="0">
                          <a:solidFill>
                            <a:schemeClr val="tx1"/>
                          </a:solidFill>
                        </a:rPr>
                        <a:t>Seven Information</a:t>
                      </a: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Pillars Identified:</a:t>
                      </a:r>
                    </a:p>
                    <a:p>
                      <a:pPr algn="ctr"/>
                      <a:endParaRPr lang="en-CA" sz="180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and Demography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Health and Well-Being Status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Family, Community-Based and Institutional Care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Participation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Income, Earnings, and Wealth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Enabling Environment and Housing</a:t>
                      </a:r>
                      <a:endParaRPr lang="en-CA" sz="18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1769441">
                <a:tc gridSpan="2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CA" sz="1600" noProof="0" dirty="0" smtClean="0">
                          <a:solidFill>
                            <a:schemeClr val="bg1"/>
                          </a:solidFill>
                        </a:rPr>
                        <a:t>Main Data Sources: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CA" sz="16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CA" sz="1200" noProof="0" dirty="0" smtClean="0">
                          <a:solidFill>
                            <a:schemeClr val="bg1"/>
                          </a:solidFill>
                        </a:rPr>
                        <a:t>Census, General</a:t>
                      </a:r>
                      <a:r>
                        <a:rPr lang="en-CA" sz="1200" baseline="0" noProof="0" dirty="0" smtClean="0">
                          <a:solidFill>
                            <a:schemeClr val="bg1"/>
                          </a:solidFill>
                        </a:rPr>
                        <a:t> Social Survey, Canadian Community Health Survey, </a:t>
                      </a:r>
                      <a:r>
                        <a:rPr lang="en-CA" sz="120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Canadian Health Measures Survey, Canadian Survey on Disability,</a:t>
                      </a:r>
                      <a:r>
                        <a:rPr lang="en-CA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lang="en-CA" sz="120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Labour Force Survey, Long Term Care Facilities Survey, Longitudinal Administrative Databank,</a:t>
                      </a:r>
                      <a:r>
                        <a:rPr lang="fr-CA" sz="120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lang="en-CA" sz="120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Longitudinal Worker File</a:t>
                      </a:r>
                      <a:endParaRPr lang="fr-CA" sz="120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endParaRPr lang="fr-CA" sz="120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CA" sz="160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CA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2891642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28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solidFill>
                  <a:srgbClr val="FF0000"/>
                </a:solidFill>
              </a:rPr>
              <a:t>Issues / Gaps/ </a:t>
            </a:r>
            <a:r>
              <a:rPr lang="fr-CA" sz="1200" dirty="0" err="1" smtClean="0">
                <a:solidFill>
                  <a:srgbClr val="FF0000"/>
                </a:solidFill>
              </a:rPr>
              <a:t>Opportunities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r>
              <a:rPr lang="fr-CA" sz="1200" dirty="0" err="1" smtClean="0">
                <a:solidFill>
                  <a:srgbClr val="FF0000"/>
                </a:solidFill>
              </a:rPr>
              <a:t>Identified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endParaRPr lang="en-CA" sz="1200" dirty="0" smtClean="0">
              <a:solidFill>
                <a:srgbClr val="FF0000"/>
              </a:solidFill>
            </a:endParaRPr>
          </a:p>
          <a:p>
            <a:pPr algn="ctr"/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30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Context</a:t>
            </a:r>
            <a:endParaRPr lang="en-CA" sz="1200" dirty="0"/>
          </a:p>
        </p:txBody>
      </p:sp>
      <p:graphicFrame>
        <p:nvGraphicFramePr>
          <p:cNvPr id="32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687573"/>
              </p:ext>
            </p:extLst>
          </p:nvPr>
        </p:nvGraphicFramePr>
        <p:xfrm>
          <a:off x="1619672" y="116632"/>
          <a:ext cx="6840760" cy="648281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20380"/>
                <a:gridCol w="3420380"/>
              </a:tblGrid>
              <a:tr h="410089">
                <a:tc>
                  <a:txBody>
                    <a:bodyPr/>
                    <a:lstStyle/>
                    <a:p>
                      <a:pPr algn="ctr"/>
                      <a:r>
                        <a:rPr lang="en-CA" sz="2000" noProof="0" dirty="0" smtClean="0"/>
                        <a:t>Framework Review</a:t>
                      </a:r>
                      <a:endParaRPr lang="en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noProof="0" dirty="0" smtClean="0"/>
                        <a:t>Consultation</a:t>
                      </a:r>
                      <a:endParaRPr lang="en-CA" sz="2000" noProof="0" dirty="0"/>
                    </a:p>
                  </a:txBody>
                  <a:tcPr/>
                </a:tc>
              </a:tr>
              <a:tr h="1055818">
                <a:tc>
                  <a:txBody>
                    <a:bodyPr/>
                    <a:lstStyle/>
                    <a:p>
                      <a:pPr algn="ctr"/>
                      <a:r>
                        <a:rPr lang="en-CA" sz="1600" baseline="0" noProof="0" dirty="0" smtClean="0"/>
                        <a:t>Subject matter divisions</a:t>
                      </a:r>
                      <a:endParaRPr lang="en-CA" sz="1600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noProof="0" dirty="0" smtClean="0"/>
                        <a:t>23 Federal Departments +  Advisory </a:t>
                      </a:r>
                      <a:r>
                        <a:rPr lang="en-CA" sz="1600" baseline="0" noProof="0" dirty="0" smtClean="0"/>
                        <a:t> &amp; F/P/T Committees</a:t>
                      </a:r>
                      <a:endParaRPr lang="en-CA" sz="1600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3719"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noProof="0" smtClean="0"/>
                        <a:t>Goal was to identify relevant information</a:t>
                      </a:r>
                      <a:r>
                        <a:rPr lang="en-CA" sz="1600" baseline="0" noProof="0" smtClean="0"/>
                        <a:t> </a:t>
                      </a:r>
                      <a:r>
                        <a:rPr lang="en-CA" sz="1600" noProof="0" smtClean="0"/>
                        <a:t>pillars,</a:t>
                      </a:r>
                      <a:r>
                        <a:rPr lang="en-CA" sz="1600" baseline="0" noProof="0" smtClean="0"/>
                        <a:t> issues, data and analysis gaps, and opportunities</a:t>
                      </a:r>
                      <a:endParaRPr lang="en-CA" sz="1600" noProof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62486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800" noProof="0" dirty="0" smtClean="0"/>
                        <a:t>Seven Information</a:t>
                      </a:r>
                      <a:r>
                        <a:rPr lang="en-CA" sz="1800" baseline="0" noProof="0" dirty="0" smtClean="0"/>
                        <a:t> Pillars Identified:</a:t>
                      </a:r>
                    </a:p>
                    <a:p>
                      <a:pPr algn="ctr"/>
                      <a:endParaRPr lang="en-CA" sz="1800" baseline="0" noProof="0" dirty="0" smtClean="0"/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/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Population and Demography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kern="1200" baseline="0" noProof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Health and Well-Being Status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Family, Community-Based and </a:t>
                      </a:r>
                      <a:r>
                        <a:rPr lang="en-CA" sz="1800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Institutional Care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Social Participation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kern="1200" baseline="0" noProof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Income, Earnings, and Wealth</a:t>
                      </a:r>
                    </a:p>
                    <a:p>
                      <a:pPr marL="803275" indent="-179388" algn="l">
                        <a:buFont typeface="Arial" pitchFamily="34" charset="0"/>
                        <a:buChar char="•"/>
                      </a:pPr>
                      <a:r>
                        <a:rPr lang="en-CA" sz="18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Enabling Environment and Housing</a:t>
                      </a:r>
                      <a:endParaRPr lang="en-CA" sz="1800" kern="1200" baseline="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1795509">
                <a:tc gridSpan="2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CA" sz="1600" noProof="0" dirty="0" smtClean="0">
                          <a:solidFill>
                            <a:schemeClr val="tx1"/>
                          </a:solidFill>
                        </a:rPr>
                        <a:t>Main Data Sources: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CA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sz="1200" noProof="0" dirty="0" smtClean="0">
                          <a:solidFill>
                            <a:schemeClr val="tx1"/>
                          </a:solidFill>
                        </a:rPr>
                        <a:t>Census, Population Estimates and</a:t>
                      </a:r>
                      <a:r>
                        <a:rPr lang="en-CA" sz="1200" baseline="0" noProof="0" dirty="0" smtClean="0">
                          <a:solidFill>
                            <a:schemeClr val="tx1"/>
                          </a:solidFill>
                        </a:rPr>
                        <a:t> Projections,</a:t>
                      </a:r>
                      <a:r>
                        <a:rPr lang="en-CA" sz="1200" noProof="0" dirty="0" smtClean="0">
                          <a:solidFill>
                            <a:schemeClr val="tx1"/>
                          </a:solidFill>
                        </a:rPr>
                        <a:t> General</a:t>
                      </a:r>
                      <a:r>
                        <a:rPr lang="en-CA" sz="1200" baseline="0" noProof="0" dirty="0" smtClean="0">
                          <a:solidFill>
                            <a:schemeClr val="tx1"/>
                          </a:solidFill>
                        </a:rPr>
                        <a:t> Social Survey, Canadian Community Health Survey, </a:t>
                      </a: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Canadian Health Measures Survey, Canadian Survey on Disability,</a:t>
                      </a:r>
                      <a:r>
                        <a:rPr lang="en-CA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Labour Force Survey, Long Term Care Facilities Survey, Longitudinal Administrative Databank,</a:t>
                      </a:r>
                      <a:r>
                        <a:rPr lang="fr-CA" sz="12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Longitudinal Worker File.</a:t>
                      </a:r>
                      <a:endParaRPr lang="fr-CA" sz="120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CA" sz="160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CA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7260179" y="4005064"/>
            <a:ext cx="1416277" cy="822285"/>
            <a:chOff x="7404195" y="2492896"/>
            <a:chExt cx="1416277" cy="822285"/>
          </a:xfrm>
        </p:grpSpPr>
        <p:sp>
          <p:nvSpPr>
            <p:cNvPr id="15" name="ZoneTexte 14"/>
            <p:cNvSpPr txBox="1"/>
            <p:nvPr/>
          </p:nvSpPr>
          <p:spPr>
            <a:xfrm>
              <a:off x="7524328" y="2492896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In good </a:t>
              </a:r>
              <a:r>
                <a:rPr lang="fr-CA" sz="1000" dirty="0" err="1" smtClean="0"/>
                <a:t>shape</a:t>
              </a:r>
              <a:endParaRPr lang="en-CA" sz="10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524328" y="2780928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Can </a:t>
              </a:r>
              <a:r>
                <a:rPr lang="fr-CA" sz="1000" dirty="0" err="1" smtClean="0"/>
                <a:t>improve</a:t>
              </a:r>
              <a:endParaRPr lang="en-CA" sz="1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24328" y="3068960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Action </a:t>
              </a:r>
              <a:r>
                <a:rPr lang="fr-CA" sz="1000" dirty="0" err="1" smtClean="0"/>
                <a:t>needed</a:t>
              </a:r>
              <a:r>
                <a:rPr lang="fr-CA" sz="1000" dirty="0" smtClean="0"/>
                <a:t>!</a:t>
              </a:r>
              <a:endParaRPr lang="en-CA" sz="1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09187" y="2560271"/>
              <a:ext cx="144016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04195" y="2852936"/>
              <a:ext cx="144016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13820" y="3112093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593056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754938"/>
              </p:ext>
            </p:extLst>
          </p:nvPr>
        </p:nvGraphicFramePr>
        <p:xfrm>
          <a:off x="1665512" y="354506"/>
          <a:ext cx="7276214" cy="565178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76214"/>
              </a:tblGrid>
              <a:tr h="621330">
                <a:tc>
                  <a:txBody>
                    <a:bodyPr/>
                    <a:lstStyle/>
                    <a:p>
                      <a:pPr algn="ctr"/>
                      <a:r>
                        <a:rPr lang="en-CA" sz="1800" noProof="0" dirty="0" smtClean="0">
                          <a:solidFill>
                            <a:schemeClr val="bg1"/>
                          </a:solidFill>
                        </a:rPr>
                        <a:t>Examples of Policy-Relevant</a:t>
                      </a:r>
                      <a:r>
                        <a:rPr lang="en-CA" sz="18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800" noProof="0" dirty="0" smtClean="0">
                          <a:solidFill>
                            <a:schemeClr val="bg1"/>
                          </a:solidFill>
                        </a:rPr>
                        <a:t>Issues Identified During Consultations</a:t>
                      </a:r>
                      <a:endParaRPr lang="en-CA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26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noProof="0" dirty="0" smtClean="0"/>
                        <a:t>Family, Community-based and Institutional Care</a:t>
                      </a:r>
                      <a:endParaRPr lang="en-CA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14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Caregiving</a:t>
                      </a:r>
                      <a:r>
                        <a:rPr lang="en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: experience of seniors and their caregivers (HC, PHAC, CIHR, ESDC)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aseline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Impact of institutional population on profile of seniors (CIHR, PHAC)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600" baseline="0" noProof="0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Senior abuse in LTC institutions (ESDC)</a:t>
                      </a:r>
                      <a:endParaRPr lang="en-CA" sz="1600" kern="1200" baseline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aseline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culturally appropriate services for minority groups (PHAC, ESDC)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kern="120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 services supporting « aging in place » reduce costs? (PHAC)</a:t>
                      </a:r>
                      <a:endParaRPr lang="en-CA" sz="16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2636">
                <a:tc>
                  <a:txBody>
                    <a:bodyPr/>
                    <a:lstStyle/>
                    <a:p>
                      <a:endParaRPr lang="en-CA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0118">
                <a:tc>
                  <a:txBody>
                    <a:bodyPr/>
                    <a:lstStyle/>
                    <a:p>
                      <a:r>
                        <a:rPr lang="en-CA" sz="1400" kern="1200" baseline="0" noProof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ESDC: Employment and Social Development Canada</a:t>
                      </a:r>
                    </a:p>
                    <a:p>
                      <a:r>
                        <a:rPr lang="en-CA" sz="1400" kern="1200" baseline="0" noProof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HC: Health Canada</a:t>
                      </a:r>
                    </a:p>
                    <a:p>
                      <a:r>
                        <a:rPr lang="en-CA" sz="1400" kern="1200" baseline="0" noProof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PHAC: Public Health Agency Canada</a:t>
                      </a:r>
                    </a:p>
                    <a:p>
                      <a:r>
                        <a:rPr lang="en-CA" sz="1400" kern="1200" baseline="0" noProof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CIHR: Canadian Institutes of Health Research</a:t>
                      </a:r>
                    </a:p>
                  </a:txBody>
                  <a:tcPr>
                    <a:noFill/>
                  </a:tcPr>
                </a:tc>
              </a:tr>
              <a:tr h="392636">
                <a:tc>
                  <a:txBody>
                    <a:bodyPr/>
                    <a:lstStyle/>
                    <a:p>
                      <a:endParaRPr lang="en-CA" sz="1600" kern="1200" baseline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21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solidFill>
                  <a:srgbClr val="FF0000"/>
                </a:solidFill>
              </a:rPr>
              <a:t>Issues / Gaps/ </a:t>
            </a:r>
            <a:r>
              <a:rPr lang="fr-CA" sz="1200" dirty="0" err="1" smtClean="0">
                <a:solidFill>
                  <a:srgbClr val="FF0000"/>
                </a:solidFill>
              </a:rPr>
              <a:t>Opportunities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r>
              <a:rPr lang="fr-CA" sz="1200" dirty="0" err="1" smtClean="0">
                <a:solidFill>
                  <a:srgbClr val="FF0000"/>
                </a:solidFill>
              </a:rPr>
              <a:t>Identified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endParaRPr lang="en-CA" sz="1200" dirty="0" smtClean="0">
              <a:solidFill>
                <a:srgbClr val="FF0000"/>
              </a:solidFill>
            </a:endParaRPr>
          </a:p>
          <a:p>
            <a:pPr algn="ctr"/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2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23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Context</a:t>
            </a:r>
            <a:endParaRPr lang="en-CA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430429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6500786"/>
              </p:ext>
            </p:extLst>
          </p:nvPr>
        </p:nvGraphicFramePr>
        <p:xfrm>
          <a:off x="1832598" y="338256"/>
          <a:ext cx="7005738" cy="587600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005738"/>
              </a:tblGrid>
              <a:tr h="511522">
                <a:tc>
                  <a:txBody>
                    <a:bodyPr/>
                    <a:lstStyle/>
                    <a:p>
                      <a:pPr algn="ctr"/>
                      <a:r>
                        <a:rPr lang="en-CA" sz="1800" noProof="0" dirty="0" smtClean="0"/>
                        <a:t>Data</a:t>
                      </a:r>
                      <a:r>
                        <a:rPr lang="en-CA" sz="1800" baseline="0" noProof="0" dirty="0" smtClean="0"/>
                        <a:t> and Analysis Gaps </a:t>
                      </a:r>
                      <a:r>
                        <a:rPr lang="en-CA" sz="1800" noProof="0" dirty="0" smtClean="0"/>
                        <a:t>Identified</a:t>
                      </a:r>
                    </a:p>
                  </a:txBody>
                  <a:tcPr/>
                </a:tc>
              </a:tr>
              <a:tr h="363523">
                <a:tc>
                  <a:txBody>
                    <a:bodyPr/>
                    <a:lstStyle/>
                    <a:p>
                      <a:endParaRPr lang="en-CA" sz="160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CA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More detailed age breakdowns needed</a:t>
                      </a:r>
                    </a:p>
                    <a:p>
                      <a:endParaRPr lang="en-CA" sz="16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3523">
                <a:tc>
                  <a:txBody>
                    <a:bodyPr/>
                    <a:lstStyle/>
                    <a:p>
                      <a:r>
                        <a:rPr lang="en-CA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Concepts and terminology used to designate seniors’ age groups</a:t>
                      </a:r>
                    </a:p>
                    <a:p>
                      <a:endParaRPr lang="en-CA" sz="16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1522">
                <a:tc>
                  <a:txBody>
                    <a:bodyPr/>
                    <a:lstStyle/>
                    <a:p>
                      <a:r>
                        <a:rPr lang="en-CA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Characteristics of the population living in seniors’ residences and health care institutions</a:t>
                      </a:r>
                    </a:p>
                    <a:p>
                      <a:endParaRPr lang="en-CA" sz="16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80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Financial</a:t>
                      </a:r>
                      <a:r>
                        <a:rPr lang="fr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administrative </a:t>
                      </a:r>
                      <a:r>
                        <a:rPr lang="fr-CA" sz="1600" baseline="0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characteristics</a:t>
                      </a:r>
                      <a:r>
                        <a:rPr lang="fr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of long </a:t>
                      </a:r>
                      <a:r>
                        <a:rPr lang="fr-CA" sz="1600" baseline="0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term</a:t>
                      </a:r>
                      <a:r>
                        <a:rPr lang="fr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care institutions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80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Aging</a:t>
                      </a:r>
                      <a:r>
                        <a:rPr lang="en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all forms of diversity (e.g. include LGTB)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3523">
                <a:tc>
                  <a:txBody>
                    <a:bodyPr/>
                    <a:lstStyle/>
                    <a:p>
                      <a:r>
                        <a:rPr lang="en-CA" sz="16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Housing</a:t>
                      </a:r>
                      <a:r>
                        <a:rPr lang="en-CA" sz="16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transitions</a:t>
                      </a:r>
                    </a:p>
                    <a:p>
                      <a:endParaRPr lang="en-CA" sz="16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35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Longitudinal survey data to measure life course transitions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i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2383">
                <a:tc>
                  <a:txBody>
                    <a:bodyPr/>
                    <a:lstStyle/>
                    <a:p>
                      <a:r>
                        <a:rPr lang="en-CA" sz="1600" i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Regional and</a:t>
                      </a:r>
                      <a:r>
                        <a:rPr lang="en-CA" sz="1600" i="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local </a:t>
                      </a:r>
                      <a:r>
                        <a:rPr lang="en-CA" sz="1600" i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data</a:t>
                      </a:r>
                    </a:p>
                    <a:p>
                      <a:endParaRPr lang="en-CA" sz="1600" i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CA" sz="1600" i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avec flèche vers le bas 7"/>
          <p:cNvSpPr/>
          <p:nvPr/>
        </p:nvSpPr>
        <p:spPr>
          <a:xfrm>
            <a:off x="126040" y="1836761"/>
            <a:ext cx="1080120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avec flèche vers le bas 8"/>
          <p:cNvSpPr/>
          <p:nvPr/>
        </p:nvSpPr>
        <p:spPr>
          <a:xfrm>
            <a:off x="158135" y="3681660"/>
            <a:ext cx="1062652" cy="1800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62044" y="5590956"/>
            <a:ext cx="1080120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ZoneTexte 11"/>
          <p:cNvSpPr txBox="1"/>
          <p:nvPr/>
        </p:nvSpPr>
        <p:spPr>
          <a:xfrm>
            <a:off x="126040" y="18682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Review</a:t>
            </a:r>
            <a:r>
              <a:rPr lang="fr-CA" sz="1200" dirty="0" smtClean="0"/>
              <a:t> / Consultation</a:t>
            </a:r>
          </a:p>
          <a:p>
            <a:pPr algn="ctr"/>
            <a:r>
              <a:rPr lang="fr-CA" sz="1200" dirty="0" smtClean="0"/>
              <a:t>(2013-2014) </a:t>
            </a:r>
            <a:endParaRPr lang="en-CA" sz="1200" dirty="0"/>
          </a:p>
        </p:txBody>
      </p:sp>
      <p:sp>
        <p:nvSpPr>
          <p:cNvPr id="21" name="ZoneTexte 12"/>
          <p:cNvSpPr txBox="1"/>
          <p:nvPr/>
        </p:nvSpPr>
        <p:spPr>
          <a:xfrm>
            <a:off x="107504" y="3894147"/>
            <a:ext cx="11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solidFill>
                  <a:srgbClr val="FF0000"/>
                </a:solidFill>
              </a:rPr>
              <a:t>Issues / Gaps/ </a:t>
            </a:r>
            <a:r>
              <a:rPr lang="fr-CA" sz="1200" dirty="0" err="1" smtClean="0">
                <a:solidFill>
                  <a:srgbClr val="FF0000"/>
                </a:solidFill>
              </a:rPr>
              <a:t>Opportunities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r>
              <a:rPr lang="fr-CA" sz="1200" dirty="0" err="1" smtClean="0">
                <a:solidFill>
                  <a:srgbClr val="FF0000"/>
                </a:solidFill>
              </a:rPr>
              <a:t>Identified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endParaRPr lang="en-CA" sz="1200" dirty="0" smtClean="0">
              <a:solidFill>
                <a:srgbClr val="FF0000"/>
              </a:solidFill>
            </a:endParaRPr>
          </a:p>
          <a:p>
            <a:pPr algn="ctr"/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2" name="ZoneTexte 13"/>
          <p:cNvSpPr txBox="1"/>
          <p:nvPr/>
        </p:nvSpPr>
        <p:spPr>
          <a:xfrm>
            <a:off x="215516" y="5616137"/>
            <a:ext cx="9906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Action Plan</a:t>
            </a:r>
          </a:p>
          <a:p>
            <a:pPr algn="ctr"/>
            <a:r>
              <a:rPr lang="fr-CA" sz="1200" dirty="0" smtClean="0"/>
              <a:t>(2015-2017)</a:t>
            </a:r>
            <a:endParaRPr lang="en-CA" sz="1200" dirty="0"/>
          </a:p>
        </p:txBody>
      </p:sp>
      <p:sp>
        <p:nvSpPr>
          <p:cNvPr id="23" name="Rectangle avec flèche vers le bas 7"/>
          <p:cNvSpPr/>
          <p:nvPr/>
        </p:nvSpPr>
        <p:spPr>
          <a:xfrm>
            <a:off x="126040" y="106314"/>
            <a:ext cx="1080120" cy="1589337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ZoneTexte 11"/>
          <p:cNvSpPr txBox="1"/>
          <p:nvPr/>
        </p:nvSpPr>
        <p:spPr>
          <a:xfrm>
            <a:off x="101184" y="34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 smtClean="0"/>
              <a:t>Context</a:t>
            </a:r>
            <a:endParaRPr lang="en-CA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4774-D72D-4A4F-B341-0F3B5AB2D878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 smtClean="0"/>
              <a:t>Statistics Canada • Statistique Canada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782557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809e3129-098e-4df6-8a76-65b68abc94e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1 Powerpoint template">
  <a:themeElements>
    <a:clrScheme name="2011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 Powerpoint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lnDef>
  </a:objectDefaults>
  <a:extraClrSchemeLst>
    <a:extraClrScheme>
      <a:clrScheme name="2011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 template_Bristol">
  <a:themeElements>
    <a:clrScheme name="DI_Theme 1">
      <a:dk1>
        <a:sysClr val="windowText" lastClr="000000"/>
      </a:dk1>
      <a:lt1>
        <a:sysClr val="window" lastClr="FFFFFF"/>
      </a:lt1>
      <a:dk2>
        <a:srgbClr val="E8443A"/>
      </a:dk2>
      <a:lt2>
        <a:srgbClr val="453F43"/>
      </a:lt2>
      <a:accent1>
        <a:srgbClr val="E8443A"/>
      </a:accent1>
      <a:accent2>
        <a:srgbClr val="F8C1B3"/>
      </a:accent2>
      <a:accent3>
        <a:srgbClr val="F0836E"/>
      </a:accent3>
      <a:accent4>
        <a:srgbClr val="BD2729"/>
      </a:accent4>
      <a:accent5>
        <a:srgbClr val="8F1C14"/>
      </a:accent5>
      <a:accent6>
        <a:srgbClr val="6B656A"/>
      </a:accent6>
      <a:hlink>
        <a:srgbClr val="E8443A"/>
      </a:hlink>
      <a:folHlink>
        <a:srgbClr val="6B65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DISS-DIFF-Eng Template</Template>
  <TotalTime>1698</TotalTime>
  <Words>3330</Words>
  <Application>Microsoft Office PowerPoint</Application>
  <PresentationFormat>On-screen Show (4:3)</PresentationFormat>
  <Paragraphs>517</Paragraphs>
  <Slides>51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Default Design</vt:lpstr>
      <vt:lpstr>2011 Powerpoint template</vt:lpstr>
      <vt:lpstr>PowerPoint template_Bristol</vt:lpstr>
      <vt:lpstr>Slide 1</vt:lpstr>
      <vt:lpstr>Purpose of Statistics Canada’s Ageing Framework</vt:lpstr>
      <vt:lpstr>For the first time in Canada, the share of seniors exceeded the share of children in 2016.</vt:lpstr>
      <vt:lpstr>Canada had a lower proportion of seniors than any other G7 country, except the U.S.</vt:lpstr>
      <vt:lpstr>Canada’s aged population will get older</vt:lpstr>
      <vt:lpstr>Slide 6</vt:lpstr>
      <vt:lpstr>Slide 7</vt:lpstr>
      <vt:lpstr>Slide 8</vt:lpstr>
      <vt:lpstr>Slide 9</vt:lpstr>
      <vt:lpstr>In conclusion, we believe that we need to put on our seniors’ lens!      </vt:lpstr>
      <vt:lpstr>An Introduction to the International Family of Health and Retirement Studies</vt:lpstr>
      <vt:lpstr>Health and Retirement Studies  around the World </vt:lpstr>
      <vt:lpstr>Health and Retirement Studies  around the World </vt:lpstr>
      <vt:lpstr>Health and Retirement Studies  around the World </vt:lpstr>
      <vt:lpstr>HRS Studies: Key Innovations </vt:lpstr>
      <vt:lpstr>HRS Studies: Core Content Areas</vt:lpstr>
      <vt:lpstr>Gateway to Global Aging Data</vt:lpstr>
      <vt:lpstr>Slide 18</vt:lpstr>
      <vt:lpstr>What’s available on the Gateway</vt:lpstr>
      <vt:lpstr>Documentation</vt:lpstr>
      <vt:lpstr>Interactive Graphs and Tables</vt:lpstr>
      <vt:lpstr>All Harmonized Data Files</vt:lpstr>
      <vt:lpstr>Slide 23</vt:lpstr>
      <vt:lpstr>Learn More</vt:lpstr>
      <vt:lpstr>Making the most of existing data sources</vt:lpstr>
      <vt:lpstr>Context</vt:lpstr>
      <vt:lpstr>Slide 27</vt:lpstr>
      <vt:lpstr>Questions</vt:lpstr>
      <vt:lpstr>Available data</vt:lpstr>
      <vt:lpstr>Confidentiality of census  (and other) data is paramount </vt:lpstr>
      <vt:lpstr>Linkage Processes</vt:lpstr>
      <vt:lpstr>Slide 32</vt:lpstr>
      <vt:lpstr>Slide 33</vt:lpstr>
      <vt:lpstr>Initial results </vt:lpstr>
      <vt:lpstr>Further information</vt:lpstr>
      <vt:lpstr>Overview of Indexing Service</vt:lpstr>
      <vt:lpstr>Separation of functions</vt:lpstr>
      <vt:lpstr>Household types of people aged 70 years+ who died within one year of Scotland’s census</vt:lpstr>
      <vt:lpstr>Slide 39</vt:lpstr>
      <vt:lpstr>The age structure is changing – up to 2039</vt:lpstr>
      <vt:lpstr>Slide 41</vt:lpstr>
      <vt:lpstr>The P20 Initiative</vt:lpstr>
      <vt:lpstr>The P20 Initiative</vt:lpstr>
      <vt:lpstr>Income and age</vt:lpstr>
      <vt:lpstr>Income and age</vt:lpstr>
      <vt:lpstr>Nutrition and age</vt:lpstr>
      <vt:lpstr>Other indicators: Education</vt:lpstr>
      <vt:lpstr>Data Quality</vt:lpstr>
      <vt:lpstr>Opportunities</vt:lpstr>
      <vt:lpstr>Conclusion</vt:lpstr>
      <vt:lpstr>Slide 51</vt:lpstr>
    </vt:vector>
  </TitlesOfParts>
  <Company>STC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Turner, Steph</cp:lastModifiedBy>
  <cp:revision>99</cp:revision>
  <cp:lastPrinted>2017-08-15T15:08:17Z</cp:lastPrinted>
  <dcterms:created xsi:type="dcterms:W3CDTF">2008-07-17T14:58:13Z</dcterms:created>
  <dcterms:modified xsi:type="dcterms:W3CDTF">2017-08-22T14:28:44Z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