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6.xml" ContentType="application/vnd.openxmlformats-officedocument.customXmlProperties+xml"/>
  <Override PartName="/docProps/custom.xml" ContentType="application/vnd.openxmlformats-officedocument.custom-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62" r:id="rId2"/>
    <p:sldId id="258" r:id="rId3"/>
    <p:sldId id="305" r:id="rId4"/>
    <p:sldId id="259" r:id="rId5"/>
    <p:sldId id="260" r:id="rId6"/>
    <p:sldId id="261" r:id="rId7"/>
    <p:sldId id="298" r:id="rId8"/>
    <p:sldId id="299" r:id="rId9"/>
    <p:sldId id="300" r:id="rId10"/>
    <p:sldId id="272" r:id="rId11"/>
    <p:sldId id="303" r:id="rId12"/>
    <p:sldId id="304" r:id="rId13"/>
    <p:sldId id="296" r:id="rId14"/>
    <p:sldId id="288" r:id="rId15"/>
    <p:sldId id="290" r:id="rId16"/>
    <p:sldId id="297" r:id="rId17"/>
    <p:sldId id="278" r:id="rId18"/>
    <p:sldId id="291" r:id="rId19"/>
    <p:sldId id="270" r:id="rId20"/>
    <p:sldId id="280" r:id="rId2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5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4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81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8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33" Type="http://schemas.openxmlformats.org/officeDocument/2006/relationships/customXml" Target="../customXml/item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32" Type="http://schemas.openxmlformats.org/officeDocument/2006/relationships/customXml" Target="../customXml/item6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057EE-BDF0-4A0D-998E-52B2CAED833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FCBC2-8CE1-4B8A-9388-643653B24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3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CBC2-8CE1-4B8A-9388-643653B240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1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CBC2-8CE1-4B8A-9388-643653B240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0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CBC2-8CE1-4B8A-9388-643653B240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24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CBC2-8CE1-4B8A-9388-643653B240E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7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46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95800"/>
            <a:ext cx="7772400" cy="1143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638800"/>
            <a:ext cx="6400800" cy="838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044E39-1715-4CEE-B5B2-87E4F2BFB66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533400" y="548640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087" name="Picture 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505200" cy="13081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F8580-4422-486D-94F2-60C02659CA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A40E1-EF8C-4B05-8131-5900F22D94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D17FB-E371-43A6-A861-E336AD1487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0ACA-69DA-4DCC-9629-48410B4AE0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1AC40-BEA2-4133-897C-E0A674D03E0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BE44C-2BD1-40E9-A8A4-7A711F0259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CF8B9-886B-4305-9085-94B3CC4B6D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7C409-63DE-4153-8C17-5DFB5EAA41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3972A-65EF-4FB0-B5E8-5CC5F37B7B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0D87-711F-40B8-8D6A-B1EA02F591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EB7B33-7795-4BDB-B245-751806A80E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1143000"/>
            <a:ext cx="8458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D46"/>
          </a:solidFill>
          <a:latin typeface="+mn-lt"/>
          <a:ea typeface="+mn-ea"/>
          <a:cs typeface="+mn-cs"/>
        </a:defRPr>
      </a:lvl1pPr>
      <a:lvl2pPr marL="763588" indent="-285750" algn="l" rtl="0" fontAlgn="base">
        <a:spcBef>
          <a:spcPct val="20000"/>
        </a:spcBef>
        <a:spcAft>
          <a:spcPct val="0"/>
        </a:spcAft>
        <a:defRPr sz="2400">
          <a:solidFill>
            <a:srgbClr val="002D46"/>
          </a:solidFill>
          <a:latin typeface="+mn-lt"/>
          <a:ea typeface="+mn-ea"/>
        </a:defRPr>
      </a:lvl2pPr>
      <a:lvl3pPr marL="1182688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D46"/>
          </a:solidFill>
          <a:latin typeface="+mn-lt"/>
          <a:ea typeface="+mn-ea"/>
        </a:defRPr>
      </a:lvl3pPr>
      <a:lvl4pPr marL="1619250" indent="-246063" algn="l" rtl="0" fontAlgn="base">
        <a:spcBef>
          <a:spcPct val="20000"/>
        </a:spcBef>
        <a:spcAft>
          <a:spcPct val="0"/>
        </a:spcAft>
        <a:defRPr>
          <a:solidFill>
            <a:srgbClr val="002D46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odileeds.org/projects/ge2017/" TargetMode="Externa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ruce.mitchell@ons.gov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eorge.tzelepis@ons.gov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rtographic-images.net/Cartographic_Images/120_Peutinger_Tabl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mapper.org/maps/gdp-2018/" TargetMode="External"/><Relationship Id="rId2" Type="http://schemas.openxmlformats.org/officeDocument/2006/relationships/hyperlink" Target="https://worldmapper.org/maps/absolute-poverty-2016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worldmapper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3356992"/>
            <a:ext cx="7772400" cy="182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GB" sz="3600" b="1" dirty="0">
                <a:latin typeface="Calibri Light" panose="020F0302020204030204" pitchFamily="34" charset="0"/>
              </a:rPr>
              <a:t>Automated equal area cartograms</a:t>
            </a:r>
          </a:p>
          <a:p>
            <a:pPr eaLnBrk="1" hangingPunct="1"/>
            <a:endParaRPr lang="en-GB" sz="3600" b="1" dirty="0">
              <a:solidFill>
                <a:srgbClr val="002D46"/>
              </a:solidFill>
              <a:latin typeface="Calibri Light" panose="020F0302020204030204" pitchFamily="34" charset="0"/>
            </a:endParaRPr>
          </a:p>
          <a:p>
            <a:pPr eaLnBrk="1" hangingPunct="1"/>
            <a:r>
              <a:rPr lang="en-GB" dirty="0">
                <a:latin typeface="Calibri Light" panose="020F0302020204030204" pitchFamily="34" charset="0"/>
              </a:rPr>
              <a:t>Algorithm-led generation of equal area cartograms for anywhere, any period, and any scale</a:t>
            </a:r>
            <a:endParaRPr lang="en-GB" dirty="0">
              <a:solidFill>
                <a:srgbClr val="002D46"/>
              </a:solidFill>
              <a:latin typeface="Calibri Light" panose="020F030202020403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23928" y="5715000"/>
            <a:ext cx="43199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800" dirty="0">
                <a:latin typeface="Calibri Light" panose="020F0302020204030204" pitchFamily="34" charset="0"/>
              </a:rPr>
              <a:t>Bruce Mitchell, ONS Geography</a:t>
            </a:r>
          </a:p>
          <a:p>
            <a:pPr algn="r"/>
            <a:r>
              <a:rPr lang="en-GB" sz="1800" dirty="0">
                <a:latin typeface="Calibri Light" panose="020F0302020204030204" pitchFamily="34" charset="0"/>
              </a:rPr>
              <a:t>George Tzelepis, Dept. of International Trade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A26A84-7CB7-404D-AA55-9FEDE7320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5715000"/>
            <a:ext cx="16556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180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0395"/>
            <a:ext cx="7886700" cy="92434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alibri Light" panose="020F0302020204030204" pitchFamily="34" charset="0"/>
              </a:rPr>
              <a:t>Projection and units </a:t>
            </a:r>
            <a:br>
              <a:rPr lang="en-GB" sz="2400" dirty="0">
                <a:latin typeface="Calibri Light" panose="020F0302020204030204" pitchFamily="34" charset="0"/>
              </a:rPr>
            </a:br>
            <a:r>
              <a:rPr lang="en-GB" sz="2400" b="0" dirty="0">
                <a:latin typeface="Calibri Light" panose="020F0302020204030204" pitchFamily="34" charset="0"/>
              </a:rPr>
              <a:t>RUSSIA: district centroids</a:t>
            </a:r>
            <a:endParaRPr lang="en-GB" sz="1800" b="0" dirty="0">
              <a:latin typeface="Calibri Light" panose="020F0302020204030204" pitchFamily="34" charset="0"/>
            </a:endParaRPr>
          </a:p>
        </p:txBody>
      </p:sp>
      <p:pic>
        <p:nvPicPr>
          <p:cNvPr id="4" name="Content Placeholder 3" descr="Russia oblasts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19" y="3248804"/>
            <a:ext cx="5731902" cy="357880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5562"/>
            <a:ext cx="7772400" cy="1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1367942" y="2487168"/>
            <a:ext cx="412038" cy="636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309421" y="1697127"/>
            <a:ext cx="0" cy="519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228954" y="2289658"/>
            <a:ext cx="58522" cy="1901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909267" y="3152851"/>
            <a:ext cx="2926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2244547" y="2677363"/>
            <a:ext cx="249936" cy="459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2648102" y="2516429"/>
            <a:ext cx="694944" cy="1901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496666" y="2545690"/>
            <a:ext cx="614476" cy="314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4234266" y="2640787"/>
            <a:ext cx="644972" cy="1743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5376672" y="2602998"/>
            <a:ext cx="430356" cy="147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 flipV="1">
            <a:off x="5878963" y="2601784"/>
            <a:ext cx="485261" cy="492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6444691" y="2787091"/>
            <a:ext cx="790043" cy="3072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7395667" y="2157984"/>
            <a:ext cx="1046075" cy="592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 flipV="1">
            <a:off x="5025542" y="1353312"/>
            <a:ext cx="3416201" cy="3584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1388670" y="1419149"/>
            <a:ext cx="1434997" cy="276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2945590" y="1338682"/>
            <a:ext cx="1794660" cy="56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8492947" y="1776375"/>
            <a:ext cx="6097" cy="3523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Oval 52"/>
          <p:cNvSpPr/>
          <p:nvPr/>
        </p:nvSpPr>
        <p:spPr bwMode="auto">
          <a:xfrm>
            <a:off x="863195" y="2435961"/>
            <a:ext cx="146304" cy="13898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762963" y="4579315"/>
            <a:ext cx="167031" cy="16825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flipH="1">
            <a:off x="2128723" y="4513479"/>
            <a:ext cx="329184" cy="2121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2955341" y="4052621"/>
            <a:ext cx="181661" cy="1450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2523744" y="4052622"/>
            <a:ext cx="336500" cy="4169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1858061" y="5727802"/>
            <a:ext cx="358445" cy="5266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 flipV="1">
            <a:off x="2083614" y="4819441"/>
            <a:ext cx="52426" cy="703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2266492" y="5705856"/>
            <a:ext cx="330404" cy="5034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2676145" y="5741156"/>
            <a:ext cx="1113129" cy="2353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3840480" y="6049670"/>
            <a:ext cx="475488" cy="2926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V="1">
            <a:off x="4387901" y="6217920"/>
            <a:ext cx="1288694" cy="1157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5720486" y="5844845"/>
            <a:ext cx="160935" cy="351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 flipV="1">
            <a:off x="6978701" y="5896051"/>
            <a:ext cx="138988" cy="950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7344461" y="4923131"/>
            <a:ext cx="29262" cy="753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5288891" y="3401568"/>
            <a:ext cx="1799538" cy="256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3196742" y="3634379"/>
            <a:ext cx="1110692" cy="5718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 flipV="1">
            <a:off x="4411066" y="3613709"/>
            <a:ext cx="760780" cy="95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7249363" y="3503981"/>
            <a:ext cx="124359" cy="13021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7161581" y="5779009"/>
            <a:ext cx="153619" cy="2926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flipV="1">
            <a:off x="6598310" y="5947259"/>
            <a:ext cx="329185" cy="482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H="1" flipV="1">
            <a:off x="5939942" y="5881421"/>
            <a:ext cx="629108" cy="5266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ECADFA-309F-4E73-ABBF-F71D0B225340}"/>
              </a:ext>
            </a:extLst>
          </p:cNvPr>
          <p:cNvSpPr txBox="1"/>
          <p:nvPr/>
        </p:nvSpPr>
        <p:spPr>
          <a:xfrm>
            <a:off x="615213" y="3327339"/>
            <a:ext cx="9108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Web</a:t>
            </a:r>
          </a:p>
          <a:p>
            <a:pPr algn="ctr"/>
            <a:r>
              <a:rPr lang="en-GB" sz="1400" dirty="0"/>
              <a:t>Mercator</a:t>
            </a:r>
          </a:p>
          <a:p>
            <a:pPr algn="ctr"/>
            <a:r>
              <a:rPr lang="en-GB" sz="1400" dirty="0"/>
              <a:t>(decimal </a:t>
            </a:r>
          </a:p>
          <a:p>
            <a:pPr algn="ctr"/>
            <a:r>
              <a:rPr lang="en-GB" sz="1400" dirty="0"/>
              <a:t>degrees)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C81C6-2EC0-4961-BB63-DCAA6B78C4CE}"/>
              </a:ext>
            </a:extLst>
          </p:cNvPr>
          <p:cNvSpPr/>
          <p:nvPr/>
        </p:nvSpPr>
        <p:spPr>
          <a:xfrm>
            <a:off x="7609841" y="5697691"/>
            <a:ext cx="1680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Lambert </a:t>
            </a:r>
          </a:p>
          <a:p>
            <a:pPr algn="ctr"/>
            <a:r>
              <a:rPr lang="en-GB" sz="1600" dirty="0"/>
              <a:t>Polar </a:t>
            </a:r>
          </a:p>
          <a:p>
            <a:pPr algn="ctr"/>
            <a:r>
              <a:rPr lang="en-GB" sz="1600" dirty="0" err="1"/>
              <a:t>Conformic</a:t>
            </a:r>
            <a:endParaRPr lang="en-GB" sz="1600" dirty="0"/>
          </a:p>
          <a:p>
            <a:pPr algn="ctr"/>
            <a:r>
              <a:rPr lang="en-GB" sz="1600" dirty="0"/>
              <a:t>(meters)</a:t>
            </a:r>
          </a:p>
        </p:txBody>
      </p:sp>
    </p:spTree>
    <p:extLst>
      <p:ext uri="{BB962C8B-B14F-4D97-AF65-F5344CB8AC3E}">
        <p14:creationId xmlns:p14="http://schemas.microsoft.com/office/powerpoint/2010/main" val="153559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72344"/>
          </a:xfrm>
        </p:spPr>
        <p:txBody>
          <a:bodyPr>
            <a:normAutofit/>
          </a:bodyPr>
          <a:lstStyle/>
          <a:p>
            <a:r>
              <a:rPr lang="en-GB" dirty="0">
                <a:latin typeface="Calibri Light" panose="020F0302020204030204" pitchFamily="34" charset="0"/>
              </a:rPr>
              <a:t>Shape and orientation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9E5506-B108-466C-B269-86CCC7D38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4" t="14571" r="22444" b="14571"/>
          <a:stretch/>
        </p:blipFill>
        <p:spPr>
          <a:xfrm>
            <a:off x="539552" y="1484784"/>
            <a:ext cx="720081" cy="2592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C383A5-9F3A-43EC-B910-151877B31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t="14571" r="23756" b="14571"/>
          <a:stretch/>
        </p:blipFill>
        <p:spPr>
          <a:xfrm>
            <a:off x="6084168" y="1484784"/>
            <a:ext cx="2736304" cy="25922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336D15-3635-45DC-8056-3FD873892F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t="20476" r="11988" b="20476"/>
          <a:stretch/>
        </p:blipFill>
        <p:spPr>
          <a:xfrm>
            <a:off x="2315776" y="4293096"/>
            <a:ext cx="4512448" cy="2376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5C284F-1D5A-4047-981B-2CB416D77B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t="12603" r="30317" b="12603"/>
          <a:stretch/>
        </p:blipFill>
        <p:spPr>
          <a:xfrm>
            <a:off x="1979712" y="1522585"/>
            <a:ext cx="201622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7234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Density of the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alibri Light" panose="020F0302020204030204" pitchFamily="34" charset="0"/>
              </a:rPr>
              <a:t>Number of the target subunits (district or locality) within the overall geography (country);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</a:rPr>
              <a:t>Median centroid location of the sub-geography units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Spatial distribution of the ‘target’ sub-geography;</a:t>
            </a:r>
          </a:p>
          <a:p>
            <a:endParaRPr lang="en-GB" sz="2600" dirty="0">
              <a:latin typeface="Calibri Light" panose="020F0302020204030204" pitchFamily="34" charset="0"/>
            </a:endParaRPr>
          </a:p>
          <a:p>
            <a:endParaRPr lang="en-GB" sz="26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100" i="1" dirty="0">
                <a:latin typeface="Calibri Light" panose="020F0302020204030204" pitchFamily="34" charset="0"/>
              </a:rPr>
              <a:t>        uniform</a:t>
            </a:r>
          </a:p>
          <a:p>
            <a:pPr marL="0" indent="0">
              <a:buNone/>
            </a:pPr>
            <a:r>
              <a:rPr lang="en-GB" sz="2100" i="1" dirty="0">
                <a:latin typeface="Calibri Light" panose="020F0302020204030204" pitchFamily="34" charset="0"/>
              </a:rPr>
              <a:t>        clustered</a:t>
            </a:r>
          </a:p>
          <a:p>
            <a:pPr marL="0" indent="0">
              <a:buNone/>
            </a:pPr>
            <a:r>
              <a:rPr lang="en-GB" sz="2100" i="1" dirty="0">
                <a:latin typeface="Calibri Light" panose="020F0302020204030204" pitchFamily="34" charset="0"/>
              </a:rPr>
              <a:t>        multi-clustered</a:t>
            </a:r>
          </a:p>
        </p:txBody>
      </p:sp>
      <p:pic>
        <p:nvPicPr>
          <p:cNvPr id="4" name="Picture 3" descr="France-departements-2015.png">
            <a:extLst>
              <a:ext uri="{FF2B5EF4-FFF2-40B4-BE49-F238E27FC236}">
                <a16:creationId xmlns:a16="http://schemas.microsoft.com/office/drawing/2014/main" id="{02FE3E70-4061-48B2-8C21-0F8F1441C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73016"/>
            <a:ext cx="2482390" cy="2772000"/>
          </a:xfrm>
          <a:prstGeom prst="rect">
            <a:avLst/>
          </a:prstGeom>
        </p:spPr>
      </p:pic>
      <p:pic>
        <p:nvPicPr>
          <p:cNvPr id="5" name="Picture 4" descr="France-canton-centroids.png">
            <a:extLst>
              <a:ext uri="{FF2B5EF4-FFF2-40B4-BE49-F238E27FC236}">
                <a16:creationId xmlns:a16="http://schemas.microsoft.com/office/drawing/2014/main" id="{46DD79DF-A13D-4751-BC48-E15C226B7A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73016"/>
            <a:ext cx="27720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9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A2-44CD-4C7C-A797-47CCE1A2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72344"/>
          </a:xfrm>
        </p:spPr>
        <p:txBody>
          <a:bodyPr/>
          <a:lstStyle/>
          <a:p>
            <a:r>
              <a:rPr lang="en-GB" sz="2800" dirty="0">
                <a:latin typeface="Calibri Light" panose="020F0302020204030204" pitchFamily="34" charset="0"/>
              </a:rPr>
              <a:t>Hexagon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1980A-8136-4081-A811-9A28466A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40" y="1340768"/>
            <a:ext cx="7772400" cy="45720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latin typeface="Calibri Light" panose="020F03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Calibri Light" panose="020F0302020204030204" pitchFamily="34" charset="0"/>
              </a:rPr>
              <a:t>Orientation (       or       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latin typeface="Calibri Light" panose="020F03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Calibri Light" panose="020F0302020204030204" pitchFamily="34" charset="0"/>
              </a:rPr>
              <a:t>Size - set in units of the projection: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Calibri Light" panose="020F0302020204030204" pitchFamily="34" charset="0"/>
              </a:rPr>
              <a:t>      Optimal where</a:t>
            </a:r>
          </a:p>
          <a:p>
            <a:pPr marL="1239838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</a:rPr>
              <a:t>Hexmap pattern most like the original geographical shape;</a:t>
            </a:r>
          </a:p>
          <a:p>
            <a:pPr marL="1239838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</a:rPr>
              <a:t>Hexes overlay accurately on background mapping; </a:t>
            </a:r>
          </a:p>
          <a:p>
            <a:pPr marL="1239838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</a:rPr>
              <a:t>Hexes as large as possible;</a:t>
            </a:r>
          </a:p>
          <a:p>
            <a:pPr marL="1239838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</a:rPr>
              <a:t>Proportion maximised of area of all hexes still contained within the original geography.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7DBCD02-F1AB-459B-B315-887A6A645589}"/>
              </a:ext>
            </a:extLst>
          </p:cNvPr>
          <p:cNvSpPr>
            <a:spLocks noChangeAspect="1"/>
          </p:cNvSpPr>
          <p:nvPr/>
        </p:nvSpPr>
        <p:spPr bwMode="auto">
          <a:xfrm>
            <a:off x="3203848" y="1969888"/>
            <a:ext cx="360000" cy="310345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B5F49B5E-3D9E-4E70-9839-9D363A34F122}"/>
              </a:ext>
            </a:extLst>
          </p:cNvPr>
          <p:cNvSpPr>
            <a:spLocks noChangeAspect="1"/>
          </p:cNvSpPr>
          <p:nvPr/>
        </p:nvSpPr>
        <p:spPr bwMode="auto">
          <a:xfrm rot="1800000">
            <a:off x="2461381" y="1981060"/>
            <a:ext cx="334080" cy="2880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77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27FB33-80EF-4E68-9D15-C8583927E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3556" r="1786" b="11692"/>
          <a:stretch/>
        </p:blipFill>
        <p:spPr>
          <a:xfrm>
            <a:off x="251520" y="1340768"/>
            <a:ext cx="3454152" cy="18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B4DFE1-ED65-40F0-867B-54DA0685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3852" r="3412" b="13319"/>
          <a:stretch/>
        </p:blipFill>
        <p:spPr>
          <a:xfrm>
            <a:off x="251520" y="3335965"/>
            <a:ext cx="3456384" cy="1512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80D943-C811-4A3A-807F-461021FA10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r="1584" b="10349"/>
          <a:stretch/>
        </p:blipFill>
        <p:spPr>
          <a:xfrm>
            <a:off x="251520" y="5043131"/>
            <a:ext cx="3454152" cy="162622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129B26E-D1C6-4FFB-B442-9B92AC26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72344"/>
          </a:xfrm>
        </p:spPr>
        <p:txBody>
          <a:bodyPr/>
          <a:lstStyle/>
          <a:p>
            <a:br>
              <a:rPr lang="en-GB" sz="2400" dirty="0"/>
            </a:br>
            <a:r>
              <a:rPr lang="en-GB" sz="2400" dirty="0">
                <a:latin typeface="Calibri Light" panose="020F0302020204030204" pitchFamily="34" charset="0"/>
              </a:rPr>
              <a:t>RUSSIA: districts</a:t>
            </a:r>
            <a:br>
              <a:rPr lang="en-GB" dirty="0">
                <a:latin typeface="Calibri Light" panose="020F0302020204030204" pitchFamily="34" charset="0"/>
              </a:rPr>
            </a:br>
            <a:r>
              <a:rPr lang="en-GB" sz="1600" b="0" dirty="0">
                <a:latin typeface="Calibri Light" panose="020F0302020204030204" pitchFamily="34" charset="0"/>
              </a:rPr>
              <a:t>Hex size = 190,000 METERS </a:t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A0BD9-A0CB-452B-89AC-85F3DFFFA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84" y="2137868"/>
            <a:ext cx="5487816" cy="38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62180-AAA4-4EAD-A358-4E4C6CBC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 Light" panose="020F0302020204030204" pitchFamily="34" charset="0"/>
              </a:rPr>
              <a:t>UK: LAD, Parl. Constituencies, MSOAs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21C425-AD29-411F-AF6B-D3B637759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7208" y="2420015"/>
            <a:ext cx="3538800" cy="3961744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AF05D8-685C-4826-8FA8-D211F9985BB7}"/>
              </a:ext>
            </a:extLst>
          </p:cNvPr>
          <p:cNvSpPr txBox="1"/>
          <p:nvPr/>
        </p:nvSpPr>
        <p:spPr>
          <a:xfrm>
            <a:off x="423192" y="1518539"/>
            <a:ext cx="2025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dirty="0">
                <a:latin typeface="Calibri Light" panose="020F0302020204030204" pitchFamily="34" charset="0"/>
              </a:rPr>
              <a:t>LADs</a:t>
            </a:r>
            <a:endParaRPr lang="en-GB" sz="1800" dirty="0">
              <a:latin typeface="Calibri Light" panose="020F0302020204030204" pitchFamily="34" charset="0"/>
            </a:endParaRPr>
          </a:p>
          <a:p>
            <a:pPr algn="ctr"/>
            <a:r>
              <a:rPr lang="en-GB" sz="1800" dirty="0">
                <a:latin typeface="Calibri Light" panose="020F0302020204030204" pitchFamily="34" charset="0"/>
              </a:rPr>
              <a:t>Hex size = 12,500 m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7FE1BF-19D3-4AE1-A150-52D60E1EE9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420015"/>
            <a:ext cx="2080800" cy="39634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4FB8CE-D6A4-403E-AC69-307CC68A1ECD}"/>
              </a:ext>
            </a:extLst>
          </p:cNvPr>
          <p:cNvSpPr txBox="1"/>
          <p:nvPr/>
        </p:nvSpPr>
        <p:spPr>
          <a:xfrm>
            <a:off x="2958985" y="1518539"/>
            <a:ext cx="1855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dirty="0" err="1">
                <a:latin typeface="Calibri Light" panose="020F0302020204030204" pitchFamily="34" charset="0"/>
              </a:rPr>
              <a:t>ParliCons</a:t>
            </a:r>
            <a:endParaRPr lang="en-GB" sz="1800" dirty="0">
              <a:latin typeface="Calibri Light" panose="020F0302020204030204" pitchFamily="34" charset="0"/>
            </a:endParaRPr>
          </a:p>
          <a:p>
            <a:pPr algn="ctr"/>
            <a:r>
              <a:rPr lang="en-GB" sz="1800" dirty="0">
                <a:latin typeface="Calibri Light" panose="020F0302020204030204" pitchFamily="34" charset="0"/>
              </a:rPr>
              <a:t>Hex size = 6,500m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883135-73F8-4C70-A24D-F0E6F81034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5972" y="2461794"/>
            <a:ext cx="2001600" cy="39637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0F0BDC-C588-4BFB-9EAB-65239DA9DABD}"/>
              </a:ext>
            </a:extLst>
          </p:cNvPr>
          <p:cNvSpPr txBox="1"/>
          <p:nvPr/>
        </p:nvSpPr>
        <p:spPr>
          <a:xfrm>
            <a:off x="6138821" y="1564706"/>
            <a:ext cx="1855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dirty="0">
                <a:latin typeface="Calibri Light" panose="020F0302020204030204" pitchFamily="34" charset="0"/>
              </a:rPr>
              <a:t>MSOAs</a:t>
            </a:r>
          </a:p>
          <a:p>
            <a:pPr algn="ctr"/>
            <a:r>
              <a:rPr lang="en-GB" sz="1800" dirty="0">
                <a:latin typeface="Calibri Light" panose="020F0302020204030204" pitchFamily="34" charset="0"/>
              </a:rPr>
              <a:t>Hex size = 2,500m</a:t>
            </a:r>
          </a:p>
        </p:txBody>
      </p:sp>
    </p:spTree>
    <p:extLst>
      <p:ext uri="{BB962C8B-B14F-4D97-AF65-F5344CB8AC3E}">
        <p14:creationId xmlns:p14="http://schemas.microsoft.com/office/powerpoint/2010/main" val="367486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44F7-8E23-4376-AFC7-2A8BE591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 Light" panose="020F0302020204030204" pitchFamily="34" charset="0"/>
              </a:rPr>
              <a:t>Hexmap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13247-F9D1-409E-8498-A1771899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</a:rPr>
              <a:t>Drawbacks:</a:t>
            </a:r>
          </a:p>
          <a:p>
            <a:pPr marL="820738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A geographically faithful hexmap can incorporate large areas of empty space.</a:t>
            </a:r>
          </a:p>
          <a:p>
            <a:pPr marL="820738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Small hexes = hard to label and read.</a:t>
            </a:r>
          </a:p>
          <a:p>
            <a:pPr marL="57150" indent="0">
              <a:buNone/>
            </a:pPr>
            <a:r>
              <a:rPr lang="en-GB" dirty="0">
                <a:latin typeface="Calibri Light" panose="020F0302020204030204" pitchFamily="34" charset="0"/>
              </a:rPr>
              <a:t>Challenge:</a:t>
            </a:r>
          </a:p>
          <a:p>
            <a:pPr marL="935038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Compress the hexmap - larger hexes while still retaining similarity to original shape.</a:t>
            </a:r>
          </a:p>
          <a:p>
            <a:pPr marL="57150" indent="0">
              <a:buNone/>
            </a:pPr>
            <a:r>
              <a:rPr lang="en-GB" dirty="0">
                <a:latin typeface="Calibri Light" panose="020F0302020204030204" pitchFamily="34" charset="0"/>
              </a:rPr>
              <a:t>Solution: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Shift hexes towards the median centre of the dataset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Apply gravity and friction functions;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More compact stand-alone graphic (will no longer overlay on geographic basemap).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417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F92259-8862-472D-BDE8-188D7EB4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500000" cy="45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B982BB-5BCD-4BF6-B4EE-4EDE51DA2F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772816"/>
            <a:ext cx="4320480" cy="45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FB3546-18AC-4FF2-99B0-DB42702528AC}"/>
              </a:ext>
            </a:extLst>
          </p:cNvPr>
          <p:cNvSpPr txBox="1"/>
          <p:nvPr/>
        </p:nvSpPr>
        <p:spPr>
          <a:xfrm>
            <a:off x="325930" y="476672"/>
            <a:ext cx="7499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Compressed hexmap: Europe at NUTS2 level</a:t>
            </a:r>
          </a:p>
        </p:txBody>
      </p:sp>
    </p:spTree>
    <p:extLst>
      <p:ext uri="{BB962C8B-B14F-4D97-AF65-F5344CB8AC3E}">
        <p14:creationId xmlns:p14="http://schemas.microsoft.com/office/powerpoint/2010/main" val="146105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1DE18C-4A42-42AA-9524-44A63A1986B0}"/>
              </a:ext>
            </a:extLst>
          </p:cNvPr>
          <p:cNvSpPr/>
          <p:nvPr/>
        </p:nvSpPr>
        <p:spPr bwMode="auto">
          <a:xfrm>
            <a:off x="3995936" y="764704"/>
            <a:ext cx="1296144" cy="64807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68FB46-46A6-4AA4-853E-FB28F3902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4" y="1124744"/>
            <a:ext cx="3939484" cy="5567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62D5C-0F04-4D78-9C62-23F431577388}"/>
              </a:ext>
            </a:extLst>
          </p:cNvPr>
          <p:cNvSpPr txBox="1"/>
          <p:nvPr/>
        </p:nvSpPr>
        <p:spPr>
          <a:xfrm>
            <a:off x="467544" y="6309900"/>
            <a:ext cx="1417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Source: Electoral Commission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7A00BBE-EA06-4DAD-803F-E9E9EE8E7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002470"/>
              </p:ext>
            </p:extLst>
          </p:nvPr>
        </p:nvGraphicFramePr>
        <p:xfrm>
          <a:off x="4932040" y="1124744"/>
          <a:ext cx="3688722" cy="544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4" imgW="9041040" imgH="13333320" progId="Photoshop.Image.13">
                  <p:embed/>
                </p:oleObj>
              </mc:Choice>
              <mc:Fallback>
                <p:oleObj name="Image" r:id="rId4" imgW="9041040" imgH="133333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1124744"/>
                        <a:ext cx="3688722" cy="5445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FB58B7E-4175-4DA1-9A74-754503A56D2C}"/>
              </a:ext>
            </a:extLst>
          </p:cNvPr>
          <p:cNvSpPr/>
          <p:nvPr/>
        </p:nvSpPr>
        <p:spPr>
          <a:xfrm>
            <a:off x="5526360" y="6524119"/>
            <a:ext cx="2574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latin typeface="Calibri Light" panose="020F0302020204030204" pitchFamily="34" charset="0"/>
                <a:hlinkClick r:id="rId6"/>
              </a:rPr>
              <a:t>https://odileeds.org/projects/ge2017/</a:t>
            </a:r>
            <a:r>
              <a:rPr lang="en-GB" sz="1200" i="1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21FBC0-CEDD-43CB-8239-E19F7623586D}"/>
              </a:ext>
            </a:extLst>
          </p:cNvPr>
          <p:cNvSpPr txBox="1"/>
          <p:nvPr/>
        </p:nvSpPr>
        <p:spPr>
          <a:xfrm>
            <a:off x="385264" y="260648"/>
            <a:ext cx="8566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Uncompressed hexmap: UK General Election, 2017</a:t>
            </a:r>
          </a:p>
        </p:txBody>
      </p:sp>
    </p:spTree>
    <p:extLst>
      <p:ext uri="{BB962C8B-B14F-4D97-AF65-F5344CB8AC3E}">
        <p14:creationId xmlns:p14="http://schemas.microsoft.com/office/powerpoint/2010/main" val="8156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681E-E0DE-428E-8E9B-87EC9A68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7234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 Light" panose="020F0302020204030204" pitchFamily="34" charset="0"/>
              </a:rPr>
              <a:t>Next steps</a:t>
            </a:r>
            <a:endParaRPr lang="en-GB" sz="32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323A2-32F0-4873-82A6-C63D7ECF4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 Light" panose="020F0302020204030204" pitchFamily="34" charset="0"/>
              </a:rPr>
              <a:t>Re-engineer the compression code;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 Light" panose="020F0302020204030204" pitchFamily="34" charset="0"/>
              </a:rPr>
              <a:t>Automatic calculation of optimal hex size;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 Light" panose="020F0302020204030204" pitchFamily="34" charset="0"/>
              </a:rPr>
              <a:t>Code refinements (functions);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 Light" panose="020F0302020204030204" pitchFamily="34" charset="0"/>
              </a:rPr>
              <a:t>Identification and processing of clustering patterns;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 Light" panose="020F0302020204030204" pitchFamily="34" charset="0"/>
              </a:rPr>
              <a:t>Creation and distribution to GSS of hexmap templates for common UK geographies.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 Light" panose="020F0302020204030204" pitchFamily="34" charset="0"/>
              </a:rPr>
              <a:t>Publication on GitHub</a:t>
            </a:r>
            <a:endParaRPr lang="en-GB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5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354DB9-F558-4325-908C-3007123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114277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“The tyranny of large areas”</a:t>
            </a:r>
            <a:br>
              <a:rPr lang="en-GB" sz="44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</a:br>
            <a:r>
              <a:rPr lang="en-GB" sz="2700" i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	Large areas dominate, </a:t>
            </a:r>
            <a:r>
              <a:rPr lang="en-GB" sz="1600" i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small areas recede</a:t>
            </a:r>
          </a:p>
        </p:txBody>
      </p:sp>
      <p:pic>
        <p:nvPicPr>
          <p:cNvPr id="5" name="Content Placeholder 3" descr="UK2013LADsByAreaNoInsets608.png">
            <a:extLst>
              <a:ext uri="{FF2B5EF4-FFF2-40B4-BE49-F238E27FC236}">
                <a16:creationId xmlns:a16="http://schemas.microsoft.com/office/drawing/2014/main" id="{0A47B248-D7CA-4668-923E-5F90D1CEC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4" y="1556792"/>
            <a:ext cx="3601916" cy="52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37E71D-6174-4D53-8BD0-E19FED5824EB}"/>
              </a:ext>
            </a:extLst>
          </p:cNvPr>
          <p:cNvSpPr txBox="1"/>
          <p:nvPr/>
        </p:nvSpPr>
        <p:spPr>
          <a:xfrm>
            <a:off x="3775693" y="3429000"/>
            <a:ext cx="15926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Affects even</a:t>
            </a:r>
          </a:p>
          <a:p>
            <a:pPr algn="ctr"/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dedicated </a:t>
            </a:r>
          </a:p>
          <a:p>
            <a:pPr algn="ctr"/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statistical </a:t>
            </a:r>
          </a:p>
          <a:p>
            <a:pPr algn="ctr"/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geographies</a:t>
            </a:r>
            <a:endParaRPr lang="en-GB" sz="2200" dirty="0">
              <a:latin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0245C-BE86-433A-98DB-BB6C1D85B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693900" cy="522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 Light" panose="020F0302020204030204" pitchFamily="34" charset="0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2300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GB" sz="2300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GB" sz="2300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GB" sz="2300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GB" sz="230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GB" sz="230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GB" sz="230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GB" sz="2300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algn="r">
              <a:buNone/>
            </a:pPr>
            <a:r>
              <a:rPr lang="en-GB" sz="1800" b="1" dirty="0">
                <a:solidFill>
                  <a:schemeClr val="accent5">
                    <a:lumMod val="25000"/>
                  </a:schemeClr>
                </a:solidFill>
              </a:rPr>
              <a:t>Bruce Mitchell</a:t>
            </a:r>
          </a:p>
          <a:p>
            <a:pPr marL="0" indent="0" algn="r">
              <a:buNone/>
            </a:pPr>
            <a:r>
              <a:rPr lang="en-GB" sz="1800" dirty="0">
                <a:solidFill>
                  <a:srgbClr val="002060"/>
                </a:solidFill>
              </a:rPr>
              <a:t> </a:t>
            </a:r>
            <a:r>
              <a:rPr lang="en-GB" sz="1800" i="1" dirty="0">
                <a:solidFill>
                  <a:srgbClr val="002060"/>
                </a:solidFill>
                <a:hlinkClick r:id="rId3"/>
              </a:rPr>
              <a:t>bruce.mitchell@ons.gov.uk</a:t>
            </a:r>
            <a:endParaRPr lang="en-GB" sz="1800" i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en-GB" sz="1800" i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en-GB" sz="1800" b="1" dirty="0">
                <a:solidFill>
                  <a:schemeClr val="accent5">
                    <a:lumMod val="25000"/>
                  </a:schemeClr>
                </a:solidFill>
              </a:rPr>
              <a:t>George Tzelepis</a:t>
            </a:r>
          </a:p>
          <a:p>
            <a:pPr marL="0" indent="0" algn="r">
              <a:buNone/>
            </a:pPr>
            <a:r>
              <a:rPr lang="en-GB" sz="1800" i="1" dirty="0">
                <a:solidFill>
                  <a:schemeClr val="accent5">
                    <a:lumMod val="25000"/>
                  </a:schemeClr>
                </a:solidFill>
                <a:hlinkClick r:id="rId4"/>
              </a:rPr>
              <a:t>george.tzelepis@Trade.gov.uk</a:t>
            </a:r>
            <a:endParaRPr lang="en-GB" sz="1800" i="1" dirty="0">
              <a:solidFill>
                <a:schemeClr val="accent5">
                  <a:lumMod val="25000"/>
                </a:schemeClr>
              </a:solidFill>
            </a:endParaRPr>
          </a:p>
          <a:p>
            <a:pPr algn="r">
              <a:buNone/>
            </a:pPr>
            <a:endParaRPr lang="en-GB" sz="1800" dirty="0"/>
          </a:p>
          <a:p>
            <a:pPr>
              <a:buNone/>
            </a:pPr>
            <a:endParaRPr lang="en-GB" sz="1800" dirty="0"/>
          </a:p>
          <a:p>
            <a:pPr>
              <a:buNone/>
            </a:pPr>
            <a:endParaRPr lang="en-GB" sz="1400" dirty="0"/>
          </a:p>
          <a:p>
            <a:pPr>
              <a:buNone/>
            </a:pPr>
            <a:endParaRPr lang="en-GB" sz="1400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34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A601-1425-452A-9329-F2E58B8B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B9137-2122-4E63-8AFE-A5A5B948C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572000"/>
          </a:xfrm>
        </p:spPr>
        <p:txBody>
          <a:bodyPr/>
          <a:lstStyle/>
          <a:p>
            <a:r>
              <a:rPr lang="en-GB" dirty="0">
                <a:latin typeface="Calibri Light" panose="020F0302020204030204" pitchFamily="34" charset="0"/>
              </a:rPr>
              <a:t>A special form of map</a:t>
            </a:r>
          </a:p>
          <a:p>
            <a:r>
              <a:rPr lang="en-GB" dirty="0">
                <a:latin typeface="Calibri Light" panose="020F0302020204030204" pitchFamily="34" charset="0"/>
              </a:rPr>
              <a:t>Scaled to a thematic mapping variable other than land area or distance</a:t>
            </a:r>
          </a:p>
          <a:p>
            <a:r>
              <a:rPr lang="en-GB" dirty="0">
                <a:latin typeface="Calibri Light" panose="020F0302020204030204" pitchFamily="34" charset="0"/>
              </a:rPr>
              <a:t>Data, not geography, drives how the map looks</a:t>
            </a:r>
          </a:p>
          <a:p>
            <a:r>
              <a:rPr lang="en-GB" i="1" dirty="0">
                <a:latin typeface="Calibri Light" panose="020F0302020204030204" pitchFamily="34" charset="0"/>
              </a:rPr>
              <a:t>Tabula Peutingeriana</a:t>
            </a:r>
            <a:r>
              <a:rPr lang="en-GB" dirty="0">
                <a:latin typeface="Calibri Light" panose="020F0302020204030204" pitchFamily="34" charset="0"/>
              </a:rPr>
              <a:t> – a 1</a:t>
            </a:r>
            <a:r>
              <a:rPr lang="en-GB" baseline="30000" dirty="0">
                <a:latin typeface="Calibri Light" panose="020F0302020204030204" pitchFamily="34" charset="0"/>
              </a:rPr>
              <a:t>st</a:t>
            </a:r>
            <a:r>
              <a:rPr lang="en-GB" dirty="0">
                <a:latin typeface="Calibri Light" panose="020F0302020204030204" pitchFamily="34" charset="0"/>
              </a:rPr>
              <a:t> C. itinerary of the Roman Empire – scaled (roughly) by travel time</a:t>
            </a:r>
            <a:endParaRPr lang="en-GB" dirty="0"/>
          </a:p>
          <a:p>
            <a:endParaRPr lang="en-GB" dirty="0">
              <a:latin typeface="Calibri Light" panose="020F0302020204030204" pitchFamily="34" charset="0"/>
            </a:endParaRPr>
          </a:p>
          <a:p>
            <a:endParaRPr lang="en-GB" dirty="0">
              <a:latin typeface="Calibri Light" panose="020F0302020204030204" pitchFamily="34" charset="0"/>
            </a:endParaRPr>
          </a:p>
          <a:p>
            <a:r>
              <a:rPr lang="en-GB" dirty="0">
                <a:latin typeface="Calibri Light" panose="020F030202020403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389C1-A45F-4A02-A01B-526296AD7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4464497" cy="2335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2BB4EC-3BAD-4138-B065-4956547DF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93" y="4293096"/>
            <a:ext cx="4478893" cy="2354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CDCEE7-7852-4D17-8C73-F0A9BFE24328}"/>
              </a:ext>
            </a:extLst>
          </p:cNvPr>
          <p:cNvSpPr txBox="1"/>
          <p:nvPr/>
        </p:nvSpPr>
        <p:spPr>
          <a:xfrm>
            <a:off x="1728981" y="6536971"/>
            <a:ext cx="5974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latin typeface="Calibri Light" panose="020F0302020204030204" pitchFamily="34" charset="0"/>
                <a:hlinkClick r:id="rId4"/>
              </a:rPr>
              <a:t>http://cartographic-images.net/Cartographic_Images/120_Peutinger_Table.html</a:t>
            </a:r>
            <a:endParaRPr lang="en-GB" sz="14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4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0336E3-A488-4CFA-94C7-1AA80E96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58" y="365126"/>
            <a:ext cx="8183592" cy="691155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alibri Light" panose="020F0302020204030204" pitchFamily="34" charset="0"/>
              </a:rPr>
              <a:t>Cartograms:</a:t>
            </a:r>
            <a:r>
              <a:rPr lang="en-GB" sz="4000" b="1" dirty="0">
                <a:latin typeface="Calibri Light" panose="020F0302020204030204" pitchFamily="34" charset="0"/>
              </a:rPr>
              <a:t> </a:t>
            </a:r>
            <a:r>
              <a:rPr lang="en-GB" sz="4000" b="0" dirty="0">
                <a:latin typeface="Calibri Light" panose="020F0302020204030204" pitchFamily="34" charset="0"/>
              </a:rPr>
              <a:t>representing data by 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9C536-7558-42CB-BE74-07A7E2DDB23C}"/>
              </a:ext>
            </a:extLst>
          </p:cNvPr>
          <p:cNvSpPr txBox="1"/>
          <p:nvPr/>
        </p:nvSpPr>
        <p:spPr>
          <a:xfrm>
            <a:off x="904991" y="5968898"/>
            <a:ext cx="7392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libri Light" panose="020F0302020204030204" pitchFamily="34" charset="0"/>
              </a:rPr>
              <a:t>Powerful, but the cartogram has to be drawn afresh for every variable.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B52D6-26DC-48CA-80A4-6689D8607093}"/>
              </a:ext>
            </a:extLst>
          </p:cNvPr>
          <p:cNvSpPr txBox="1"/>
          <p:nvPr/>
        </p:nvSpPr>
        <p:spPr>
          <a:xfrm>
            <a:off x="4787660" y="3687415"/>
            <a:ext cx="227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alibri Light" panose="020F0302020204030204" pitchFamily="34" charset="0"/>
              </a:rPr>
              <a:t>Absolute Poverty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F9428-F254-416C-A87C-DF89C156B112}"/>
              </a:ext>
            </a:extLst>
          </p:cNvPr>
          <p:cNvSpPr txBox="1"/>
          <p:nvPr/>
        </p:nvSpPr>
        <p:spPr>
          <a:xfrm>
            <a:off x="4787660" y="4157350"/>
            <a:ext cx="4252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“Living on equivalent of US$1.90 a day or less “ (World Bank) </a:t>
            </a:r>
          </a:p>
          <a:p>
            <a:endParaRPr lang="en-GB" sz="1600" dirty="0">
              <a:latin typeface="Calibri Light" panose="020F0302020204030204" pitchFamily="34" charset="0"/>
            </a:endParaRPr>
          </a:p>
          <a:p>
            <a:r>
              <a:rPr lang="en-GB" sz="1600" dirty="0">
                <a:latin typeface="Calibri Light" panose="020F0302020204030204" pitchFamily="34" charset="0"/>
                <a:hlinkClick r:id="rId2"/>
              </a:rPr>
              <a:t>https://worldmapper.org/maps/absolute-poverty-2016/</a:t>
            </a:r>
            <a:endParaRPr lang="en-GB" sz="1600" dirty="0"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0B728-44B4-47EA-8E50-D0F6D49866AA}"/>
              </a:ext>
            </a:extLst>
          </p:cNvPr>
          <p:cNvSpPr txBox="1"/>
          <p:nvPr/>
        </p:nvSpPr>
        <p:spPr>
          <a:xfrm>
            <a:off x="4787660" y="1307759"/>
            <a:ext cx="2407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alibri Light" panose="020F0302020204030204" pitchFamily="34" charset="0"/>
              </a:rPr>
              <a:t>GDP Wealth,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71A83-2E4C-4A65-AD66-4470C5A37D05}"/>
              </a:ext>
            </a:extLst>
          </p:cNvPr>
          <p:cNvSpPr txBox="1"/>
          <p:nvPr/>
        </p:nvSpPr>
        <p:spPr>
          <a:xfrm>
            <a:off x="4787660" y="1700808"/>
            <a:ext cx="42528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latin typeface="Calibri Light" panose="020F0302020204030204" pitchFamily="34" charset="0"/>
            </a:endParaRPr>
          </a:p>
          <a:p>
            <a:r>
              <a:rPr lang="en-GB" sz="1600" dirty="0">
                <a:latin typeface="Calibri Light" panose="020F0302020204030204" pitchFamily="34" charset="0"/>
                <a:hlinkClick r:id="rId3"/>
              </a:rPr>
              <a:t>https://worldmapper.org/maps/gdp-2018/</a:t>
            </a:r>
            <a:endParaRPr lang="en-GB" sz="1600" dirty="0">
              <a:latin typeface="Calibri Light" panose="020F0302020204030204" pitchFamily="34" charset="0"/>
            </a:endParaRPr>
          </a:p>
          <a:p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05C77-BC6A-49AB-966F-968C2AAAF14E}"/>
              </a:ext>
            </a:extLst>
          </p:cNvPr>
          <p:cNvSpPr txBox="1"/>
          <p:nvPr/>
        </p:nvSpPr>
        <p:spPr>
          <a:xfrm>
            <a:off x="7524328" y="6369763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hlinkClick r:id="rId4"/>
              </a:rPr>
              <a:t>www.worldmapper.org</a:t>
            </a:r>
            <a:r>
              <a:rPr lang="en-GB" sz="1000" i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092EF-82CB-4148-AB3D-F07F5767AD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572000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67A73B-CDB2-4C7E-9DD7-CFD715D70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297016-540C-4339-B96F-B69166AAAF3D}"/>
              </a:ext>
            </a:extLst>
          </p:cNvPr>
          <p:cNvSpPr txBox="1"/>
          <p:nvPr/>
        </p:nvSpPr>
        <p:spPr>
          <a:xfrm>
            <a:off x="1053522" y="1436583"/>
            <a:ext cx="6758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1" dirty="0">
                <a:latin typeface="Calibri Light" panose="020F0302020204030204" pitchFamily="34" charset="0"/>
              </a:rPr>
              <a:t>“Predicted Distribution for the Estimated World Population in 2050”</a:t>
            </a:r>
            <a:endParaRPr lang="en-GB" sz="1800" dirty="0">
              <a:latin typeface="Calibri Light" panose="020F0302020204030204" pitchFamily="34" charset="0"/>
            </a:endParaRPr>
          </a:p>
          <a:p>
            <a:endParaRPr lang="en-GB" sz="18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 Light" panose="020F0302020204030204" pitchFamily="34" charset="0"/>
              </a:rPr>
              <a:t>Original shapes of all countries, distorted by reference to that value;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Calibri Light" panose="020F03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91FEA5-E853-42AF-B6E7-4D17F56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5127"/>
            <a:ext cx="8119814" cy="759618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alibri Light" panose="020F0302020204030204" pitchFamily="34" charset="0"/>
              </a:rPr>
              <a:t>Cartograms: </a:t>
            </a:r>
            <a:r>
              <a:rPr lang="en-GB" sz="4000" b="0" dirty="0">
                <a:latin typeface="Calibri Light" panose="020F0302020204030204" pitchFamily="34" charset="0"/>
              </a:rPr>
              <a:t>representing data by area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8D18E8-CAD1-4833-AC65-945B331D176C}"/>
              </a:ext>
            </a:extLst>
          </p:cNvPr>
          <p:cNvSpPr/>
          <p:nvPr/>
        </p:nvSpPr>
        <p:spPr>
          <a:xfrm>
            <a:off x="3044719" y="6606987"/>
            <a:ext cx="610712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i="1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https://worldmapper.org/maps/population-year-2050/?_sft_product_cat=population</a:t>
            </a:r>
            <a:endParaRPr lang="en-GB" sz="2000" i="1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F0E9583-FD3B-4588-8C09-177EF6D88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3" y="2492896"/>
            <a:ext cx="8118478" cy="405923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E0DC88-D430-491F-8DD5-294F81FD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lang="en-GB" b="1" dirty="0">
                <a:latin typeface="Calibri Light" panose="020F0302020204030204" pitchFamily="34" charset="0"/>
              </a:rPr>
              <a:t>Equal-area cartograms (EACs)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1DCC17B-C53C-4530-A690-F789BF535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1992"/>
            <a:ext cx="7772400" cy="46413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chemeClr val="accent5">
                    <a:lumMod val="25000"/>
                  </a:schemeClr>
                </a:solidFill>
                <a:latin typeface="Calibri Light" panose="020F0302020204030204" pitchFamily="34" charset="0"/>
              </a:rPr>
              <a:t>Advantages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olidFill>
                  <a:schemeClr val="accent5">
                    <a:lumMod val="25000"/>
                  </a:schemeClr>
                </a:solidFill>
                <a:latin typeface="Calibri Light" panose="020F0302020204030204" pitchFamily="34" charset="0"/>
              </a:rPr>
              <a:t>	Each area represented by identical symbol, so:</a:t>
            </a:r>
          </a:p>
          <a:p>
            <a:pPr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  <a:latin typeface="Calibri Light" panose="020F0302020204030204" pitchFamily="34" charset="0"/>
              </a:rPr>
              <a:t>stable representative symbolisation</a:t>
            </a:r>
          </a:p>
          <a:p>
            <a:pPr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  <a:latin typeface="Calibri Light" panose="020F0302020204030204" pitchFamily="34" charset="0"/>
              </a:rPr>
              <a:t>similar visual impact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chemeClr val="accent5">
                    <a:lumMod val="25000"/>
                  </a:schemeClr>
                </a:solidFill>
                <a:latin typeface="Calibri Light" panose="020F0302020204030204" pitchFamily="34" charset="0"/>
              </a:rPr>
              <a:t>Challenges</a:t>
            </a:r>
          </a:p>
          <a:p>
            <a:pPr marL="839788" lvl="2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  <a:latin typeface="Calibri Light" panose="020F0302020204030204" pitchFamily="34" charset="0"/>
                <a:cs typeface="+mn-cs"/>
              </a:rPr>
              <a:t>Geography is replaced by geometry.</a:t>
            </a:r>
          </a:p>
          <a:p>
            <a:pPr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25000"/>
                  </a:schemeClr>
                </a:solidFill>
                <a:latin typeface="Calibri Light" panose="020F0302020204030204" pitchFamily="34" charset="0"/>
                <a:cs typeface="+mn-cs"/>
              </a:rPr>
              <a:t>Hexes have a maximum of six neighbours, squares, eight;</a:t>
            </a:r>
          </a:p>
          <a:p>
            <a:pPr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25000"/>
                  </a:schemeClr>
                </a:solidFill>
                <a:latin typeface="Calibri Light" panose="020F0302020204030204" pitchFamily="34" charset="0"/>
                <a:cs typeface="+mn-cs"/>
              </a:rPr>
              <a:t>Where there are more, symbols have to be shuffled</a:t>
            </a:r>
          </a:p>
          <a:p>
            <a:pPr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25000"/>
                  </a:schemeClr>
                </a:solidFill>
                <a:latin typeface="Calibri Light" panose="020F0302020204030204" pitchFamily="34" charset="0"/>
                <a:cs typeface="+mn-cs"/>
              </a:rPr>
              <a:t>Navigation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5A010D-5280-4876-BA13-2135CEDB3969}"/>
              </a:ext>
            </a:extLst>
          </p:cNvPr>
          <p:cNvSpPr/>
          <p:nvPr/>
        </p:nvSpPr>
        <p:spPr bwMode="auto">
          <a:xfrm>
            <a:off x="3851920" y="404664"/>
            <a:ext cx="1368152" cy="108012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B771A8-0C56-43BF-AC68-E57564FAC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80" y="837669"/>
            <a:ext cx="4114800" cy="5759367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2D3858-AFA6-4B13-B22F-5C252F3F3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1" y="837352"/>
            <a:ext cx="4114385" cy="576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1D533B-2C2B-44E3-B3B7-50AE070B0E09}"/>
              </a:ext>
            </a:extLst>
          </p:cNvPr>
          <p:cNvSpPr txBox="1"/>
          <p:nvPr/>
        </p:nvSpPr>
        <p:spPr>
          <a:xfrm>
            <a:off x="241591" y="173831"/>
            <a:ext cx="254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</a:rPr>
              <a:t>Square-based EACs</a:t>
            </a:r>
          </a:p>
        </p:txBody>
      </p:sp>
    </p:spTree>
    <p:extLst>
      <p:ext uri="{BB962C8B-B14F-4D97-AF65-F5344CB8AC3E}">
        <p14:creationId xmlns:p14="http://schemas.microsoft.com/office/powerpoint/2010/main" val="177717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6FA2EC-BC0C-4A9B-A48E-FD4F546A9357}"/>
              </a:ext>
            </a:extLst>
          </p:cNvPr>
          <p:cNvSpPr/>
          <p:nvPr/>
        </p:nvSpPr>
        <p:spPr bwMode="auto">
          <a:xfrm>
            <a:off x="3851920" y="404664"/>
            <a:ext cx="1368152" cy="108012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A85D8-31F2-4873-ABBB-83DF53336AED}"/>
              </a:ext>
            </a:extLst>
          </p:cNvPr>
          <p:cNvSpPr txBox="1"/>
          <p:nvPr/>
        </p:nvSpPr>
        <p:spPr>
          <a:xfrm>
            <a:off x="323528" y="173831"/>
            <a:ext cx="215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</a:rPr>
              <a:t>Hex-based EACs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821CD-87C5-43C7-87D1-60790AEC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4084581" cy="5817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1A4BAE-F964-4988-B0A6-B7B4D59FC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9" y="836712"/>
            <a:ext cx="4151698" cy="58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3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4282-5023-49AC-AF9A-6D663C81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72344"/>
          </a:xfrm>
        </p:spPr>
        <p:txBody>
          <a:bodyPr/>
          <a:lstStyle/>
          <a:p>
            <a:r>
              <a:rPr lang="en-GB" dirty="0">
                <a:latin typeface="Calibri Light" panose="020F0302020204030204" pitchFamily="34" charset="0"/>
              </a:rPr>
              <a:t>Hexmap automation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5F666-2B92-4EE6-9816-8BA25BA6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 Light" panose="020F0302020204030204" pitchFamily="34" charset="0"/>
              </a:rPr>
              <a:t>The previous EACs were created manually.</a:t>
            </a:r>
          </a:p>
          <a:p>
            <a:r>
              <a:rPr lang="en-GB" dirty="0">
                <a:latin typeface="Calibri Light" panose="020F0302020204030204" pitchFamily="34" charset="0"/>
              </a:rPr>
              <a:t>Slow and labour-intensive.</a:t>
            </a:r>
          </a:p>
          <a:p>
            <a:r>
              <a:rPr lang="en-GB" dirty="0">
                <a:latin typeface="Calibri Light" panose="020F0302020204030204" pitchFamily="34" charset="0"/>
              </a:rPr>
              <a:t>An automated method required.</a:t>
            </a:r>
          </a:p>
          <a:p>
            <a:endParaRPr lang="en-GB" dirty="0">
              <a:latin typeface="Calibri Light" panose="020F0302020204030204" pitchFamily="34" charset="0"/>
            </a:endParaRPr>
          </a:p>
          <a:p>
            <a:r>
              <a:rPr lang="en-GB" dirty="0">
                <a:latin typeface="Calibri Light" panose="020F0302020204030204" pitchFamily="34" charset="0"/>
              </a:rPr>
              <a:t>ONS-G’s open source Python-based code generates hexmaps in seconds, not hours.</a:t>
            </a:r>
          </a:p>
          <a:p>
            <a:r>
              <a:rPr lang="en-GB" dirty="0">
                <a:latin typeface="Calibri Light" panose="020F0302020204030204" pitchFamily="34" charset="0"/>
              </a:rPr>
              <a:t>Boundary file (any format) and a few parameters.</a:t>
            </a:r>
          </a:p>
          <a:p>
            <a:r>
              <a:rPr lang="en-GB" dirty="0">
                <a:latin typeface="Calibri Light" panose="020F0302020204030204" pitchFamily="34" charset="0"/>
              </a:rPr>
              <a:t>GitHub.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66666"/>
      </p:ext>
    </p:extLst>
  </p:cSld>
  <p:clrMapOvr>
    <a:masterClrMapping/>
  </p:clrMapOvr>
</p:sld>
</file>

<file path=ppt/theme/theme1.xml><?xml version="1.0" encoding="utf-8"?>
<a:theme xmlns:a="http://schemas.openxmlformats.org/drawingml/2006/main" name="~1520232">
  <a:themeElements>
    <a:clrScheme name="~152023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~152023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~15202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52023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52023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52023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52023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52023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52023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52023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52023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52023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52023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52023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SS Slide Template - White.potx" id="{5A2B3092-81CF-491B-804F-8E083C9CCFCB}" vid="{9B2C0FE4-8B89-42D4-8974-20232BE024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NS Document" ma:contentTypeID="0x01010035E33599CC8D1E47A037F474646B1D5800BF2C39023611B14AA7930072DFB1012B" ma:contentTypeVersion="51" ma:contentTypeDescription="Create a new document." ma:contentTypeScope="" ma:versionID="1eae653982b8384c143d86c9f8eebb92">
  <xsd:schema xmlns:xsd="http://www.w3.org/2001/XMLSchema" xmlns:xs="http://www.w3.org/2001/XMLSchema" xmlns:p="http://schemas.microsoft.com/office/2006/metadata/properties" xmlns:ns1="http://schemas.microsoft.com/sharepoint/v3" xmlns:ns3="e14115de-03ae-49b5-af01-31035404c456" xmlns:ns4="ca998f61-f239-48cd-a7cf-0e7f71a9d60b" xmlns:ns5="a1aef7c3-53a6-45bc-bf15-dcd71fe36041" targetNamespace="http://schemas.microsoft.com/office/2006/metadata/properties" ma:root="true" ma:fieldsID="3f29b1c54121ecbffd8e25d3046430ba" ns1:_="" ns3:_="" ns4:_="" ns5:_="">
    <xsd:import namespace="http://schemas.microsoft.com/sharepoint/v3"/>
    <xsd:import namespace="e14115de-03ae-49b5-af01-31035404c456"/>
    <xsd:import namespace="ca998f61-f239-48cd-a7cf-0e7f71a9d60b"/>
    <xsd:import namespace="a1aef7c3-53a6-45bc-bf15-dcd71fe36041"/>
    <xsd:element name="properties">
      <xsd:complexType>
        <xsd:sequence>
          <xsd:element name="documentManagement">
            <xsd:complexType>
              <xsd:all>
                <xsd:element ref="ns3:o5359087ad404c199aee74686ab194d3" minOccurs="0"/>
                <xsd:element ref="ns4:RetentionDate" minOccurs="0"/>
                <xsd:element ref="ns4:Retention" minOccurs="0"/>
                <xsd:element ref="ns4:EDRMSOwner" minOccurs="0"/>
                <xsd:element ref="ns4:RetentionType"/>
                <xsd:element ref="ns1:_dlc_Exempt" minOccurs="0"/>
                <xsd:element ref="ns1:_dlc_ExpireDateSaved" minOccurs="0"/>
                <xsd:element ref="ns1:_dlc_ExpireDate" minOccurs="0"/>
                <xsd:element ref="ns3:TaxKeywordTaxHTField" minOccurs="0"/>
                <xsd:element ref="ns5:_dlc_DocId" minOccurs="0"/>
                <xsd:element ref="ns5:_dlc_DocIdUrl" minOccurs="0"/>
                <xsd:element ref="ns5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5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6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115de-03ae-49b5-af01-31035404c456" elementFormDefault="qualified">
    <xsd:import namespace="http://schemas.microsoft.com/office/2006/documentManagement/types"/>
    <xsd:import namespace="http://schemas.microsoft.com/office/infopath/2007/PartnerControls"/>
    <xsd:element name="o5359087ad404c199aee74686ab194d3" ma:index="7" ma:taxonomy="true" ma:internalName="o5359087ad404c199aee74686ab194d3" ma:taxonomyFieldName="RecordType" ma:displayName="Record Type" ma:readOnly="false" ma:default="" ma:fieldId="{85359087-ad40-4c19-9aee-74686ab194d3}" ma:sspId="a7dd7a64-f5c5-4f30-b8c4-f5626f639d1b" ma:termSetId="b7884471-767e-4886-9e04-df700fa96f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a7dd7a64-f5c5-4f30-b8c4-f5626f639d1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98f61-f239-48cd-a7cf-0e7f71a9d60b" elementFormDefault="qualified">
    <xsd:import namespace="http://schemas.microsoft.com/office/2006/documentManagement/types"/>
    <xsd:import namespace="http://schemas.microsoft.com/office/infopath/2007/PartnerControls"/>
    <xsd:element name="RetentionDate" ma:index="10" nillable="true" ma:displayName="Retention Date" ma:format="DateOnly" ma:hidden="true" ma:internalName="Retention_x0020_Date" ma:readOnly="false">
      <xsd:simpleType>
        <xsd:restriction base="dms:DateTime"/>
      </xsd:simpleType>
    </xsd:element>
    <xsd:element name="Retention" ma:index="11" nillable="true" ma:displayName="Retention" ma:default="0" ma:hidden="true" ma:internalName="Retention" ma:readOnly="false">
      <xsd:simpleType>
        <xsd:restriction base="dms:Number"/>
      </xsd:simpleType>
    </xsd:element>
    <xsd:element name="EDRMSOwner" ma:index="12" nillable="true" ma:displayName="EDRMSOwner" ma:hidden="true" ma:internalName="EDRMSOwner" ma:readOnly="false">
      <xsd:simpleType>
        <xsd:restriction base="dms:Text"/>
      </xsd:simpleType>
    </xsd:element>
    <xsd:element name="RetentionType" ma:index="13" ma:displayName="Retention Type" ma:default="Notify" ma:internalName="Retention_x0020_Type" ma:readOnly="false">
      <xsd:simpleType>
        <xsd:restriction base="dms:Choice">
          <xsd:enumeration value="Notify"/>
          <xsd:enumeration value="Delete"/>
          <xsd:enumeration value="Declar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ef7c3-53a6-45bc-bf15-dcd71fe36041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haredContentType xmlns="Microsoft.SharePoint.Taxonomy.ContentTypeSync" SourceId="a7dd7a64-f5c5-4f30-b8c4-f5626f639d1b" ContentTypeId="0x01010035E33599CC8D1E47A037F474646B1D58" PreviousValue="false"/>
</file>

<file path=customXml/item4.xml><?xml version="1.0" encoding="utf-8"?>
<?mso-contentType ?>
<PolicyDirtyBag xmlns="microsoft.office.server.policy.changes">
  <Microsoft.Office.RecordsManagement.PolicyFeatures.Expiration op="Change"/>
</PolicyDirtyBag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aef7c3-53a6-45bc-bf15-dcd71fe36041">CDSUVCHXK33P-293647272-222</_dlc_DocId>
    <_dlc_DocIdUrl xmlns="a1aef7c3-53a6-45bc-bf15-dcd71fe36041">
      <Url>https://share.sp.ons.statistics.gov.uk/sites/mdr/BS/_layouts/15/DocIdRedir.aspx?ID=CDSUVCHXK33P-293647272-222</Url>
      <Description>CDSUVCHXK33P-293647272-222</Description>
    </_dlc_DocIdUrl>
    <o5359087ad404c199aee74686ab194d3 xmlns="e14115de-03ae-49b5-af01-31035404c456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Correspondence, Guidance etc</TermName>
          <TermId xmlns="http://schemas.microsoft.com/office/infopath/2007/PartnerControls">746aa5d3-a4cc-4e5c-bc1b-afebd1d43e75</TermId>
        </TermInfo>
      </Terms>
    </o5359087ad404c199aee74686ab194d3>
    <Retention xmlns="ca998f61-f239-48cd-a7cf-0e7f71a9d60b">0</Retention>
    <RetentionDate xmlns="ca998f61-f239-48cd-a7cf-0e7f71a9d60b" xsi:nil="true"/>
    <RetentionType xmlns="ca998f61-f239-48cd-a7cf-0e7f71a9d60b">Notify</RetentionType>
    <EDRMSOwner xmlns="ca998f61-f239-48cd-a7cf-0e7f71a9d60b" xsi:nil="true"/>
    <TaxKeywordTaxHTField xmlns="e14115de-03ae-49b5-af01-31035404c456">
      <Terms xmlns="http://schemas.microsoft.com/office/infopath/2007/PartnerControls"/>
    </TaxKeywordTaxHTField>
  </documentManagement>
</p:properties>
</file>

<file path=customXml/item7.xml><?xml version="1.0" encoding="utf-8"?>
<?mso-contentType ?>
<p:Policy xmlns:p="office.server.policy" id="" local="true">
  <p:Name>ONS Document</p:Name>
  <p:Description/>
  <p:Statement/>
  <p:PolicyItems>
    <p:PolicyItem featureId="Microsoft.Office.RecordsManagement.PolicyFeatures.Expiration" staticId="0x01010035E33599CC8D1E47A037F474646B1D58|2057524105" UniqueId="d097a687-1114-45fc-89d8-799351d0ef20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100</number>
                  <property>Retention_x0020_Date</property>
                  <period>years</period>
                </formula>
                <action type="action" id="ONS-RetentionAction"/>
              </data>
            </stages>
          </Schedule>
        </Schedules>
      </p:CustomData>
    </p:PolicyItem>
  </p:PolicyItems>
</p:Policy>
</file>

<file path=customXml/item8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59809DC-DD7E-4F6A-86F9-BEC4A84AD998}"/>
</file>

<file path=customXml/itemProps2.xml><?xml version="1.0" encoding="utf-8"?>
<ds:datastoreItem xmlns:ds="http://schemas.openxmlformats.org/officeDocument/2006/customXml" ds:itemID="{50DF6B54-CC6E-4A10-80E9-119250F87F40}"/>
</file>

<file path=customXml/itemProps3.xml><?xml version="1.0" encoding="utf-8"?>
<ds:datastoreItem xmlns:ds="http://schemas.openxmlformats.org/officeDocument/2006/customXml" ds:itemID="{EFAE895A-3105-47BA-BA02-6169DF8A110C}"/>
</file>

<file path=customXml/itemProps4.xml><?xml version="1.0" encoding="utf-8"?>
<ds:datastoreItem xmlns:ds="http://schemas.openxmlformats.org/officeDocument/2006/customXml" ds:itemID="{9D69C2A6-75E7-49FA-A3B1-E7CD78434F9E}"/>
</file>

<file path=customXml/itemProps5.xml><?xml version="1.0" encoding="utf-8"?>
<ds:datastoreItem xmlns:ds="http://schemas.openxmlformats.org/officeDocument/2006/customXml" ds:itemID="{FD75805D-6F84-4B40-8BC1-DF4CCDA396D7}"/>
</file>

<file path=customXml/itemProps6.xml><?xml version="1.0" encoding="utf-8"?>
<ds:datastoreItem xmlns:ds="http://schemas.openxmlformats.org/officeDocument/2006/customXml" ds:itemID="{CB64EE7F-17DF-416B-8ADC-A9C338EA715B}"/>
</file>

<file path=customXml/itemProps7.xml><?xml version="1.0" encoding="utf-8"?>
<ds:datastoreItem xmlns:ds="http://schemas.openxmlformats.org/officeDocument/2006/customXml" ds:itemID="{FD284BC3-EA5C-4BBE-8DAB-FD743EB54146}"/>
</file>

<file path=customXml/itemProps8.xml><?xml version="1.0" encoding="utf-8"?>
<ds:datastoreItem xmlns:ds="http://schemas.openxmlformats.org/officeDocument/2006/customXml" ds:itemID="{BCE9F7A8-B5D6-49F9-9620-DDBC971E69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</TotalTime>
  <Words>590</Words>
  <Application>Microsoft Office PowerPoint</Application>
  <PresentationFormat>On-screen Show (4:3)</PresentationFormat>
  <Paragraphs>137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Times New Roman</vt:lpstr>
      <vt:lpstr>~1520232</vt:lpstr>
      <vt:lpstr>Adobe Photoshop Image</vt:lpstr>
      <vt:lpstr>PowerPoint Presentation</vt:lpstr>
      <vt:lpstr>“The tyranny of large areas”  Large areas dominate, small areas recede</vt:lpstr>
      <vt:lpstr>Cartograms</vt:lpstr>
      <vt:lpstr>Cartograms: representing data by area</vt:lpstr>
      <vt:lpstr>Cartograms: representing data by area</vt:lpstr>
      <vt:lpstr>Equal-area cartograms (EACs)</vt:lpstr>
      <vt:lpstr>PowerPoint Presentation</vt:lpstr>
      <vt:lpstr>PowerPoint Presentation</vt:lpstr>
      <vt:lpstr>Hexmap automation </vt:lpstr>
      <vt:lpstr>Projection and units  RUSSIA: district centroids</vt:lpstr>
      <vt:lpstr>Shape and orientation</vt:lpstr>
      <vt:lpstr>Density of the geography</vt:lpstr>
      <vt:lpstr>Hexagon configuration</vt:lpstr>
      <vt:lpstr> RUSSIA: districts Hex size = 190,000 METERS  </vt:lpstr>
      <vt:lpstr>UK: LAD, Parl. Constituencies, MSOAs </vt:lpstr>
      <vt:lpstr>Hexmap compression</vt:lpstr>
      <vt:lpstr>PowerPoint Presentation</vt:lpstr>
      <vt:lpstr>PowerPoint Presentation</vt:lpstr>
      <vt:lpstr>Next steps</vt:lpstr>
      <vt:lpstr>Thank you</vt:lpstr>
    </vt:vector>
  </TitlesOfParts>
  <Company>Office for National Statistics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 Cottis</dc:creator>
  <cp:lastModifiedBy>Mitchell, Bruce</cp:lastModifiedBy>
  <cp:revision>93</cp:revision>
  <dcterms:created xsi:type="dcterms:W3CDTF">2008-04-08T07:59:13Z</dcterms:created>
  <dcterms:modified xsi:type="dcterms:W3CDTF">2018-07-17T16:50:24Z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dlc_DocIdItemGuid">
    <vt:lpwstr>d972b38b-840f-4360-91cb-a10f484e10f8</vt:lpwstr>
  </property>
  <property fmtid="{D5CDD505-2E9C-101B-9397-08002B2CF9AE}" pid="4" name="ContentTypeId">
    <vt:lpwstr>0x01010035E33599CC8D1E47A037F474646B1D5800BF2C39023611B14AA7930072DFB1012B</vt:lpwstr>
  </property>
  <property fmtid="{D5CDD505-2E9C-101B-9397-08002B2CF9AE}" pid="5" name="TaxKeyword">
    <vt:lpwstr/>
  </property>
  <property fmtid="{D5CDD505-2E9C-101B-9397-08002B2CF9AE}" pid="6" name="RecordType">
    <vt:lpwstr>3;#Correspondence, Guidance etc|746aa5d3-a4cc-4e5c-bc1b-afebd1d43e75</vt:lpwstr>
  </property>
  <property fmtid="{D5CDD505-2E9C-101B-9397-08002B2CF9AE}" pid="7" name="TaxCatchAll">
    <vt:lpwstr>3;#</vt:lpwstr>
  </property>
  <property fmtid="{D5CDD505-2E9C-101B-9397-08002B2CF9AE}" pid="8" name="_dlc_policyId">
    <vt:lpwstr>0x01010035E33599CC8D1E47A037F474646B1D58|2057524105</vt:lpwstr>
  </property>
  <property fmtid="{D5CDD505-2E9C-101B-9397-08002B2CF9AE}" pid="9" name="ItemRetentionFormula">
    <vt:lpwstr>&lt;formula id="Microsoft.Office.RecordsManagement.PolicyFeatures.Expiration.Formula.BuiltIn"&gt;&lt;number&gt;100&lt;/number&gt;&lt;property&gt;Retention_x005f_x0020_Date&lt;/property&gt;&lt;period&gt;years&lt;/period&gt;&lt;/formula&gt;</vt:lpwstr>
  </property>
</Properties>
</file>