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sldIdLst>
    <p:sldId id="262" r:id="rId5"/>
    <p:sldId id="258" r:id="rId6"/>
    <p:sldId id="278" r:id="rId7"/>
    <p:sldId id="271" r:id="rId8"/>
    <p:sldId id="259" r:id="rId9"/>
    <p:sldId id="276" r:id="rId10"/>
    <p:sldId id="260" r:id="rId11"/>
    <p:sldId id="269" r:id="rId12"/>
    <p:sldId id="261" r:id="rId13"/>
    <p:sldId id="264" r:id="rId14"/>
    <p:sldId id="279" r:id="rId15"/>
    <p:sldId id="274" r:id="rId16"/>
    <p:sldId id="277" r:id="rId17"/>
    <p:sldId id="265" r:id="rId18"/>
    <p:sldId id="266" r:id="rId19"/>
    <p:sldId id="268" r:id="rId20"/>
    <p:sldId id="273" r:id="rId21"/>
    <p:sldId id="270" r:id="rId22"/>
    <p:sldId id="280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8905" autoAdjust="0"/>
  </p:normalViewPr>
  <p:slideViewPr>
    <p:cSldViewPr>
      <p:cViewPr varScale="1">
        <p:scale>
          <a:sx n="44" d="100"/>
          <a:sy n="44" d="100"/>
        </p:scale>
        <p:origin x="18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ustomXml" Target="../customXml/item8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33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51F91-BAF6-46E1-A1C3-05BF8F8F306C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40A56-0863-4AC2-9B12-78245A81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84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what a sampling frame is</a:t>
            </a:r>
          </a:p>
          <a:p>
            <a:r>
              <a:rPr lang="en-GB" dirty="0"/>
              <a:t>We don’t have a list of all the people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don’t know who you will find at a given address until you go and look, and an address can have multiple households.</a:t>
            </a:r>
          </a:p>
          <a:p>
            <a:r>
              <a:rPr lang="en-GB" dirty="0"/>
              <a:t>We have some idea about car ownership and some other variables at the level of postcode sectors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41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household level data, </a:t>
            </a:r>
            <a:r>
              <a:rPr lang="en-GB" dirty="0" err="1"/>
              <a:t>poststrata</a:t>
            </a:r>
            <a:r>
              <a:rPr lang="en-GB" dirty="0"/>
              <a:t> are aggregated over households</a:t>
            </a:r>
          </a:p>
          <a:p>
            <a:r>
              <a:rPr lang="en-GB" dirty="0" err="1"/>
              <a:t>Poststrata</a:t>
            </a:r>
            <a:r>
              <a:rPr lang="en-GB" dirty="0"/>
              <a:t> take integer values, but they are continuous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Must be handled differently and not split into dummy variables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94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Clustering increases cost effectiveness by reducing travel</a:t>
            </a:r>
          </a:p>
          <a:p>
            <a:r>
              <a:rPr lang="en-GB" dirty="0"/>
              <a:t>Clustering increases variance of estimates compared to SRS</a:t>
            </a:r>
          </a:p>
          <a:p>
            <a:r>
              <a:rPr lang="en-GB" dirty="0"/>
              <a:t>Systematic/stratified sampling reduces variance of an estimate, if it correlates with the stratifying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0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some methods that do account for calibration, and we use the </a:t>
            </a:r>
            <a:r>
              <a:rPr lang="en-GB" dirty="0" err="1"/>
              <a:t>linearised</a:t>
            </a:r>
            <a:r>
              <a:rPr lang="en-GB" dirty="0"/>
              <a:t> </a:t>
            </a:r>
            <a:r>
              <a:rPr lang="en-GB" dirty="0" err="1"/>
              <a:t>jackknife</a:t>
            </a:r>
            <a:r>
              <a:rPr lang="en-GB" dirty="0"/>
              <a:t> which does this, and in addition, also accounts for variation in the weights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84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68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Our aim was to develop a user-friendly R function to perform SE estimation.  </a:t>
            </a:r>
          </a:p>
          <a:p>
            <a:endParaRPr lang="en-US" dirty="0"/>
          </a:p>
          <a:p>
            <a:r>
              <a:rPr lang="en-US" dirty="0"/>
              <a:t>We created documentation which can be accessed like that of any R function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User-friendly focus in definition of arguments:</a:t>
            </a:r>
          </a:p>
          <a:p>
            <a:endParaRPr lang="en-US" dirty="0"/>
          </a:p>
          <a:p>
            <a:r>
              <a:rPr lang="en-US" dirty="0"/>
              <a:t>An argument defines whether standard errors are required for “total”, “mean”, or “ratio” estimates</a:t>
            </a:r>
          </a:p>
          <a:p>
            <a:endParaRPr lang="en-US" dirty="0"/>
          </a:p>
          <a:p>
            <a:r>
              <a:rPr lang="en-US" dirty="0" err="1"/>
              <a:t>Poststrata</a:t>
            </a:r>
            <a:r>
              <a:rPr lang="en-US" dirty="0"/>
              <a:t> can be passed as a categorical variable (factor)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Another user-friendly feature : Built-in checks to make sure that arguments are correctly specified and that there is no missing values for key variables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 can read in SAS- or STATA-formatted databases to pass into the function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926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first tested the new R function on data from the Annual Population Survey.</a:t>
            </a:r>
          </a:p>
          <a:p>
            <a:endParaRPr lang="en-GB" dirty="0"/>
          </a:p>
          <a:p>
            <a:r>
              <a:rPr lang="en-GB" dirty="0"/>
              <a:t>APS is a good survey to test the new function because it is the largest household survey in the UK and has many calibration variables</a:t>
            </a:r>
          </a:p>
          <a:p>
            <a:endParaRPr lang="en-GB" dirty="0"/>
          </a:p>
          <a:p>
            <a:r>
              <a:rPr lang="en-GB" dirty="0"/>
              <a:t>The personal WB release focuses on four variables. Estimate Standard errors for the four well-being variables, and derived variables indicating percentage with very high/high/medium/low levels </a:t>
            </a:r>
          </a:p>
          <a:p>
            <a:endParaRPr lang="en-GB" dirty="0"/>
          </a:p>
          <a:p>
            <a:r>
              <a:rPr lang="en-GB" dirty="0"/>
              <a:t>Estimates by many domains.</a:t>
            </a:r>
          </a:p>
          <a:p>
            <a:endParaRPr lang="en-GB" dirty="0"/>
          </a:p>
          <a:p>
            <a:r>
              <a:rPr lang="en-GB" dirty="0"/>
              <a:t>The SE calculations was performed in SAS and it was very time consuming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24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takes about 20 minutes to estimate the SE for the 4 WB variables in SAS, 13 seconds in R. Gains are smaller for the Wealth and assets survey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Gains depends on the size of the dataset and the number of calibration variables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efficiency gains are due in part to the way we adjust the variables / estimate the residuals</a:t>
            </a:r>
          </a:p>
          <a:p>
            <a:endParaRPr lang="en-GB" dirty="0"/>
          </a:p>
          <a:p>
            <a:r>
              <a:rPr lang="en-GB" dirty="0"/>
              <a:t>Traditionally done using linear regression (costly to estimate so many coefficients)</a:t>
            </a:r>
          </a:p>
          <a:p>
            <a:endParaRPr lang="en-GB" dirty="0"/>
          </a:p>
          <a:p>
            <a:r>
              <a:rPr lang="en-GB" dirty="0"/>
              <a:t>We use a command that demean the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Results from a benchmark exercise comparing </a:t>
            </a:r>
            <a:r>
              <a:rPr lang="en-GB" dirty="0" err="1"/>
              <a:t>glinjack</a:t>
            </a:r>
            <a:r>
              <a:rPr lang="en-GB" dirty="0"/>
              <a:t> functions with 2 different estimation methods</a:t>
            </a:r>
          </a:p>
          <a:p>
            <a:r>
              <a:rPr lang="en-GB" dirty="0"/>
              <a:t> Average running time (dashed line) + distribution </a:t>
            </a:r>
          </a:p>
          <a:p>
            <a:r>
              <a:rPr lang="en-GB" dirty="0" err="1"/>
              <a:t>Felm</a:t>
            </a:r>
            <a:r>
              <a:rPr lang="en-GB" dirty="0"/>
              <a:t> : 3 secs</a:t>
            </a:r>
          </a:p>
          <a:p>
            <a:r>
              <a:rPr lang="en-GB" dirty="0" err="1"/>
              <a:t>Lm</a:t>
            </a:r>
            <a:r>
              <a:rPr lang="en-GB" dirty="0"/>
              <a:t>(): 87 secs</a:t>
            </a:r>
          </a:p>
          <a:p>
            <a:endParaRPr lang="en-GB" dirty="0"/>
          </a:p>
          <a:p>
            <a:r>
              <a:rPr lang="en-GB" dirty="0" err="1"/>
              <a:t>Glinjack</a:t>
            </a:r>
            <a:r>
              <a:rPr lang="en-GB" dirty="0"/>
              <a:t>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0A56-0863-4AC2-9B12-78245A816B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495800"/>
            <a:ext cx="7772400" cy="114300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6400800" cy="838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044E39-1715-4CEE-B5B2-87E4F2BFB66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33400" y="5486400"/>
            <a:ext cx="7696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08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505200" cy="1308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F8580-4422-486D-94F2-60C02659CA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A40E1-EF8C-4B05-8131-5900F22D94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17FB-E371-43A6-A861-E336AD1487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0ACA-69DA-4DCC-9629-48410B4AE0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1AC40-BEA2-4133-897C-E0A674D03E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E44C-2BD1-40E9-A8A4-7A711F0259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CF8B9-886B-4305-9085-94B3CC4B6D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7C409-63DE-4153-8C17-5DFB5EAA4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3972A-65EF-4FB0-B5E8-5CC5F37B7B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0D87-711F-40B8-8D6A-B1EA02F591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EB7B33-7795-4BDB-B245-751806A80EE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hubs.com/post/ai/data-analysis-and-statistical-inference/observational-studies-and-experiments-sampling-and-source-bia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600" b="1" dirty="0">
                <a:solidFill>
                  <a:srgbClr val="002D46"/>
                </a:solidFill>
              </a:rPr>
              <a:t>Using R for variance estimation in social surveys</a:t>
            </a:r>
            <a:endParaRPr lang="en-GB" sz="3600" b="1" dirty="0">
              <a:solidFill>
                <a:srgbClr val="002D46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5715000"/>
            <a:ext cx="7786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2800" dirty="0">
                <a:solidFill>
                  <a:srgbClr val="002D46"/>
                </a:solidFill>
              </a:rPr>
              <a:t>Eleanor Law and </a:t>
            </a:r>
            <a:r>
              <a:rPr lang="en-GB" sz="2800" dirty="0" err="1">
                <a:solidFill>
                  <a:srgbClr val="002D46"/>
                </a:solidFill>
              </a:rPr>
              <a:t>Vahé</a:t>
            </a:r>
            <a:r>
              <a:rPr lang="en-GB" sz="2800" dirty="0">
                <a:solidFill>
                  <a:srgbClr val="002D46"/>
                </a:solidFill>
              </a:rPr>
              <a:t> Nafilyan, 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C5EE-5EB5-40BA-A8FF-1C96B6259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a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2818-CD84-46A3-9CD6-39C046ADE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 formatting for R packages</a:t>
            </a:r>
          </a:p>
          <a:p>
            <a:r>
              <a:rPr lang="en-GB" dirty="0"/>
              <a:t>Automatically generated documentation:</a:t>
            </a:r>
          </a:p>
          <a:p>
            <a:pPr lvl="1"/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load_all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("D:/glinjack_git/Glinjack/glinjack")</a:t>
            </a:r>
          </a:p>
          <a:p>
            <a:pPr lvl="1"/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document("D:/glinjack_git/Glinjack/glinjack")</a:t>
            </a:r>
          </a:p>
          <a:p>
            <a:r>
              <a:rPr lang="en-GB" dirty="0"/>
              <a:t>User-friendly focus in definition of arguments</a:t>
            </a:r>
          </a:p>
        </p:txBody>
      </p:sp>
    </p:spTree>
    <p:extLst>
      <p:ext uri="{BB962C8B-B14F-4D97-AF65-F5344CB8AC3E}">
        <p14:creationId xmlns:p14="http://schemas.microsoft.com/office/powerpoint/2010/main" val="60534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8E34-475D-4292-AF1B-7ABF0F2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Reproducing standard errors -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B9AA-5B17-4652-B179-622DF31B4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well-being in the UK</a:t>
            </a:r>
          </a:p>
          <a:p>
            <a:r>
              <a:rPr lang="en-GB" dirty="0"/>
              <a:t>Calibration to age X sex, local authorities</a:t>
            </a:r>
          </a:p>
          <a:p>
            <a:r>
              <a:rPr lang="en-GB" dirty="0"/>
              <a:t>Four well-being variables: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Life satisfaction, happiness, sense of worthwhileness and anxiety</a:t>
            </a:r>
          </a:p>
          <a:p>
            <a:r>
              <a:rPr lang="en-GB" dirty="0"/>
              <a:t>Estimates of average and percentage with very high/high/medium/low levels </a:t>
            </a:r>
          </a:p>
          <a:p>
            <a:r>
              <a:rPr lang="en-GB" dirty="0"/>
              <a:t>Estimates by age, gender, country and local authority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Very time consuming in SAS</a:t>
            </a:r>
          </a:p>
        </p:txBody>
      </p:sp>
    </p:spTree>
    <p:extLst>
      <p:ext uri="{BB962C8B-B14F-4D97-AF65-F5344CB8AC3E}">
        <p14:creationId xmlns:p14="http://schemas.microsoft.com/office/powerpoint/2010/main" val="407228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D16E-2FB7-4A28-9299-C27FBFEB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Computational efficiency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3A988B-D0D4-4FA6-9365-63FC2C41F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45227"/>
              </p:ext>
            </p:extLst>
          </p:nvPr>
        </p:nvGraphicFramePr>
        <p:xfrm>
          <a:off x="1043608" y="3464371"/>
          <a:ext cx="6912770" cy="24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4">
                  <a:extLst>
                    <a:ext uri="{9D8B030D-6E8A-4147-A177-3AD203B41FA5}">
                      <a16:colId xmlns:a16="http://schemas.microsoft.com/office/drawing/2014/main" val="3089897281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val="1457302805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val="2148103576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val="2925164196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val="2307553987"/>
                    </a:ext>
                  </a:extLst>
                </a:gridCol>
              </a:tblGrid>
              <a:tr h="11670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APS personal well being (headline estimates)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WAS mean physical wealth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WAS total estimates (6)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55625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r>
                        <a:rPr lang="en-GB" dirty="0"/>
                        <a:t>SAS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1320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333471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r>
                        <a:rPr lang="en-GB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40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55738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9D46B1E-DDDB-42FA-8354-806DC305B6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65" y="1196752"/>
            <a:ext cx="7559055" cy="539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4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D16E-2FB7-4A28-9299-C27FBFEB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Computational efficiency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D7EE1-2FB9-4CB1-9036-17AE6E89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B01C94-6108-4EC0-B8D8-9C5F69E6C0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" y="1196752"/>
            <a:ext cx="7559055" cy="5399543"/>
          </a:xfrm>
          <a:prstGeom prst="rect">
            <a:avLst/>
          </a:prstGeom>
        </p:spPr>
      </p:pic>
      <p:sp>
        <p:nvSpPr>
          <p:cNvPr id="9" name="Cross 8">
            <a:extLst>
              <a:ext uri="{FF2B5EF4-FFF2-40B4-BE49-F238E27FC236}">
                <a16:creationId xmlns:a16="http://schemas.microsoft.com/office/drawing/2014/main" id="{A84B5BFE-C18D-42C2-ABF6-5460608328D9}"/>
              </a:ext>
            </a:extLst>
          </p:cNvPr>
          <p:cNvSpPr/>
          <p:nvPr/>
        </p:nvSpPr>
        <p:spPr bwMode="auto">
          <a:xfrm rot="2700000">
            <a:off x="2023635" y="4756368"/>
            <a:ext cx="304061" cy="304061"/>
          </a:xfrm>
          <a:prstGeom prst="plus">
            <a:avLst>
              <a:gd name="adj" fmla="val 41932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6356D5BE-AC3A-427D-91A1-B6BBE72D5405}"/>
              </a:ext>
            </a:extLst>
          </p:cNvPr>
          <p:cNvSpPr/>
          <p:nvPr/>
        </p:nvSpPr>
        <p:spPr bwMode="auto">
          <a:xfrm rot="2700000">
            <a:off x="3483028" y="5192727"/>
            <a:ext cx="304061" cy="304061"/>
          </a:xfrm>
          <a:prstGeom prst="plus">
            <a:avLst>
              <a:gd name="adj" fmla="val 41932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E1983E-1439-46D8-B897-78D96E41B29F}"/>
              </a:ext>
            </a:extLst>
          </p:cNvPr>
          <p:cNvCxnSpPr/>
          <p:nvPr/>
        </p:nvCxnSpPr>
        <p:spPr bwMode="auto">
          <a:xfrm>
            <a:off x="1763688" y="4221088"/>
            <a:ext cx="0" cy="6873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A0013E1-AD1E-4E48-94A3-F95873C8936B}"/>
              </a:ext>
            </a:extLst>
          </p:cNvPr>
          <p:cNvCxnSpPr/>
          <p:nvPr/>
        </p:nvCxnSpPr>
        <p:spPr bwMode="auto">
          <a:xfrm>
            <a:off x="3412092" y="5344757"/>
            <a:ext cx="0" cy="6873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67166A-AF20-4C57-BACF-8A268B29CB94}"/>
              </a:ext>
            </a:extLst>
          </p:cNvPr>
          <p:cNvCxnSpPr/>
          <p:nvPr/>
        </p:nvCxnSpPr>
        <p:spPr bwMode="auto">
          <a:xfrm>
            <a:off x="5580112" y="4349739"/>
            <a:ext cx="0" cy="6873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AEC01E-436B-4C2D-825E-59F117646644}"/>
              </a:ext>
            </a:extLst>
          </p:cNvPr>
          <p:cNvCxnSpPr/>
          <p:nvPr/>
        </p:nvCxnSpPr>
        <p:spPr bwMode="auto">
          <a:xfrm>
            <a:off x="7164288" y="5037049"/>
            <a:ext cx="0" cy="6873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DC05D2A-7A82-4F9C-B559-BD7A007CAD32}"/>
              </a:ext>
            </a:extLst>
          </p:cNvPr>
          <p:cNvCxnSpPr>
            <a:cxnSpLocks/>
          </p:cNvCxnSpPr>
          <p:nvPr/>
        </p:nvCxnSpPr>
        <p:spPr bwMode="auto">
          <a:xfrm>
            <a:off x="2915816" y="4908398"/>
            <a:ext cx="0" cy="436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6FA444D-C68C-45A5-8CBC-9F7CC9BE16F5}"/>
              </a:ext>
            </a:extLst>
          </p:cNvPr>
          <p:cNvSpPr txBox="1"/>
          <p:nvPr/>
        </p:nvSpPr>
        <p:spPr>
          <a:xfrm>
            <a:off x="2564161" y="5037049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9337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8E34-475D-4292-AF1B-7ABF0F2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Importance of estimation methods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0BC818-007E-458F-860B-B622F57F2A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5" y="1124744"/>
            <a:ext cx="8171705" cy="50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0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41805-471B-44FA-9990-E445E233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Variance estimation for households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3AACE-3DD3-450C-83DF-B52C024A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Poststrata</a:t>
            </a:r>
            <a:r>
              <a:rPr lang="en-GB" dirty="0"/>
              <a:t> are usually either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One categorical variable  </a:t>
            </a:r>
            <a:r>
              <a:rPr lang="en-GB" sz="2000" i="1" dirty="0"/>
              <a:t>OR</a:t>
            </a:r>
            <a:endParaRPr lang="en-GB" i="1" dirty="0"/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Split into dummy binary variables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Household level data are aggregated: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BECB95-EE70-4FD7-90F4-1A279B149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293685"/>
              </p:ext>
            </p:extLst>
          </p:nvPr>
        </p:nvGraphicFramePr>
        <p:xfrm>
          <a:off x="971600" y="3693026"/>
          <a:ext cx="6840760" cy="239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85271835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4766229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51843554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1331983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3985406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25544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Region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Region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Sex/age group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Sex/age group 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Sex/age group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02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Person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34338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Person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5718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Person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43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Household</a:t>
                      </a:r>
                    </a:p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9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13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8E34-475D-4292-AF1B-7ABF0F2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Reproducing standard errors - 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B9AA-5B17-4652-B179-622DF31B4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Wave 5 (2014-2016) estimates of total/financial/property/physical wealth etc</a:t>
            </a:r>
          </a:p>
          <a:p>
            <a:r>
              <a:rPr lang="en-GB" dirty="0"/>
              <a:t>Standard Errors originally calculated in SAS</a:t>
            </a:r>
          </a:p>
          <a:p>
            <a:r>
              <a:rPr lang="en-GB" dirty="0"/>
              <a:t>Quality assured by reproduction using 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This highlighted a problem with the parameter definitions passed to the SAS macro</a:t>
            </a:r>
          </a:p>
        </p:txBody>
      </p:sp>
    </p:spTree>
    <p:extLst>
      <p:ext uri="{BB962C8B-B14F-4D97-AF65-F5344CB8AC3E}">
        <p14:creationId xmlns:p14="http://schemas.microsoft.com/office/powerpoint/2010/main" val="4203573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8E34-475D-4292-AF1B-7ABF0F2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Reproducing standard errors - 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B9AA-5B17-4652-B179-622DF31B4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Waves 3-5 (2010-2016) estimates of the percentage of dependent children in households with problem debt</a:t>
            </a:r>
          </a:p>
          <a:p>
            <a:r>
              <a:rPr lang="en-GB" dirty="0"/>
              <a:t>Originally calculated in SAS</a:t>
            </a:r>
          </a:p>
          <a:p>
            <a:r>
              <a:rPr lang="en-GB" dirty="0"/>
              <a:t>Attempted reproduction using 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Very similar, but not identical, results obtained, indicating there was a slight methodological difference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SAS method aggregates members of a household before calculating residuals</a:t>
            </a:r>
          </a:p>
        </p:txBody>
      </p:sp>
    </p:spTree>
    <p:extLst>
      <p:ext uri="{BB962C8B-B14F-4D97-AF65-F5344CB8AC3E}">
        <p14:creationId xmlns:p14="http://schemas.microsoft.com/office/powerpoint/2010/main" val="3673790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647F-B432-4B07-8496-A88D0C0F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04E6-9210-4EE1-8F0F-1B085B29D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Further testing including collaboration to get user feedback</a:t>
            </a:r>
          </a:p>
          <a:p>
            <a:r>
              <a:rPr lang="en-GB" dirty="0"/>
              <a:t>Ratio estimates for domains</a:t>
            </a:r>
          </a:p>
          <a:p>
            <a:r>
              <a:rPr lang="en-GB" dirty="0"/>
              <a:t>Aggregation over households within the R function</a:t>
            </a:r>
          </a:p>
          <a:p>
            <a:r>
              <a:rPr lang="en-GB" dirty="0"/>
              <a:t>Variance of change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Very similar method, using input of two datasets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dirty="0"/>
              <a:t>Could be combined with </a:t>
            </a:r>
            <a:r>
              <a:rPr lang="en-GB" dirty="0" err="1"/>
              <a:t>glinjack</a:t>
            </a:r>
            <a:r>
              <a:rPr lang="en-GB" dirty="0"/>
              <a:t> into one R function and package</a:t>
            </a:r>
          </a:p>
        </p:txBody>
      </p:sp>
    </p:spTree>
    <p:extLst>
      <p:ext uri="{BB962C8B-B14F-4D97-AF65-F5344CB8AC3E}">
        <p14:creationId xmlns:p14="http://schemas.microsoft.com/office/powerpoint/2010/main" val="248448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1F80-0C06-4F27-B60B-59F1A772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55053-DB2C-452F-BE50-7DCDFA603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Ria Sanderson</a:t>
            </a:r>
          </a:p>
          <a:p>
            <a:r>
              <a:rPr lang="en-GB" dirty="0"/>
              <a:t>SD&amp;E(S) team</a:t>
            </a:r>
          </a:p>
        </p:txBody>
      </p:sp>
    </p:spTree>
    <p:extLst>
      <p:ext uri="{BB962C8B-B14F-4D97-AF65-F5344CB8AC3E}">
        <p14:creationId xmlns:p14="http://schemas.microsoft.com/office/powerpoint/2010/main" val="336964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surveys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Crucial for key indicators: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Employment and unemployment rates (</a:t>
            </a:r>
            <a:r>
              <a:rPr lang="en-US" dirty="0" err="1"/>
              <a:t>Labour</a:t>
            </a:r>
            <a:r>
              <a:rPr lang="en-US" dirty="0"/>
              <a:t> Force Survey)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Spending (Living Costs and Food Survey)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Pension/financial/property wealth (Wealth and Assets Survey)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Many more!</a:t>
            </a:r>
          </a:p>
          <a:p>
            <a:r>
              <a:rPr lang="en-US" dirty="0"/>
              <a:t>Sampling frame is usually the postcode address file (PAF)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sample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Multistage sampling e.g. WAS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Primary sampling unit is a postcode sector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dirty="0"/>
              <a:t>Systematic sampling after ordering by social demographic indicator/car ownership</a:t>
            </a:r>
          </a:p>
        </p:txBody>
      </p:sp>
      <p:pic>
        <p:nvPicPr>
          <p:cNvPr id="1026" name="Picture 2" descr="Image result for cluster sampling diagram">
            <a:extLst>
              <a:ext uri="{FF2B5EF4-FFF2-40B4-BE49-F238E27FC236}">
                <a16:creationId xmlns:a16="http://schemas.microsoft.com/office/drawing/2014/main" id="{21A0D835-683D-4311-BBFF-B7A102B93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3356992"/>
            <a:ext cx="607695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9ED11D-DB2B-4749-A13E-E92FA36C1B48}"/>
              </a:ext>
            </a:extLst>
          </p:cNvPr>
          <p:cNvSpPr txBox="1"/>
          <p:nvPr/>
        </p:nvSpPr>
        <p:spPr>
          <a:xfrm>
            <a:off x="1533525" y="6409184"/>
            <a:ext cx="50405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Image credit: </a:t>
            </a:r>
            <a:r>
              <a:rPr lang="en-GB" sz="1050" dirty="0">
                <a:hlinkClick r:id="rId4"/>
              </a:rPr>
              <a:t>http://researchhubs.com/post/ai/data-analysis-and-statistical-inference/observational-studies-and-experiments-sampling-and-source-bias.html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64406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BEEC-7DB7-46C8-84CE-AA9CDDBF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EEC25-F145-46D4-811A-D53ABE481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control over the make up of the sample</a:t>
            </a:r>
          </a:p>
          <a:p>
            <a:r>
              <a:rPr lang="en-US" dirty="0"/>
              <a:t>Non-response rates differ between different groups</a:t>
            </a:r>
          </a:p>
          <a:p>
            <a:r>
              <a:rPr lang="en-US" dirty="0"/>
              <a:t>Weighting can compensate for over/underrepresentation of sex/age/region groups in the sample</a:t>
            </a:r>
          </a:p>
          <a:p>
            <a:r>
              <a:rPr lang="en-US" dirty="0"/>
              <a:t>Calibration can reduce standard error of estimates if </a:t>
            </a:r>
            <a:r>
              <a:rPr lang="en-US" dirty="0" err="1"/>
              <a:t>poststrata</a:t>
            </a:r>
            <a:r>
              <a:rPr lang="en-US" dirty="0"/>
              <a:t> correlate with variable of interest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7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in complex surveys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Established formulae for calculation of variance, accounting for strata and clustering</a:t>
            </a:r>
          </a:p>
          <a:p>
            <a:r>
              <a:rPr lang="en-US" dirty="0"/>
              <a:t>Implemented in the R “survey” package</a:t>
            </a:r>
          </a:p>
          <a:p>
            <a:r>
              <a:rPr lang="en-US" dirty="0"/>
              <a:t>These do not consider the effect of calibration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E5FA-F138-43AF-9EA6-D578F0AA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GB" dirty="0" err="1"/>
              <a:t>linearised</a:t>
            </a:r>
            <a:r>
              <a:rPr lang="en-US" dirty="0"/>
              <a:t> jackknife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D5BD53-3FA1-42FB-B4CA-31D70F98C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5" y="1257300"/>
            <a:ext cx="7559055" cy="539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1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GB" dirty="0" err="1"/>
              <a:t>linearised</a:t>
            </a:r>
            <a:r>
              <a:rPr lang="en-US" dirty="0"/>
              <a:t> jackknife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Fitting a linear model for the variable of interest as a function of the </a:t>
            </a:r>
            <a:r>
              <a:rPr lang="en-US" dirty="0" err="1"/>
              <a:t>poststrata</a:t>
            </a:r>
            <a:endParaRPr lang="en-US" dirty="0"/>
          </a:p>
          <a:p>
            <a:r>
              <a:rPr lang="en-US" dirty="0"/>
              <a:t>This establishes how much of the variance is accounted for by the </a:t>
            </a:r>
            <a:r>
              <a:rPr lang="en-US" dirty="0" err="1"/>
              <a:t>poststrata</a:t>
            </a:r>
            <a:r>
              <a:rPr lang="en-US" dirty="0"/>
              <a:t> as explanatory variables</a:t>
            </a:r>
          </a:p>
          <a:p>
            <a:r>
              <a:rPr lang="en-US" dirty="0"/>
              <a:t>Variance that exists in the residuals, after the </a:t>
            </a:r>
            <a:r>
              <a:rPr lang="en-US" dirty="0" err="1"/>
              <a:t>poststrata</a:t>
            </a:r>
            <a:r>
              <a:rPr lang="en-US" dirty="0"/>
              <a:t> have been accounted for, is what we want to know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F951CAD-CF90-4050-B6E0-0FD42CA9DB81}"/>
              </a:ext>
            </a:extLst>
          </p:cNvPr>
          <p:cNvSpPr/>
          <p:nvPr/>
        </p:nvSpPr>
        <p:spPr bwMode="auto">
          <a:xfrm>
            <a:off x="4395192" y="1269898"/>
            <a:ext cx="3921224" cy="16800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168" name="Rectangle 7167">
            <a:extLst>
              <a:ext uri="{FF2B5EF4-FFF2-40B4-BE49-F238E27FC236}">
                <a16:creationId xmlns:a16="http://schemas.microsoft.com/office/drawing/2014/main" id="{601B2DED-1478-40F7-A542-D79A237DEA63}"/>
              </a:ext>
            </a:extLst>
          </p:cNvPr>
          <p:cNvSpPr/>
          <p:nvPr/>
        </p:nvSpPr>
        <p:spPr bwMode="auto">
          <a:xfrm>
            <a:off x="4716016" y="4927500"/>
            <a:ext cx="3894298" cy="13818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implementations in ONS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3B0B76-A334-43CC-968F-8B99D1B1FFF7}"/>
              </a:ext>
            </a:extLst>
          </p:cNvPr>
          <p:cNvCxnSpPr/>
          <p:nvPr/>
        </p:nvCxnSpPr>
        <p:spPr bwMode="auto">
          <a:xfrm>
            <a:off x="2483768" y="3283551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17DDB15-F913-461C-B04C-862B414AFC60}"/>
              </a:ext>
            </a:extLst>
          </p:cNvPr>
          <p:cNvSpPr txBox="1"/>
          <p:nvPr/>
        </p:nvSpPr>
        <p:spPr>
          <a:xfrm>
            <a:off x="1924051" y="2436517"/>
            <a:ext cx="150993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Generic STATA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EEE897-4999-4AAA-B77F-C26AE369C129}"/>
              </a:ext>
            </a:extLst>
          </p:cNvPr>
          <p:cNvCxnSpPr/>
          <p:nvPr/>
        </p:nvCxnSpPr>
        <p:spPr bwMode="auto">
          <a:xfrm>
            <a:off x="5329200" y="3256508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E3096AA-3AF9-42D9-97CB-42BFB0B97912}"/>
              </a:ext>
            </a:extLst>
          </p:cNvPr>
          <p:cNvSpPr txBox="1"/>
          <p:nvPr/>
        </p:nvSpPr>
        <p:spPr>
          <a:xfrm>
            <a:off x="4574232" y="2784387"/>
            <a:ext cx="1509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0E860EF-1D7A-4A0C-9726-E7F0F1E5B05D}"/>
              </a:ext>
            </a:extLst>
          </p:cNvPr>
          <p:cNvCxnSpPr>
            <a:cxnSpLocks/>
          </p:cNvCxnSpPr>
          <p:nvPr/>
        </p:nvCxnSpPr>
        <p:spPr bwMode="auto">
          <a:xfrm>
            <a:off x="467544" y="3976588"/>
            <a:ext cx="84969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7AA9A6-C31D-462C-AC68-5B633271D8BC}"/>
              </a:ext>
            </a:extLst>
          </p:cNvPr>
          <p:cNvCxnSpPr>
            <a:cxnSpLocks/>
          </p:cNvCxnSpPr>
          <p:nvPr/>
        </p:nvCxnSpPr>
        <p:spPr bwMode="auto">
          <a:xfrm>
            <a:off x="1050570" y="383257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6FE3C4-126E-47FA-AED8-869A97A97CF5}"/>
              </a:ext>
            </a:extLst>
          </p:cNvPr>
          <p:cNvCxnSpPr>
            <a:cxnSpLocks/>
          </p:cNvCxnSpPr>
          <p:nvPr/>
        </p:nvCxnSpPr>
        <p:spPr bwMode="auto">
          <a:xfrm>
            <a:off x="2987431" y="383257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B88AEA-BBCE-4A0C-9BA2-1095719082A5}"/>
              </a:ext>
            </a:extLst>
          </p:cNvPr>
          <p:cNvCxnSpPr>
            <a:cxnSpLocks/>
          </p:cNvCxnSpPr>
          <p:nvPr/>
        </p:nvCxnSpPr>
        <p:spPr bwMode="auto">
          <a:xfrm>
            <a:off x="4926010" y="3831431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D105D6-2521-45DC-A07C-3D52635DC182}"/>
              </a:ext>
            </a:extLst>
          </p:cNvPr>
          <p:cNvCxnSpPr>
            <a:cxnSpLocks/>
          </p:cNvCxnSpPr>
          <p:nvPr/>
        </p:nvCxnSpPr>
        <p:spPr bwMode="auto">
          <a:xfrm>
            <a:off x="6862871" y="3831431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EDA580E-8F97-4837-88D2-66B318341C9F}"/>
              </a:ext>
            </a:extLst>
          </p:cNvPr>
          <p:cNvSpPr txBox="1"/>
          <p:nvPr/>
        </p:nvSpPr>
        <p:spPr>
          <a:xfrm>
            <a:off x="611560" y="4119463"/>
            <a:ext cx="8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7CF6E8-56FD-42F1-875E-02F7FC476367}"/>
              </a:ext>
            </a:extLst>
          </p:cNvPr>
          <p:cNvSpPr txBox="1"/>
          <p:nvPr/>
        </p:nvSpPr>
        <p:spPr>
          <a:xfrm>
            <a:off x="2550138" y="4119462"/>
            <a:ext cx="8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EE9848-7078-4251-B1E3-F80044D999BA}"/>
              </a:ext>
            </a:extLst>
          </p:cNvPr>
          <p:cNvSpPr txBox="1"/>
          <p:nvPr/>
        </p:nvSpPr>
        <p:spPr>
          <a:xfrm>
            <a:off x="4507458" y="4119462"/>
            <a:ext cx="8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727EBD-92A8-4C43-978E-7343EAAC23D0}"/>
              </a:ext>
            </a:extLst>
          </p:cNvPr>
          <p:cNvSpPr txBox="1"/>
          <p:nvPr/>
        </p:nvSpPr>
        <p:spPr>
          <a:xfrm>
            <a:off x="6425577" y="4119462"/>
            <a:ext cx="8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ABE4C0-9EE7-40DD-8E36-30E659E4E4B1}"/>
              </a:ext>
            </a:extLst>
          </p:cNvPr>
          <p:cNvSpPr txBox="1"/>
          <p:nvPr/>
        </p:nvSpPr>
        <p:spPr>
          <a:xfrm>
            <a:off x="4050382" y="1390140"/>
            <a:ext cx="4266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Lots of existing weighting code for a range of surveys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Widely used across ONS in business areas</a:t>
            </a:r>
          </a:p>
          <a:p>
            <a:endParaRPr lang="en-GB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FC1FB8-DE88-4663-AA4B-7ADBFB277075}"/>
              </a:ext>
            </a:extLst>
          </p:cNvPr>
          <p:cNvSpPr txBox="1"/>
          <p:nvPr/>
        </p:nvSpPr>
        <p:spPr>
          <a:xfrm>
            <a:off x="4394498" y="5158333"/>
            <a:ext cx="435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Free and open source!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Increasing use of R and python across 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C7B772-E111-41E2-813A-E601DA48C312}"/>
              </a:ext>
            </a:extLst>
          </p:cNvPr>
          <p:cNvSpPr txBox="1"/>
          <p:nvPr/>
        </p:nvSpPr>
        <p:spPr>
          <a:xfrm>
            <a:off x="6682283" y="4696668"/>
            <a:ext cx="1509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94EBCC4-51E3-4A40-9103-0EAF54701D8A}"/>
              </a:ext>
            </a:extLst>
          </p:cNvPr>
          <p:cNvCxnSpPr/>
          <p:nvPr/>
        </p:nvCxnSpPr>
        <p:spPr bwMode="auto">
          <a:xfrm>
            <a:off x="7437251" y="3965583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BF50689-CCB7-4387-94B7-CDDBF121C4C5}"/>
              </a:ext>
            </a:extLst>
          </p:cNvPr>
          <p:cNvSpPr txBox="1"/>
          <p:nvPr/>
        </p:nvSpPr>
        <p:spPr>
          <a:xfrm>
            <a:off x="293105" y="2056179"/>
            <a:ext cx="15099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Holmes &amp; Skinner for LFS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F73F5A2-23AA-4580-B50E-0075C3F485E8}"/>
              </a:ext>
            </a:extLst>
          </p:cNvPr>
          <p:cNvCxnSpPr/>
          <p:nvPr/>
        </p:nvCxnSpPr>
        <p:spPr bwMode="auto">
          <a:xfrm>
            <a:off x="1048073" y="3256508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5363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in 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4F49A-2F62-4F1F-8A2F-B5026B566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37" y="1279609"/>
            <a:ext cx="6087325" cy="47917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~1520232">
  <a:themeElements>
    <a:clrScheme name="~152023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~152023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~152023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52023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52023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SS Slide Template - White.potx" id="{5A2B3092-81CF-491B-804F-8E083C9CCFCB}" vid="{9B2C0FE4-8B89-42D4-8974-20232BE024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NS Document" ma:contentTypeID="0x01010035E33599CC8D1E47A037F474646B1D5800BF2C39023611B14AA7930072DFB1012B" ma:contentTypeVersion="51" ma:contentTypeDescription="Create a new document." ma:contentTypeScope="" ma:versionID="1eae653982b8384c143d86c9f8eebb92">
  <xsd:schema xmlns:xsd="http://www.w3.org/2001/XMLSchema" xmlns:xs="http://www.w3.org/2001/XMLSchema" xmlns:p="http://schemas.microsoft.com/office/2006/metadata/properties" xmlns:ns1="http://schemas.microsoft.com/sharepoint/v3" xmlns:ns3="e14115de-03ae-49b5-af01-31035404c456" xmlns:ns4="ca998f61-f239-48cd-a7cf-0e7f71a9d60b" xmlns:ns5="a1aef7c3-53a6-45bc-bf15-dcd71fe36041" targetNamespace="http://schemas.microsoft.com/office/2006/metadata/properties" ma:root="true" ma:fieldsID="3f29b1c54121ecbffd8e25d3046430ba" ns1:_="" ns3:_="" ns4:_="" ns5:_="">
    <xsd:import namespace="http://schemas.microsoft.com/sharepoint/v3"/>
    <xsd:import namespace="e14115de-03ae-49b5-af01-31035404c456"/>
    <xsd:import namespace="ca998f61-f239-48cd-a7cf-0e7f71a9d60b"/>
    <xsd:import namespace="a1aef7c3-53a6-45bc-bf15-dcd71fe36041"/>
    <xsd:element name="properties">
      <xsd:complexType>
        <xsd:sequence>
          <xsd:element name="documentManagement">
            <xsd:complexType>
              <xsd:all>
                <xsd:element ref="ns3:o5359087ad404c199aee74686ab194d3" minOccurs="0"/>
                <xsd:element ref="ns4:RetentionDate" minOccurs="0"/>
                <xsd:element ref="ns4:Retention" minOccurs="0"/>
                <xsd:element ref="ns4:EDRMSOwner" minOccurs="0"/>
                <xsd:element ref="ns4:RetentionType"/>
                <xsd:element ref="ns1:_dlc_Exempt" minOccurs="0"/>
                <xsd:element ref="ns1:_dlc_ExpireDateSaved" minOccurs="0"/>
                <xsd:element ref="ns1:_dlc_ExpireDate" minOccurs="0"/>
                <xsd:element ref="ns3:TaxKeywordTaxHTField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4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5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6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115de-03ae-49b5-af01-31035404c456" elementFormDefault="qualified">
    <xsd:import namespace="http://schemas.microsoft.com/office/2006/documentManagement/types"/>
    <xsd:import namespace="http://schemas.microsoft.com/office/infopath/2007/PartnerControls"/>
    <xsd:element name="o5359087ad404c199aee74686ab194d3" ma:index="7" ma:taxonomy="true" ma:internalName="o5359087ad404c199aee74686ab194d3" ma:taxonomyFieldName="RecordType" ma:displayName="Record Type" ma:readOnly="false" ma:default="" ma:fieldId="{85359087-ad40-4c19-9aee-74686ab194d3}" ma:sspId="a7dd7a64-f5c5-4f30-b8c4-f5626f639d1b" ma:termSetId="b7884471-767e-4886-9e04-df700fa96f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a7dd7a64-f5c5-4f30-b8c4-f5626f639d1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98f61-f239-48cd-a7cf-0e7f71a9d60b" elementFormDefault="qualified">
    <xsd:import namespace="http://schemas.microsoft.com/office/2006/documentManagement/types"/>
    <xsd:import namespace="http://schemas.microsoft.com/office/infopath/2007/PartnerControls"/>
    <xsd:element name="RetentionDate" ma:index="10" nillable="true" ma:displayName="Retention Date" ma:format="DateOnly" ma:hidden="true" ma:internalName="Retention_x0020_Date" ma:readOnly="false">
      <xsd:simpleType>
        <xsd:restriction base="dms:DateTime"/>
      </xsd:simpleType>
    </xsd:element>
    <xsd:element name="Retention" ma:index="11" nillable="true" ma:displayName="Retention" ma:default="0" ma:hidden="true" ma:internalName="Retention" ma:readOnly="false">
      <xsd:simpleType>
        <xsd:restriction base="dms:Number"/>
      </xsd:simpleType>
    </xsd:element>
    <xsd:element name="EDRMSOwner" ma:index="12" nillable="true" ma:displayName="EDRMSOwner" ma:hidden="true" ma:internalName="EDRMSOwner" ma:readOnly="false">
      <xsd:simpleType>
        <xsd:restriction base="dms:Text"/>
      </xsd:simpleType>
    </xsd:element>
    <xsd:element name="RetentionType" ma:index="13" ma:displayName="Retention Type" ma:default="Notify" ma:internalName="Retention_x0020_Type" ma:readOnly="false">
      <xsd:simpleType>
        <xsd:restriction base="dms:Choice">
          <xsd:enumeration value="Notify"/>
          <xsd:enumeration value="Delete"/>
          <xsd:enumeration value="Decla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ef7c3-53a6-45bc-bf15-dcd71fe36041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5359087ad404c199aee74686ab194d3 xmlns="e14115de-03ae-49b5-af01-31035404c45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Correspondence, Guidance etc</TermName>
          <TermId xmlns="http://schemas.microsoft.com/office/infopath/2007/PartnerControls">746aa5d3-a4cc-4e5c-bc1b-afebd1d43e75</TermId>
        </TermInfo>
      </Terms>
    </o5359087ad404c199aee74686ab194d3>
    <_dlc_DocId xmlns="a1aef7c3-53a6-45bc-bf15-dcd71fe36041">CDSUVCHXK33P-293647272-219</_dlc_DocId>
    <_dlc_DocIdUrl xmlns="a1aef7c3-53a6-45bc-bf15-dcd71fe36041">
      <Url>https://share.sp.ons.statistics.gov.uk/sites/mdr/BS/_layouts/15/DocIdRedir.aspx?ID=CDSUVCHXK33P-293647272-219</Url>
      <Description>CDSUVCHXK33P-293647272-219</Description>
    </_dlc_DocIdUrl>
    <Retention xmlns="ca998f61-f239-48cd-a7cf-0e7f71a9d60b">0</Retention>
    <RetentionDate xmlns="ca998f61-f239-48cd-a7cf-0e7f71a9d60b" xsi:nil="true"/>
    <RetentionType xmlns="ca998f61-f239-48cd-a7cf-0e7f71a9d60b">Notify</RetentionType>
    <EDRMSOwner xmlns="ca998f61-f239-48cd-a7cf-0e7f71a9d60b" xsi:nil="true"/>
    <TaxKeywordTaxHTField xmlns="e14115de-03ae-49b5-af01-31035404c456">
      <Terms xmlns="http://schemas.microsoft.com/office/infopath/2007/PartnerControls"/>
    </TaxKeywordTaxHTField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haredContentType xmlns="Microsoft.SharePoint.Taxonomy.ContentTypeSync" SourceId="a7dd7a64-f5c5-4f30-b8c4-f5626f639d1b" ContentTypeId="0x01010035E33599CC8D1E47A037F474646B1D58" PreviousValue="false"/>
</file>

<file path=customXml/item6.xml><?xml version="1.0" encoding="utf-8"?>
<?mso-contentType ?>
<PolicyDirtyBag xmlns="microsoft.office.server.policy.changes">
  <Microsoft.Office.RecordsManagement.PolicyFeatures.Expiration op="Change"/>
</PolicyDirtyBag>
</file>

<file path=customXml/item7.xml><?xml version="1.0" encoding="utf-8"?>
<?mso-contentType ?>
<p:Policy xmlns:p="office.server.policy" id="" local="true">
  <p:Name>ONS Document</p:Name>
  <p:Description/>
  <p:Statement/>
  <p:PolicyItems>
    <p:PolicyItem featureId="Microsoft.Office.RecordsManagement.PolicyFeatures.Expiration" staticId="0x01010035E33599CC8D1E47A037F474646B1D58|2057524105" UniqueId="d097a687-1114-45fc-89d8-799351d0ef20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100</number>
                  <property>Retention_x0020_Date</property>
                  <period>years</period>
                </formula>
                <action type="action" id="ONS-RetentionAction"/>
              </data>
            </stages>
          </Schedule>
        </Schedules>
      </p:CustomData>
    </p:PolicyItem>
  </p:PolicyItems>
</p:Policy>
</file>

<file path=customXml/item8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E658A8D-3538-48E1-B2EC-3A6C740337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A1562B-5D3E-4772-A10A-048FF5D6DEB7}"/>
</file>

<file path=customXml/itemProps3.xml><?xml version="1.0" encoding="utf-8"?>
<ds:datastoreItem xmlns:ds="http://schemas.openxmlformats.org/officeDocument/2006/customXml" ds:itemID="{59EEF3F9-8298-44A7-A73E-2D16B956AFAF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E619A289-0CC6-49F4-B3D3-3AFD23719F91}"/>
</file>

<file path=customXml/itemProps5.xml><?xml version="1.0" encoding="utf-8"?>
<ds:datastoreItem xmlns:ds="http://schemas.openxmlformats.org/officeDocument/2006/customXml" ds:itemID="{470B204D-C235-4CCF-BC0D-6C798C248A4A}"/>
</file>

<file path=customXml/itemProps6.xml><?xml version="1.0" encoding="utf-8"?>
<ds:datastoreItem xmlns:ds="http://schemas.openxmlformats.org/officeDocument/2006/customXml" ds:itemID="{1C01B806-3231-4082-8147-E8DC9230BDD1}"/>
</file>

<file path=customXml/itemProps7.xml><?xml version="1.0" encoding="utf-8"?>
<ds:datastoreItem xmlns:ds="http://schemas.openxmlformats.org/officeDocument/2006/customXml" ds:itemID="{8BA3B2AE-F5F3-4D2F-9280-420CC72A4434}"/>
</file>

<file path=customXml/itemProps8.xml><?xml version="1.0" encoding="utf-8"?>
<ds:datastoreItem xmlns:ds="http://schemas.openxmlformats.org/officeDocument/2006/customXml" ds:itemID="{C30BE0EE-D3CF-46FE-8982-FE99CA288B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1145</Words>
  <Application>Microsoft Office PowerPoint</Application>
  <PresentationFormat>On-screen Show (4:3)</PresentationFormat>
  <Paragraphs>192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~1520232</vt:lpstr>
      <vt:lpstr>PowerPoint Presentation</vt:lpstr>
      <vt:lpstr>Social surveys</vt:lpstr>
      <vt:lpstr>Complex sample design</vt:lpstr>
      <vt:lpstr>Calibration</vt:lpstr>
      <vt:lpstr>Variance in complex surveys</vt:lpstr>
      <vt:lpstr>The linearised jackknife </vt:lpstr>
      <vt:lpstr>The linearised jackknife </vt:lpstr>
      <vt:lpstr>History of implementations in ONS</vt:lpstr>
      <vt:lpstr>Implementation in R</vt:lpstr>
      <vt:lpstr>Developing a package</vt:lpstr>
      <vt:lpstr>Reproducing standard errors - APS</vt:lpstr>
      <vt:lpstr>Computational efficiency</vt:lpstr>
      <vt:lpstr>Computational efficiency</vt:lpstr>
      <vt:lpstr>Importance of estimation methods</vt:lpstr>
      <vt:lpstr>Variance estimation for households</vt:lpstr>
      <vt:lpstr>Reproducing standard errors - WAS</vt:lpstr>
      <vt:lpstr>Reproducing standard errors - WAS</vt:lpstr>
      <vt:lpstr>Future Developments</vt:lpstr>
      <vt:lpstr>Acknowledgements</vt:lpstr>
    </vt:vector>
  </TitlesOfParts>
  <Company>Office for National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 Cottis</dc:creator>
  <cp:lastModifiedBy>Lound, Charles</cp:lastModifiedBy>
  <cp:revision>74</cp:revision>
  <dcterms:created xsi:type="dcterms:W3CDTF">2008-04-08T07:59:13Z</dcterms:created>
  <dcterms:modified xsi:type="dcterms:W3CDTF">2018-07-17T14:04:35Z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0x01010035E33599CC8D1E47A037F474646B1D5800BF2C39023611B14AA7930072DFB1012B</vt:lpwstr>
  </property>
  <property fmtid="{D5CDD505-2E9C-101B-9397-08002B2CF9AE}" pid="3" name="IsMyDocuments">
    <vt:bool>true</vt:bool>
  </property>
  <property fmtid="{D5CDD505-2E9C-101B-9397-08002B2CF9AE}" pid="4" name="_dlc_DocIdItemGuid">
    <vt:lpwstr>647e6988-7fdc-4db6-8486-d6478fbfa336</vt:lpwstr>
  </property>
  <property fmtid="{D5CDD505-2E9C-101B-9397-08002B2CF9AE}" pid="5" name="TaxKeyword">
    <vt:lpwstr/>
  </property>
  <property fmtid="{D5CDD505-2E9C-101B-9397-08002B2CF9AE}" pid="6" name="RecordType">
    <vt:lpwstr>3;#Correspondence, Guidance etc|746aa5d3-a4cc-4e5c-bc1b-afebd1d43e75</vt:lpwstr>
  </property>
  <property fmtid="{D5CDD505-2E9C-101B-9397-08002B2CF9AE}" pid="7" name="TaxKeywordTaxHTField">
    <vt:lpwstr/>
  </property>
  <property fmtid="{D5CDD505-2E9C-101B-9397-08002B2CF9AE}" pid="8" name="_dlc_policyId">
    <vt:lpwstr>0x01010035E33599CC8D1E47A037F474646B1D58|2057524105</vt:lpwstr>
  </property>
  <property fmtid="{D5CDD505-2E9C-101B-9397-08002B2CF9AE}" pid="9" name="ItemRetentionFormula">
    <vt:lpwstr>&lt;formula id="Microsoft.Office.RecordsManagement.PolicyFeatures.Expiration.Formula.BuiltIn"&gt;&lt;number&gt;100&lt;/number&gt;&lt;property&gt;Retention_x005f_x0020_Date&lt;/property&gt;&lt;period&gt;years&lt;/period&gt;&lt;/formula&gt;</vt:lpwstr>
  </property>
  <property fmtid="{D5CDD505-2E9C-101B-9397-08002B2CF9AE}" pid="10" name="TaxCatchAll">
    <vt:lpwstr>3;#</vt:lpwstr>
  </property>
</Properties>
</file>