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6" r:id="rId9"/>
    <p:sldId id="267" r:id="rId10"/>
    <p:sldId id="263" r:id="rId11"/>
    <p:sldId id="260" r:id="rId12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413" autoAdjust="0"/>
  </p:normalViewPr>
  <p:slideViewPr>
    <p:cSldViewPr snapToGrid="0">
      <p:cViewPr varScale="1">
        <p:scale>
          <a:sx n="100" d="100"/>
          <a:sy n="100" d="100"/>
        </p:scale>
        <p:origin x="18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ADE3D-8247-4EB8-A9A7-B0DCCAB5C982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C96CD-3A45-462B-997A-EBEF4F3A5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328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 was planning on giving a talk about the package</a:t>
            </a:r>
            <a:r>
              <a:rPr lang="en-GB" baseline="0" dirty="0" smtClean="0"/>
              <a:t> review process with </a:t>
            </a:r>
            <a:r>
              <a:rPr lang="en-GB" baseline="0" dirty="0" err="1" smtClean="0"/>
              <a:t>rOpenSci</a:t>
            </a:r>
            <a:r>
              <a:rPr lang="en-GB" baseline="0" dirty="0" smtClean="0"/>
              <a:t>.</a:t>
            </a:r>
          </a:p>
          <a:p>
            <a:r>
              <a:rPr lang="en-GB" baseline="0" dirty="0" smtClean="0"/>
              <a:t>I need to work out the level to pitch my talk, so just a few questions:</a:t>
            </a:r>
          </a:p>
          <a:p>
            <a:endParaRPr lang="en-GB" dirty="0" smtClean="0"/>
          </a:p>
          <a:p>
            <a:r>
              <a:rPr lang="en-GB" dirty="0" smtClean="0"/>
              <a:t>Who knows</a:t>
            </a:r>
            <a:r>
              <a:rPr lang="en-GB" baseline="0" dirty="0" smtClean="0"/>
              <a:t> about Fingertips?</a:t>
            </a:r>
            <a:endParaRPr lang="en-GB" dirty="0" smtClean="0"/>
          </a:p>
          <a:p>
            <a:r>
              <a:rPr lang="en-GB" dirty="0" smtClean="0"/>
              <a:t>Who</a:t>
            </a:r>
            <a:r>
              <a:rPr lang="en-GB" baseline="0" dirty="0" smtClean="0"/>
              <a:t> knows about R packages?</a:t>
            </a:r>
          </a:p>
          <a:p>
            <a:r>
              <a:rPr lang="en-GB" baseline="0" dirty="0" err="1" smtClean="0"/>
              <a:t>rOpenSci</a:t>
            </a:r>
            <a:r>
              <a:rPr lang="en-GB" baseline="0" dirty="0" smtClean="0"/>
              <a:t>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96CD-3A45-462B-997A-EBEF4F3A5C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7965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96CD-3A45-462B-997A-EBEF4F3A5C6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658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96CD-3A45-462B-997A-EBEF4F3A5C6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462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an introduction to PHE.</a:t>
            </a:r>
            <a:r>
              <a:rPr lang="en-GB" baseline="0" dirty="0" smtClean="0"/>
              <a:t> The purpose of this slide is to give a bit of context to the challenge.</a:t>
            </a:r>
          </a:p>
          <a:p>
            <a:r>
              <a:rPr lang="en-GB" baseline="0" dirty="0" smtClean="0"/>
              <a:t>PHE has a lot of people and we are quite immature in terms of an organisations.</a:t>
            </a:r>
          </a:p>
          <a:p>
            <a:r>
              <a:rPr lang="en-GB" baseline="0" dirty="0" smtClean="0"/>
              <a:t>The core of our organisation is based in London, but we are spread out all over the country.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Health Intelligence, where I am based, is within the Health Improvement Directorate. We are mostly concerned with non-communicable diseases (but not entirely). </a:t>
            </a:r>
          </a:p>
          <a:p>
            <a:r>
              <a:rPr lang="en-GB" baseline="0" dirty="0" smtClean="0"/>
              <a:t>Health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96CD-3A45-462B-997A-EBEF4F3A5C6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411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 have 2 R personas. I was an early adopter</a:t>
            </a:r>
            <a:r>
              <a:rPr lang="en-GB" baseline="0" dirty="0" smtClean="0"/>
              <a:t> in PHE, but in the wider R community I am a beginner</a:t>
            </a:r>
          </a:p>
          <a:p>
            <a:r>
              <a:rPr lang="en-GB" baseline="0" dirty="0" smtClean="0"/>
              <a:t>We are really pushing its use within our Division. We aren’t against other software, but because there is a lot of knowledge around R, this is what we are pushing.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96CD-3A45-462B-997A-EBEF4F3A5C6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844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96CD-3A45-462B-997A-EBEF4F3A5C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224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96CD-3A45-462B-997A-EBEF4F3A5C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227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Relies</a:t>
            </a:r>
            <a:r>
              <a:rPr lang="en-GB" baseline="0" dirty="0" smtClean="0"/>
              <a:t> on volunteers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96CD-3A45-462B-997A-EBEF4F3A5C6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095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96CD-3A45-462B-997A-EBEF4F3A5C6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17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96CD-3A45-462B-997A-EBEF4F3A5C6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051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Mozilla reviewing guide</a:t>
            </a:r>
            <a:r>
              <a:rPr lang="en-GB" baseline="0" dirty="0" smtClean="0"/>
              <a:t> – intrinsic functions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Simple functions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Efficient code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Clear function scope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Edge cases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aseline="0" dirty="0" smtClean="0"/>
              <a:t>Extrinsic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Is code doing something new?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Does code address needs of the project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Does code respect the structure of the project?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96CD-3A45-462B-997A-EBEF4F3A5C6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174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773238"/>
            <a:ext cx="9144000" cy="50847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628775"/>
            <a:ext cx="9144000" cy="144463"/>
          </a:xfrm>
          <a:prstGeom prst="rect">
            <a:avLst/>
          </a:prstGeom>
          <a:solidFill>
            <a:srgbClr val="00AE9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132856"/>
            <a:ext cx="7633648" cy="208454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6021288"/>
            <a:ext cx="7633648" cy="33833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088000"/>
            <a:ext cx="8028000" cy="4064455"/>
          </a:xfrm>
        </p:spPr>
        <p:txBody>
          <a:bodyPr/>
          <a:lstStyle>
            <a:lvl1pPr>
              <a:spcBef>
                <a:spcPts val="120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Package Review via ROpenSci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2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628000"/>
            <a:ext cx="8028000" cy="3537304"/>
          </a:xfrm>
        </p:spPr>
        <p:txBody>
          <a:bodyPr/>
          <a:lstStyle>
            <a:lvl1pPr>
              <a:spcBef>
                <a:spcPts val="1200"/>
              </a:spcBef>
              <a:defRPr>
                <a:solidFill>
                  <a:srgbClr val="00AE9E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F71B5A3E-AB5C-4394-BB97-07D04CB99A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Package Review via ROpenSci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1 line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00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088000"/>
            <a:ext cx="3924000" cy="4068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088000"/>
            <a:ext cx="3924000" cy="4068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BAADB3B0-2D09-4AA3-A340-09780B8284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Package Review via ROpenSci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2 lines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628000"/>
            <a:ext cx="3924000" cy="3564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628000"/>
            <a:ext cx="3924000" cy="3564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55FD54BE-53AE-43A8-A8D2-A8E4EFCA2A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Package Review via ROpenSci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367999"/>
            <a:ext cx="8028000" cy="4788000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3C92E8B8-980F-4FD9-89A2-235B13F5AF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Package Review via ROpenSci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3077896" cy="670396"/>
          </a:xfrm>
        </p:spPr>
        <p:txBody>
          <a:bodyPr anchor="t" anchorCtr="0"/>
          <a:lstStyle>
            <a:lvl1pPr algn="l">
              <a:defRPr sz="1800" b="0" i="0" spc="0" baseline="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368001"/>
            <a:ext cx="4799138" cy="4788000"/>
          </a:xfrm>
        </p:spPr>
        <p:txBody>
          <a:bodyPr/>
          <a:lstStyle>
            <a:lvl1pPr>
              <a:defRPr sz="18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4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00" y="2132856"/>
            <a:ext cx="3077896" cy="403244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D02A3ABA-32EC-4D50-B075-F06DC786BA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Package Review via ROpenSci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773238"/>
            <a:ext cx="9144000" cy="50847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 userDrawn="1"/>
        </p:nvSpPr>
        <p:spPr>
          <a:xfrm>
            <a:off x="0" y="1628775"/>
            <a:ext cx="9144000" cy="1444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6" name="Picture 9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00" y="1800000"/>
            <a:ext cx="8028000" cy="4377600"/>
          </a:xfrm>
        </p:spPr>
        <p:txBody>
          <a:bodyPr/>
          <a:lstStyle>
            <a:lvl1pPr marL="0" indent="0">
              <a:buNone/>
              <a:defRPr sz="3600" b="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34F5B560-165B-4748-8F10-4294154EB5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Package Review via ROpenSci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308725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EB4B846C-37E1-4198-8614-DFE920AB1F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Package Review via ROpenSci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02957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600200"/>
            <a:ext cx="8029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45F8D313-CCBE-49D6-A3BC-57B1848DFB52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8064375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Package Review via ROpenSci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Font typeface="Arial" pitchFamily="84" charset="0"/>
        <a:defRPr kern="1200" baseline="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marL="354013" indent="-176213" algn="l" rtl="0" eaLnBrk="1" fontAlgn="base" hangingPunct="1">
        <a:spcBef>
          <a:spcPts val="600"/>
        </a:spcBef>
        <a:spcAft>
          <a:spcPct val="0"/>
        </a:spcAft>
        <a:defRPr kern="1200" baseline="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eaLnBrk="1" fontAlgn="base" hangingPunct="1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625475" indent="-190500" algn="l" rtl="0" eaLnBrk="1" fontAlgn="base" hangingPunct="1">
        <a:spcBef>
          <a:spcPts val="6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073150" indent="-1778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1520825" indent="-187325" algn="l" defTabSz="914400" rtl="0" eaLnBrk="1" latinLnBrk="0" hangingPunct="1">
        <a:spcBef>
          <a:spcPct val="20000"/>
        </a:spcBef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amross.net/blog/2014/4/16/vectorization-in-r--why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ingertips.phe.org.u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tmp"/><Relationship Id="rId4" Type="http://schemas.openxmlformats.org/officeDocument/2006/relationships/image" Target="../media/image2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ropensci/onboard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tmp"/><Relationship Id="rId4" Type="http://schemas.openxmlformats.org/officeDocument/2006/relationships/hyperlink" Target="https://ropensci.github.io/dev_guide/index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ropensci/onboarding/issues/168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opensci.github.io/dev_guide/onboarding-guide-for-reviewer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Package Review via </a:t>
            </a:r>
            <a:r>
              <a:rPr lang="en-GB" dirty="0" err="1" smtClean="0"/>
              <a:t>rOpenSci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5689600"/>
            <a:ext cx="7633648" cy="670024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Seb Fox</a:t>
            </a:r>
          </a:p>
          <a:p>
            <a:r>
              <a:rPr lang="en-GB" dirty="0" smtClean="0"/>
              <a:t>Principal Data Scientist</a:t>
            </a:r>
          </a:p>
          <a:p>
            <a:r>
              <a:rPr lang="en-GB" dirty="0" smtClean="0"/>
              <a:t>Public Health England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13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I learnt that there was a lot I didn’t know!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CRAN doesn’t mean good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The importance of humans (ie, around documentation, language and vignettes)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Badges on GitHub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Collaborating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Importance of CI and code coverage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hlinkClick r:id="rId3"/>
              </a:rPr>
              <a:t>Removing “for loops”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There are packages to help you do most things:</a:t>
            </a:r>
          </a:p>
          <a:p>
            <a:pPr lvl="3"/>
            <a:r>
              <a:rPr lang="en-GB" dirty="0" err="1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goodpractice</a:t>
            </a:r>
            <a:endParaRPr lang="en-GB" dirty="0" smtClean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3"/>
            <a:r>
              <a:rPr lang="en-GB" dirty="0" err="1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covr</a:t>
            </a:r>
            <a:endParaRPr lang="en-GB" dirty="0" smtClean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3"/>
            <a:r>
              <a:rPr lang="en-GB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usethis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use_code_of_conduct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3"/>
            <a:endParaRPr lang="en-GB" dirty="0" smtClean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3"/>
            <a:endParaRPr lang="en-GB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Package Review via ROpenSci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7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2899916"/>
            <a:ext cx="8028000" cy="648072"/>
          </a:xfrm>
        </p:spPr>
        <p:txBody>
          <a:bodyPr/>
          <a:lstStyle/>
          <a:p>
            <a:pPr algn="ctr"/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Package Review via ROpenSci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4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Public Health England</a:t>
            </a:r>
          </a:p>
          <a:p>
            <a:pPr marL="177800" lvl="1" indent="0" algn="ctr"/>
            <a:r>
              <a:rPr lang="en-GB" i="1" dirty="0">
                <a:solidFill>
                  <a:schemeClr val="bg2"/>
                </a:solidFill>
              </a:rPr>
              <a:t>We exist to protect and improve the nation's health and wellbeing, and reduce health inequalities</a:t>
            </a:r>
            <a:endParaRPr lang="en-GB" i="1" dirty="0" smtClean="0">
              <a:solidFill>
                <a:schemeClr val="bg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Where we come from</a:t>
            </a:r>
          </a:p>
          <a:p>
            <a:pPr lvl="3"/>
            <a:r>
              <a:rPr lang="en-GB" dirty="0" smtClean="0"/>
              <a:t>established </a:t>
            </a:r>
            <a:r>
              <a:rPr lang="en-GB" dirty="0"/>
              <a:t>on 1 April 2013 to bring together public health specialists from more than 70 </a:t>
            </a:r>
            <a:r>
              <a:rPr lang="en-GB" dirty="0" smtClean="0"/>
              <a:t>organisations</a:t>
            </a:r>
          </a:p>
          <a:p>
            <a:pPr lvl="3"/>
            <a:r>
              <a:rPr lang="en-GB" dirty="0"/>
              <a:t>5,500 </a:t>
            </a:r>
            <a:r>
              <a:rPr lang="en-GB" dirty="0" smtClean="0"/>
              <a:t>staff</a:t>
            </a:r>
          </a:p>
          <a:p>
            <a:pPr lvl="3"/>
            <a:r>
              <a:rPr lang="en-GB" dirty="0"/>
              <a:t>8 local centres, plus an integrated region and centre for London, and 4 </a:t>
            </a:r>
            <a:r>
              <a:rPr lang="en-GB" dirty="0" smtClean="0"/>
              <a:t>regions </a:t>
            </a:r>
            <a:r>
              <a:rPr lang="en-GB" dirty="0"/>
              <a:t>(north of England, south of England, Midlands and east of England, and London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Health Intelligence Division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222 staff (consultants, managers, analysts, knowledge mobilisation)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Nationwide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Package Review via ROpenSci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5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 and RAP in PHE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dirty="0" smtClean="0"/>
              <a:t>I am an R user since December 2014</a:t>
            </a:r>
          </a:p>
          <a:p>
            <a:pPr lvl="3"/>
            <a:r>
              <a:rPr lang="en-GB" dirty="0" smtClean="0"/>
              <a:t>Early adopter in PHE</a:t>
            </a:r>
          </a:p>
          <a:p>
            <a:pPr lvl="3"/>
            <a:r>
              <a:rPr lang="en-GB" dirty="0" smtClean="0"/>
              <a:t>Beginner in wider the R community</a:t>
            </a:r>
          </a:p>
          <a:p>
            <a:pPr lvl="2"/>
            <a:r>
              <a:rPr lang="en-GB" dirty="0" smtClean="0"/>
              <a:t>R is well used in Health Protection</a:t>
            </a:r>
          </a:p>
          <a:p>
            <a:pPr lvl="2"/>
            <a:r>
              <a:rPr lang="en-GB" dirty="0" smtClean="0"/>
              <a:t>We are promoting R for analysis/reporting in Health Improvement</a:t>
            </a:r>
          </a:p>
          <a:p>
            <a:pPr lvl="3"/>
            <a:r>
              <a:rPr lang="en-GB" dirty="0" smtClean="0"/>
              <a:t>5 (</a:t>
            </a:r>
            <a:r>
              <a:rPr lang="en-GB" dirty="0" err="1" smtClean="0"/>
              <a:t>ish</a:t>
            </a:r>
            <a:r>
              <a:rPr lang="en-GB" dirty="0" smtClean="0"/>
              <a:t>) “champions” (including at a senior level)</a:t>
            </a:r>
          </a:p>
          <a:p>
            <a:pPr lvl="3"/>
            <a:r>
              <a:rPr lang="en-GB" dirty="0" smtClean="0"/>
              <a:t>30-40 intermediate users (and increasing)</a:t>
            </a:r>
          </a:p>
          <a:p>
            <a:pPr lvl="2"/>
            <a:r>
              <a:rPr lang="en-GB" dirty="0" smtClean="0"/>
              <a:t>A few python users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We have an internal </a:t>
            </a:r>
            <a:r>
              <a:rPr lang="en-GB" dirty="0" err="1" smtClean="0"/>
              <a:t>GitLab</a:t>
            </a:r>
            <a:r>
              <a:rPr lang="en-GB" dirty="0" smtClean="0"/>
              <a:t> repository supported by ICT</a:t>
            </a:r>
          </a:p>
          <a:p>
            <a:pPr lvl="3"/>
            <a:r>
              <a:rPr lang="en-GB" dirty="0" smtClean="0"/>
              <a:t>No linked Continuous Integration yet (on the </a:t>
            </a:r>
            <a:r>
              <a:rPr lang="en-GB" i="1" dirty="0" smtClean="0"/>
              <a:t>very long</a:t>
            </a:r>
            <a:r>
              <a:rPr lang="en-GB" dirty="0" smtClean="0"/>
              <a:t> to do list)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Package Review via ROpenSci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6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fingertipsR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hlinkClick r:id="rId3"/>
              </a:rPr>
              <a:t>Fingertips</a:t>
            </a:r>
            <a:r>
              <a:rPr lang="en-GB" dirty="0" smtClean="0"/>
              <a:t> provides health and </a:t>
            </a:r>
            <a:r>
              <a:rPr lang="en-GB" dirty="0"/>
              <a:t>health related </a:t>
            </a:r>
            <a:r>
              <a:rPr lang="en-GB" dirty="0" smtClean="0"/>
              <a:t>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 smtClean="0"/>
              <a:t>fingertipsR</a:t>
            </a:r>
            <a:r>
              <a:rPr lang="en-GB" dirty="0" smtClean="0"/>
              <a:t> provides data from the Fingertips API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Users</a:t>
            </a:r>
          </a:p>
          <a:p>
            <a:pPr lvl="3"/>
            <a:r>
              <a:rPr lang="en-GB" dirty="0" smtClean="0"/>
              <a:t>Health organisations</a:t>
            </a:r>
          </a:p>
          <a:p>
            <a:pPr lvl="3"/>
            <a:r>
              <a:rPr lang="en-GB" dirty="0" smtClean="0"/>
              <a:t>Local Authorities</a:t>
            </a:r>
          </a:p>
          <a:p>
            <a:pPr lvl="3"/>
            <a:r>
              <a:rPr lang="en-GB" dirty="0" smtClean="0"/>
              <a:t>Government organisations</a:t>
            </a:r>
          </a:p>
          <a:p>
            <a:pPr lvl="3"/>
            <a:r>
              <a:rPr lang="en-GB" dirty="0" smtClean="0"/>
              <a:t>Academics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Package Review via ROpenSci</a:t>
            </a:r>
            <a:endParaRPr lang="en-US"/>
          </a:p>
        </p:txBody>
      </p:sp>
      <p:pic>
        <p:nvPicPr>
          <p:cNvPr id="7" name="Picture 6" descr="Public Health Profiles - Google Chrome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0" t="24936" r="51039" b="23112"/>
          <a:stretch/>
        </p:blipFill>
        <p:spPr>
          <a:xfrm>
            <a:off x="6151558" y="3350555"/>
            <a:ext cx="2624447" cy="2873828"/>
          </a:xfrm>
          <a:prstGeom prst="rect">
            <a:avLst/>
          </a:prstGeom>
        </p:spPr>
      </p:pic>
      <p:pic>
        <p:nvPicPr>
          <p:cNvPr id="8" name="Picture 7" descr="Public Health Profiles - Google Chrome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" t="39105" r="5101" b="18388"/>
          <a:stretch/>
        </p:blipFill>
        <p:spPr>
          <a:xfrm>
            <a:off x="166256" y="4713928"/>
            <a:ext cx="5272644" cy="143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3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rOpenSci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GB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rdefra</a:t>
            </a:r>
            <a:r>
              <a:rPr lang="en-GB" dirty="0"/>
              <a:t> introduced us to rOpenSci</a:t>
            </a:r>
          </a:p>
          <a:p>
            <a:pPr marL="0" indent="0" algn="ctr"/>
            <a:r>
              <a:rPr lang="en-GB" i="1" dirty="0" smtClean="0"/>
              <a:t>“rOpenSci </a:t>
            </a:r>
            <a:r>
              <a:rPr lang="en-GB" i="1" dirty="0"/>
              <a:t>fosters a culture that values open and reproducible research using shared data and reusable </a:t>
            </a:r>
            <a:r>
              <a:rPr lang="en-GB" i="1" dirty="0" smtClean="0"/>
              <a:t>software”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The </a:t>
            </a:r>
            <a:r>
              <a:rPr lang="en-GB" dirty="0"/>
              <a:t>main decision for going the rOpenSci route was so the data could reach a wider audience. </a:t>
            </a:r>
          </a:p>
          <a:p>
            <a:pPr marL="0" indent="0"/>
            <a:r>
              <a:rPr lang="en-GB" dirty="0"/>
              <a:t>We didn’t recognise the benefits we’d get from the </a:t>
            </a:r>
            <a:r>
              <a:rPr lang="en-GB" dirty="0" err="1"/>
              <a:t>onboarding</a:t>
            </a:r>
            <a:r>
              <a:rPr lang="en-GB" dirty="0"/>
              <a:t> process and the associated learning.</a:t>
            </a:r>
          </a:p>
          <a:p>
            <a:pPr marL="0" indent="0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Package Review via ROpenSci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8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onboarding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088000"/>
            <a:ext cx="4374300" cy="4064455"/>
          </a:xfrm>
        </p:spPr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 err="1" smtClean="0">
                <a:hlinkClick r:id="rId3"/>
              </a:rPr>
              <a:t>onboarding</a:t>
            </a:r>
            <a:r>
              <a:rPr lang="en-GB" dirty="0" smtClean="0">
                <a:hlinkClick r:id="rId3"/>
              </a:rPr>
              <a:t> process</a:t>
            </a:r>
            <a:r>
              <a:rPr lang="en-GB" dirty="0" smtClean="0"/>
              <a:t> (</a:t>
            </a:r>
            <a:r>
              <a:rPr lang="en-GB" dirty="0" smtClean="0">
                <a:hlinkClick r:id="rId4"/>
              </a:rPr>
              <a:t>bookdown guide</a:t>
            </a:r>
            <a:r>
              <a:rPr lang="en-GB" dirty="0" smtClean="0"/>
              <a:t>)</a:t>
            </a:r>
          </a:p>
          <a:p>
            <a:pPr marL="0" indent="0" algn="ctr"/>
            <a:r>
              <a:rPr lang="en-GB" i="1" dirty="0" smtClean="0"/>
              <a:t>“packages </a:t>
            </a:r>
            <a:r>
              <a:rPr lang="en-GB" i="1" dirty="0"/>
              <a:t>contributed by the community undergo a transparent, constructive, non adversarial and open review </a:t>
            </a:r>
            <a:r>
              <a:rPr lang="en-GB" i="1" dirty="0" smtClean="0"/>
              <a:t>process”</a:t>
            </a:r>
          </a:p>
          <a:p>
            <a:r>
              <a:rPr lang="en-GB" dirty="0" smtClean="0"/>
              <a:t>Package </a:t>
            </a:r>
            <a:r>
              <a:rPr lang="en-GB" dirty="0"/>
              <a:t>categories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data retrieval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data extraction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database access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data munging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data deposition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reproducibility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geospatial data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text analysis</a:t>
            </a:r>
          </a:p>
          <a:p>
            <a:endParaRPr lang="en-GB" dirty="0" smtClean="0"/>
          </a:p>
          <a:p>
            <a:pPr lvl="3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Package Review via ROpenSci</a:t>
            </a:r>
            <a:endParaRPr lang="en-US"/>
          </a:p>
        </p:txBody>
      </p:sp>
      <p:pic>
        <p:nvPicPr>
          <p:cNvPr id="6" name="Picture 5" descr="ropensci/onboarding: rOpenSci Onboarding: peer-review of community-contributed packages - Google Chrome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25" t="12187" r="31250" b="6175"/>
          <a:stretch/>
        </p:blipFill>
        <p:spPr>
          <a:xfrm>
            <a:off x="4932300" y="2088000"/>
            <a:ext cx="3577590" cy="407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39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First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Friendly </a:t>
            </a:r>
            <a:r>
              <a:rPr lang="en-GB" dirty="0"/>
              <a:t>but intimidating (like all new things in R)</a:t>
            </a:r>
          </a:p>
          <a:p>
            <a:pPr lvl="3"/>
            <a:r>
              <a:rPr lang="en-GB" dirty="0"/>
              <a:t>Having code scrutinised by experts</a:t>
            </a:r>
          </a:p>
          <a:p>
            <a:pPr lvl="3"/>
            <a:r>
              <a:rPr lang="en-GB" dirty="0"/>
              <a:t>Questions that I wouldn’t understand – out of my depth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Complicated</a:t>
            </a:r>
          </a:p>
          <a:p>
            <a:pPr lvl="3"/>
            <a:r>
              <a:rPr lang="en-GB" dirty="0" smtClean="0"/>
              <a:t>Lots to read</a:t>
            </a:r>
          </a:p>
          <a:p>
            <a:pPr lvl="3"/>
            <a:r>
              <a:rPr lang="en-GB" dirty="0" smtClean="0"/>
              <a:t>New </a:t>
            </a:r>
            <a:r>
              <a:rPr lang="en-GB" dirty="0"/>
              <a:t>way of communicating (eg, GitHub/md)</a:t>
            </a:r>
          </a:p>
          <a:p>
            <a:pPr lvl="3"/>
            <a:r>
              <a:rPr lang="en-GB" dirty="0"/>
              <a:t>New concepts and words </a:t>
            </a:r>
            <a:r>
              <a:rPr lang="en-GB" dirty="0" smtClean="0"/>
              <a:t>(some but not all are well </a:t>
            </a:r>
            <a:r>
              <a:rPr lang="en-GB" dirty="0"/>
              <a:t>explained)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Package Review via ROpenSci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6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/>
            <a:r>
              <a:rPr lang="en-GB" dirty="0"/>
              <a:t>My </a:t>
            </a:r>
            <a:r>
              <a:rPr lang="en-GB" dirty="0" err="1">
                <a:hlinkClick r:id="rId3"/>
              </a:rPr>
              <a:t>onboarding</a:t>
            </a:r>
            <a:r>
              <a:rPr lang="en-GB" dirty="0">
                <a:hlinkClick r:id="rId3"/>
              </a:rPr>
              <a:t> process</a:t>
            </a:r>
            <a:endParaRPr lang="en-GB" dirty="0" smtClean="0"/>
          </a:p>
          <a:p>
            <a:pPr>
              <a:buFont typeface="+mj-lt"/>
              <a:buAutoNum type="arabicPeriod"/>
            </a:pPr>
            <a:r>
              <a:rPr lang="en-GB" smtClean="0"/>
              <a:t>Initiate on </a:t>
            </a:r>
            <a:r>
              <a:rPr lang="en-GB" dirty="0" smtClean="0"/>
              <a:t>GitHub repo (via an issue) – this contains a template of questions (what the package does, what its status is, target audience etc)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Editor assigns 2 reviewers (volunteers)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Package reviewed for </a:t>
            </a:r>
            <a:r>
              <a:rPr lang="en-GB" dirty="0"/>
              <a:t>quality, fit, documentation, </a:t>
            </a:r>
            <a:r>
              <a:rPr lang="en-GB" dirty="0" smtClean="0"/>
              <a:t>&amp; clarity – ongoing conversation between author and reviewers (reviewer spent 5-6 hours looking at code of package)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Feedback from reviewers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Author makes modifications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Repeat 4 and 5 until all feedback has been reasonably addressed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Editor decides accept/hold/reject</a:t>
            </a:r>
          </a:p>
          <a:p>
            <a:pPr marL="0" indent="0"/>
            <a:r>
              <a:rPr lang="en-GB" dirty="0" smtClean="0"/>
              <a:t>…note, each step has time scales!</a:t>
            </a:r>
            <a:endParaRPr lang="en-GB" dirty="0"/>
          </a:p>
          <a:p>
            <a:pPr marL="0" indent="0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Package Review via ROpenSci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the reviewers looking for?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GB" dirty="0" smtClean="0">
                <a:hlinkClick r:id="rId3"/>
              </a:rPr>
              <a:t>Reviewer guidance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Does </a:t>
            </a:r>
            <a:r>
              <a:rPr lang="en-GB" dirty="0"/>
              <a:t>the code comply with general principles in the Mozilla reviewing guide?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Does the package comply with the </a:t>
            </a:r>
            <a:r>
              <a:rPr lang="en-GB" dirty="0" err="1"/>
              <a:t>rOpenSci</a:t>
            </a:r>
            <a:r>
              <a:rPr lang="en-GB" dirty="0"/>
              <a:t> packaging guide?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Are there improvements that could be made to the code style?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Is there code duplication in the package that should be reduced?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Are there user interface improvements that could be made?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Are there performance improvements that could be made?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Is the documentation (installation instructions/vignettes/examples/demos) clear and sufficient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Package Review via ROpenSci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8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PHE theme</Template>
  <TotalTime>1029</TotalTime>
  <Words>926</Words>
  <Application>Microsoft Office PowerPoint</Application>
  <PresentationFormat>On-screen Show (4:3)</PresentationFormat>
  <Paragraphs>148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Consolas</vt:lpstr>
      <vt:lpstr>ヒラギノ角ゴ Pro W3</vt:lpstr>
      <vt:lpstr>PHE theme</vt:lpstr>
      <vt:lpstr>Package Review via rOpenSci</vt:lpstr>
      <vt:lpstr>Introduction</vt:lpstr>
      <vt:lpstr>R and RAP in PHE</vt:lpstr>
      <vt:lpstr>fingertipsR</vt:lpstr>
      <vt:lpstr>rOpenSci</vt:lpstr>
      <vt:lpstr>The onboarding process</vt:lpstr>
      <vt:lpstr>First thoughts</vt:lpstr>
      <vt:lpstr>The process</vt:lpstr>
      <vt:lpstr>What are the reviewers looking for?</vt:lpstr>
      <vt:lpstr>Learning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Fox</dc:creator>
  <cp:lastModifiedBy>Sebastian Fox</cp:lastModifiedBy>
  <cp:revision>32</cp:revision>
  <cp:lastPrinted>2018-10-15T16:17:35Z</cp:lastPrinted>
  <dcterms:created xsi:type="dcterms:W3CDTF">2018-10-02T12:51:10Z</dcterms:created>
  <dcterms:modified xsi:type="dcterms:W3CDTF">2018-10-15T16:19:08Z</dcterms:modified>
</cp:coreProperties>
</file>