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7" r:id="rId2"/>
    <p:sldId id="258" r:id="rId3"/>
    <p:sldId id="259" r:id="rId4"/>
    <p:sldId id="278" r:id="rId5"/>
    <p:sldId id="263" r:id="rId6"/>
    <p:sldId id="264" r:id="rId7"/>
    <p:sldId id="265" r:id="rId8"/>
    <p:sldId id="266" r:id="rId9"/>
    <p:sldId id="267" r:id="rId10"/>
    <p:sldId id="279" r:id="rId11"/>
    <p:sldId id="270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e Coulso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51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56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904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65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850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724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056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40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431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33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05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91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08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37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04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56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675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48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A5DC00">
              <a:alpha val="242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buClr>
                <a:srgbClr val="999999"/>
              </a:buClr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Clr>
                <a:srgbClr val="999999"/>
              </a:buClr>
              <a:defRPr/>
            </a:lvl4pPr>
            <a:lvl5pPr lvl="4">
              <a:spcBef>
                <a:spcPts val="0"/>
              </a:spcBef>
              <a:buClr>
                <a:srgbClr val="999999"/>
              </a:buClr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Clr>
                <a:srgbClr val="666666"/>
              </a:buClr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8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2" y="1600200"/>
            <a:ext cx="24198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4" y="1600200"/>
            <a:ext cx="24198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3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958527" y="3573725"/>
            <a:ext cx="4857900" cy="154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chemeClr val="dk2"/>
                </a:solidFill>
              </a:rPr>
              <a:t>Farida Mustafazade, </a:t>
            </a:r>
            <a:r>
              <a:rPr lang="en-US" sz="3000" dirty="0" smtClean="0">
                <a:solidFill>
                  <a:schemeClr val="dk2"/>
                </a:solidFill>
              </a:rPr>
              <a:t/>
            </a:r>
            <a:br>
              <a:rPr lang="en-US" sz="3000" dirty="0" smtClean="0">
                <a:solidFill>
                  <a:schemeClr val="dk2"/>
                </a:solidFill>
              </a:rPr>
            </a:br>
            <a:r>
              <a:rPr lang="en" sz="3000" dirty="0" smtClean="0">
                <a:solidFill>
                  <a:schemeClr val="dk2"/>
                </a:solidFill>
              </a:rPr>
              <a:t>Shirley </a:t>
            </a:r>
            <a:r>
              <a:rPr lang="en" sz="3000" dirty="0">
                <a:solidFill>
                  <a:schemeClr val="dk2"/>
                </a:solidFill>
              </a:rPr>
              <a:t>Coleman,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dirty="0" err="1">
                <a:solidFill>
                  <a:schemeClr val="dk2"/>
                </a:solidFill>
              </a:rPr>
              <a:t>Jaume</a:t>
            </a:r>
            <a:r>
              <a:rPr lang="en" sz="3000" dirty="0">
                <a:solidFill>
                  <a:schemeClr val="dk2"/>
                </a:solidFill>
              </a:rPr>
              <a:t> </a:t>
            </a:r>
            <a:r>
              <a:rPr lang="en" sz="3000" dirty="0" err="1">
                <a:solidFill>
                  <a:schemeClr val="dk2"/>
                </a:solidFill>
              </a:rPr>
              <a:t>Bacardit</a:t>
            </a:r>
            <a:endParaRPr lang="en" sz="3000" dirty="0">
              <a:solidFill>
                <a:schemeClr val="dk2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25" y="5008663"/>
            <a:ext cx="2328693" cy="13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6924" y="5120225"/>
            <a:ext cx="1186075" cy="10872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1894350" y="1230925"/>
            <a:ext cx="6714900" cy="154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Statistical modelling of arrears history data for decision support in Social Housing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Shape 136"/>
          <p:cNvCxnSpPr/>
          <p:nvPr/>
        </p:nvCxnSpPr>
        <p:spPr>
          <a:xfrm flipV="1">
            <a:off x="7555763" y="1758975"/>
            <a:ext cx="64362" cy="69704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7" name="Shape 137"/>
          <p:cNvCxnSpPr/>
          <p:nvPr/>
        </p:nvCxnSpPr>
        <p:spPr>
          <a:xfrm flipV="1">
            <a:off x="7765925" y="2472367"/>
            <a:ext cx="689070" cy="428548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8" name="Shape 138"/>
          <p:cNvCxnSpPr/>
          <p:nvPr/>
        </p:nvCxnSpPr>
        <p:spPr>
          <a:xfrm flipV="1">
            <a:off x="7765925" y="1896875"/>
            <a:ext cx="648600" cy="575492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" name="Shape 192" descr="max_nu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750" y="2061411"/>
            <a:ext cx="4048351" cy="3598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93"/>
          <p:cNvSpPr txBox="1"/>
          <p:nvPr/>
        </p:nvSpPr>
        <p:spPr>
          <a:xfrm>
            <a:off x="5268887" y="2163215"/>
            <a:ext cx="3355800" cy="29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Tree depth versus RMSE</a:t>
            </a:r>
          </a:p>
        </p:txBody>
      </p:sp>
      <p:sp>
        <p:nvSpPr>
          <p:cNvPr id="15" name="Shape 172"/>
          <p:cNvSpPr txBox="1">
            <a:spLocks/>
          </p:cNvSpPr>
          <p:nvPr/>
        </p:nvSpPr>
        <p:spPr>
          <a:xfrm>
            <a:off x="676503" y="713663"/>
            <a:ext cx="4703713" cy="6294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" sz="3600" b="1" dirty="0" smtClean="0"/>
              <a:t>Statistical Analysis and ML</a:t>
            </a:r>
            <a:endParaRPr lang="en" sz="3600" b="1" dirty="0"/>
          </a:p>
        </p:txBody>
      </p:sp>
      <p:sp>
        <p:nvSpPr>
          <p:cNvPr id="17" name="Shape 190"/>
          <p:cNvSpPr txBox="1">
            <a:spLocks/>
          </p:cNvSpPr>
          <p:nvPr/>
        </p:nvSpPr>
        <p:spPr>
          <a:xfrm>
            <a:off x="0" y="246027"/>
            <a:ext cx="720300" cy="98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" sz="6000" smtClean="0">
                <a:solidFill>
                  <a:srgbClr val="CFD8DC"/>
                </a:solidFill>
              </a:rPr>
              <a:t>5</a:t>
            </a:r>
            <a:endParaRPr lang="en" sz="6000">
              <a:solidFill>
                <a:srgbClr val="CFD8DC"/>
              </a:solidFill>
            </a:endParaRPr>
          </a:p>
        </p:txBody>
      </p:sp>
      <p:sp>
        <p:nvSpPr>
          <p:cNvPr id="19" name="Shape 189"/>
          <p:cNvSpPr txBox="1">
            <a:spLocks noGrp="1"/>
          </p:cNvSpPr>
          <p:nvPr>
            <p:ph type="body" idx="1"/>
          </p:nvPr>
        </p:nvSpPr>
        <p:spPr>
          <a:xfrm>
            <a:off x="-559737" y="2309615"/>
            <a:ext cx="5894700" cy="194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1371600" lvl="2" indent="-381000" rtl="0">
              <a:spcBef>
                <a:spcPts val="600"/>
              </a:spcBef>
            </a:pPr>
            <a:r>
              <a:rPr lang="en" dirty="0"/>
              <a:t>Linear Regression</a:t>
            </a:r>
          </a:p>
          <a:p>
            <a:pPr marL="1371600" lvl="2" indent="-381000" rtl="0">
              <a:spcBef>
                <a:spcPts val="600"/>
              </a:spcBef>
            </a:pPr>
            <a:r>
              <a:rPr lang="en" dirty="0"/>
              <a:t>Decision Tree Regression</a:t>
            </a:r>
          </a:p>
          <a:p>
            <a:pPr marL="1371600" lvl="2" indent="-381000" rtl="0">
              <a:spcBef>
                <a:spcPts val="600"/>
              </a:spcBef>
            </a:pPr>
            <a:r>
              <a:rPr lang="en" dirty="0"/>
              <a:t>Random Forest Regression</a:t>
            </a:r>
          </a:p>
        </p:txBody>
      </p:sp>
      <p:pic>
        <p:nvPicPr>
          <p:cNvPr id="21" name="Shape 194" descr="icon-regression-transparent.png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126929" y="1455469"/>
            <a:ext cx="1050950" cy="10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188"/>
          <p:cNvSpPr txBox="1">
            <a:spLocks noGrp="1"/>
          </p:cNvSpPr>
          <p:nvPr>
            <p:ph type="title"/>
          </p:nvPr>
        </p:nvSpPr>
        <p:spPr>
          <a:xfrm>
            <a:off x="1116165" y="1455469"/>
            <a:ext cx="3376179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15584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Sample Tenant Balance Prediction</a:t>
            </a:r>
          </a:p>
        </p:txBody>
      </p:sp>
      <p:pic>
        <p:nvPicPr>
          <p:cNvPr id="200" name="Shape 200" descr="One_more_bad_tena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00126"/>
            <a:ext cx="8839198" cy="3928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>
            <a:spLocks noGrp="1"/>
          </p:cNvSpPr>
          <p:nvPr>
            <p:ph type="ctrTitle" idx="4294967295"/>
          </p:nvPr>
        </p:nvSpPr>
        <p:spPr>
          <a:xfrm>
            <a:off x="65850" y="511925"/>
            <a:ext cx="720300" cy="98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CFD8DC"/>
                </a:solidFill>
              </a:rPr>
              <a:t>5</a:t>
            </a:r>
          </a:p>
        </p:txBody>
      </p:sp>
      <p:pic>
        <p:nvPicPr>
          <p:cNvPr id="5" name="Shape 207" descr="on-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00125"/>
            <a:ext cx="8839198" cy="392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14" descr="One_more_bad_tenant_with_prediction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500125"/>
            <a:ext cx="8839198" cy="392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241575" y="161901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Cluster analysis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-1558625" y="913375"/>
            <a:ext cx="10941600" cy="476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2286000" lvl="2" indent="-419100" rtl="0">
              <a:spcBef>
                <a:spcPts val="600"/>
              </a:spcBef>
              <a:buSzPct val="100000"/>
            </a:pPr>
            <a:r>
              <a:rPr lang="en" sz="3000" dirty="0"/>
              <a:t>Goal</a:t>
            </a:r>
          </a:p>
          <a:p>
            <a:pPr marL="2743200" lvl="3" indent="-381000" rtl="0">
              <a:spcBef>
                <a:spcPts val="600"/>
              </a:spcBef>
              <a:buSzPct val="100000"/>
            </a:pPr>
            <a:r>
              <a:rPr lang="en" sz="2400" dirty="0"/>
              <a:t>Identify different types of weekly balance time series</a:t>
            </a:r>
          </a:p>
          <a:p>
            <a:pPr marL="2743200" lvl="3" indent="-381000" rtl="0">
              <a:spcBef>
                <a:spcPts val="600"/>
              </a:spcBef>
              <a:buSzPct val="100000"/>
            </a:pPr>
            <a:r>
              <a:rPr lang="en" sz="2400" dirty="0"/>
              <a:t>Identify distinct groups of tenants</a:t>
            </a:r>
          </a:p>
          <a:p>
            <a:pPr marL="2743200" lvl="3" indent="-381000" rtl="0">
              <a:spcBef>
                <a:spcPts val="600"/>
              </a:spcBef>
              <a:buSzPct val="100000"/>
            </a:pPr>
            <a:r>
              <a:rPr lang="en" sz="2400" dirty="0"/>
              <a:t>Tenants segmentation, interventions, </a:t>
            </a:r>
            <a:r>
              <a:rPr lang="en" sz="2400" dirty="0" smtClean="0"/>
              <a:t>communication</a:t>
            </a:r>
            <a:r>
              <a:rPr lang="en-US" sz="2400" dirty="0" smtClean="0"/>
              <a:t>, etc.</a:t>
            </a:r>
            <a:endParaRPr lang="en" sz="2400" dirty="0"/>
          </a:p>
          <a:p>
            <a:pPr marL="2286000" lvl="2" indent="-419100" rtl="0">
              <a:spcBef>
                <a:spcPts val="600"/>
              </a:spcBef>
              <a:buSzPct val="100000"/>
            </a:pPr>
            <a:r>
              <a:rPr lang="en" sz="3000" dirty="0"/>
              <a:t>Use of an unsupervised clustering algorithm</a:t>
            </a:r>
          </a:p>
          <a:p>
            <a:pPr marL="2743200" lvl="3" indent="-381000" rtl="0">
              <a:spcBef>
                <a:spcPts val="600"/>
              </a:spcBef>
              <a:buSzPct val="100000"/>
            </a:pPr>
            <a:r>
              <a:rPr lang="en" sz="2400" dirty="0"/>
              <a:t>Identify distinct groups of tenants</a:t>
            </a:r>
          </a:p>
          <a:p>
            <a:pPr marL="2743200" lvl="3" indent="-381000" rtl="0">
              <a:spcBef>
                <a:spcPts val="600"/>
              </a:spcBef>
              <a:buSzPct val="100000"/>
            </a:pPr>
            <a:r>
              <a:rPr lang="en" sz="2400" dirty="0"/>
              <a:t>No </a:t>
            </a:r>
            <a:r>
              <a:rPr lang="en" sz="2400" i="1" dirty="0"/>
              <a:t>a priori</a:t>
            </a:r>
            <a:r>
              <a:rPr lang="en" sz="2400" dirty="0"/>
              <a:t> definition of ‘bad tenant’</a:t>
            </a:r>
          </a:p>
          <a:p>
            <a:pPr marL="2743200" lvl="3" indent="-381000" rtl="0">
              <a:spcBef>
                <a:spcPts val="600"/>
              </a:spcBef>
              <a:buSzPct val="100000"/>
            </a:pPr>
            <a:r>
              <a:rPr lang="en" sz="2400" dirty="0"/>
              <a:t>Cluster size/quality controllable via parameter </a:t>
            </a:r>
            <a:r>
              <a:rPr lang="en" sz="2400" dirty="0" smtClean="0"/>
              <a:t>α</a:t>
            </a:r>
            <a:r>
              <a:rPr lang="en-US" sz="2400" dirty="0" smtClean="0"/>
              <a:t>.</a:t>
            </a:r>
            <a:endParaRPr lang="en" sz="2400" dirty="0"/>
          </a:p>
        </p:txBody>
      </p:sp>
      <p:sp>
        <p:nvSpPr>
          <p:cNvPr id="222" name="Shape 222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720300" cy="98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CFD8DC"/>
                </a:solidFill>
              </a:rPr>
              <a:t>5</a:t>
            </a:r>
          </a:p>
        </p:txBody>
      </p:sp>
      <p:pic>
        <p:nvPicPr>
          <p:cNvPr id="223" name="Shape 223" descr="icon-clustering-transparent.png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 rot="2995572">
            <a:off x="330986" y="504148"/>
            <a:ext cx="988181" cy="98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5754000" y="344500"/>
            <a:ext cx="3221400" cy="20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91EA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Hierarchical Clustering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By similarity patterns</a:t>
            </a:r>
          </a:p>
          <a:p>
            <a:pPr lvl="0" rtl="0">
              <a:spcBef>
                <a:spcPts val="0"/>
              </a:spcBef>
              <a:buNone/>
            </a:pPr>
            <a:endParaRPr sz="3600">
              <a:solidFill>
                <a:srgbClr val="0091EA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pic>
        <p:nvPicPr>
          <p:cNvPr id="229" name="Shape 229" descr="different clust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125"/>
            <a:ext cx="5574074" cy="557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 descr="few_tenants.png"/>
          <p:cNvPicPr preferRelativeResize="0"/>
          <p:nvPr/>
        </p:nvPicPr>
        <p:blipFill rotWithShape="1">
          <a:blip r:embed="rId4">
            <a:alphaModFix/>
          </a:blip>
          <a:srcRect t="-3970" b="3970"/>
          <a:stretch/>
        </p:blipFill>
        <p:spPr>
          <a:xfrm>
            <a:off x="5444100" y="2538725"/>
            <a:ext cx="3841225" cy="34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4842325" y="1421850"/>
            <a:ext cx="5209800" cy="123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 sz="2000">
              <a:solidFill>
                <a:srgbClr val="2632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1371600" lvl="2" indent="-355600" rtl="0">
              <a:spcBef>
                <a:spcPts val="600"/>
              </a:spcBef>
              <a:buClr>
                <a:srgbClr val="666666"/>
              </a:buClr>
              <a:buSzPct val="100000"/>
              <a:buFont typeface="Roboto Slab"/>
              <a:buChar char="◉"/>
            </a:pPr>
            <a:r>
              <a:rPr lang="en" sz="200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Linkage: 	Complete</a:t>
            </a:r>
          </a:p>
          <a:p>
            <a:pPr marL="1371600" lvl="2" indent="-355600" rtl="0">
              <a:spcBef>
                <a:spcPts val="600"/>
              </a:spcBef>
              <a:buClr>
                <a:srgbClr val="666666"/>
              </a:buClr>
              <a:buSzPct val="100000"/>
              <a:buFont typeface="Roboto Slab"/>
              <a:buChar char="◉"/>
            </a:pPr>
            <a:r>
              <a:rPr lang="en" sz="200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Distance : 	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720300" y="-124575"/>
            <a:ext cx="2558638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pic>
        <p:nvPicPr>
          <p:cNvPr id="237" name="Shape 237" descr="icon-database-9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188" y="1522201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Shape 238"/>
          <p:cNvCxnSpPr>
            <a:stCxn id="237" idx="2"/>
            <a:endCxn id="239" idx="1"/>
          </p:cNvCxnSpPr>
          <p:nvPr/>
        </p:nvCxnSpPr>
        <p:spPr>
          <a:xfrm>
            <a:off x="4333388" y="2436601"/>
            <a:ext cx="2247000" cy="30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0" name="Shape 240"/>
          <p:cNvCxnSpPr>
            <a:stCxn id="237" idx="2"/>
            <a:endCxn id="241" idx="0"/>
          </p:cNvCxnSpPr>
          <p:nvPr/>
        </p:nvCxnSpPr>
        <p:spPr>
          <a:xfrm flipH="1">
            <a:off x="2831288" y="2436601"/>
            <a:ext cx="1502100" cy="160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37" idx="2"/>
            <a:endCxn id="243" idx="0"/>
          </p:cNvCxnSpPr>
          <p:nvPr/>
        </p:nvCxnSpPr>
        <p:spPr>
          <a:xfrm>
            <a:off x="4333388" y="2436601"/>
            <a:ext cx="1624500" cy="145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41" name="Shape 241" descr="One_more_bad_tenant_with_prediction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4500" y="4044889"/>
            <a:ext cx="2633400" cy="11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actions_telc.png"/>
          <p:cNvPicPr preferRelativeResize="0"/>
          <p:nvPr/>
        </p:nvPicPr>
        <p:blipFill rotWithShape="1">
          <a:blip r:embed="rId5">
            <a:alphaModFix/>
          </a:blip>
          <a:srcRect t="5820" r="22738"/>
          <a:stretch/>
        </p:blipFill>
        <p:spPr>
          <a:xfrm>
            <a:off x="6580526" y="1742700"/>
            <a:ext cx="1836400" cy="198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 descr="different cluster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5925" y="3894350"/>
            <a:ext cx="1703999" cy="17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3737900" y="933300"/>
            <a:ext cx="1191000" cy="75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Tenancy records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6809926" y="1170150"/>
            <a:ext cx="1377600" cy="7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Roboto Slab"/>
                <a:ea typeface="Roboto Slab"/>
                <a:cs typeface="Roboto Slab"/>
                <a:sym typeface="Roboto Slab"/>
              </a:rPr>
              <a:t>Intervention Impact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2099050" y="5215300"/>
            <a:ext cx="1704000" cy="75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Roboto Slab"/>
                <a:ea typeface="Roboto Slab"/>
                <a:cs typeface="Roboto Slab"/>
                <a:sym typeface="Roboto Slab"/>
              </a:rPr>
              <a:t>Forecast of next period balance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269119" y="5598362"/>
            <a:ext cx="1377600" cy="75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Roboto Slab"/>
                <a:ea typeface="Roboto Slab"/>
                <a:cs typeface="Roboto Slab"/>
                <a:sym typeface="Roboto Slab"/>
              </a:rPr>
              <a:t>Tenant Segmentation</a:t>
            </a:r>
          </a:p>
        </p:txBody>
      </p:sp>
      <p:pic>
        <p:nvPicPr>
          <p:cNvPr id="248" name="Shape 248" descr="datafilter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838" y="2325950"/>
            <a:ext cx="2340821" cy="117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Shape 249"/>
          <p:cNvCxnSpPr>
            <a:stCxn id="237" idx="2"/>
            <a:endCxn id="248" idx="3"/>
          </p:cNvCxnSpPr>
          <p:nvPr/>
        </p:nvCxnSpPr>
        <p:spPr>
          <a:xfrm flipH="1">
            <a:off x="2550788" y="2436601"/>
            <a:ext cx="1782600" cy="47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0" name="Shape 250"/>
          <p:cNvSpPr txBox="1"/>
          <p:nvPr/>
        </p:nvSpPr>
        <p:spPr>
          <a:xfrm>
            <a:off x="784742" y="1685108"/>
            <a:ext cx="1191000" cy="7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Roboto Slab"/>
                <a:ea typeface="Roboto Slab"/>
                <a:cs typeface="Roboto Slab"/>
                <a:sym typeface="Roboto Slab"/>
              </a:rPr>
              <a:t>Data Selection</a:t>
            </a:r>
          </a:p>
        </p:txBody>
      </p:sp>
      <p:sp>
        <p:nvSpPr>
          <p:cNvPr id="17" name="Shape 222"/>
          <p:cNvSpPr txBox="1">
            <a:spLocks/>
          </p:cNvSpPr>
          <p:nvPr/>
        </p:nvSpPr>
        <p:spPr>
          <a:xfrm>
            <a:off x="52675" y="-30638"/>
            <a:ext cx="720300" cy="98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" sz="6000" smtClean="0">
                <a:solidFill>
                  <a:srgbClr val="CFD8DC"/>
                </a:solidFill>
              </a:rPr>
              <a:t>5</a:t>
            </a:r>
            <a:endParaRPr lang="en" sz="6000">
              <a:solidFill>
                <a:srgbClr val="CFD8D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45" grpId="0"/>
      <p:bldP spid="246" grpId="0"/>
      <p:bldP spid="247" grpId="0"/>
      <p:bldP spid="2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122775" y="1578525"/>
            <a:ext cx="2236200" cy="2235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529450" y="18115"/>
            <a:ext cx="6200400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Future Work and Extensions</a:t>
            </a:r>
          </a:p>
        </p:txBody>
      </p:sp>
      <p:sp>
        <p:nvSpPr>
          <p:cNvPr id="257" name="Shape 257"/>
          <p:cNvSpPr/>
          <p:nvPr/>
        </p:nvSpPr>
        <p:spPr>
          <a:xfrm>
            <a:off x="319225" y="1774975"/>
            <a:ext cx="1842900" cy="1842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Redefine ‘Risk’ </a:t>
            </a:r>
          </a:p>
        </p:txBody>
      </p:sp>
      <p:sp>
        <p:nvSpPr>
          <p:cNvPr id="258" name="Shape 258"/>
          <p:cNvSpPr/>
          <p:nvPr/>
        </p:nvSpPr>
        <p:spPr>
          <a:xfrm>
            <a:off x="2712497" y="2819598"/>
            <a:ext cx="2737500" cy="27372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2953009" y="3060111"/>
            <a:ext cx="2256300" cy="2256300"/>
          </a:xfrm>
          <a:prstGeom prst="ellipse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Explore  the Clusters for improved Predictions</a:t>
            </a:r>
          </a:p>
        </p:txBody>
      </p:sp>
      <p:sp>
        <p:nvSpPr>
          <p:cNvPr id="260" name="Shape 260"/>
          <p:cNvSpPr/>
          <p:nvPr/>
        </p:nvSpPr>
        <p:spPr>
          <a:xfrm>
            <a:off x="5618700" y="590324"/>
            <a:ext cx="3525300" cy="35244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5928456" y="899878"/>
            <a:ext cx="2905500" cy="2905500"/>
          </a:xfrm>
          <a:prstGeom prst="ellipse">
            <a:avLst/>
          </a:prstGeom>
          <a:noFill/>
          <a:ln w="762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Apply to arrears and other areas of Social Housing</a:t>
            </a:r>
          </a:p>
        </p:txBody>
      </p:sp>
      <p:cxnSp>
        <p:nvCxnSpPr>
          <p:cNvPr id="262" name="Shape 262"/>
          <p:cNvCxnSpPr>
            <a:stCxn id="255" idx="5"/>
            <a:endCxn id="258" idx="2"/>
          </p:cNvCxnSpPr>
          <p:nvPr/>
        </p:nvCxnSpPr>
        <p:spPr>
          <a:xfrm>
            <a:off x="2031491" y="3486985"/>
            <a:ext cx="681000" cy="70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3" name="Shape 263"/>
          <p:cNvCxnSpPr>
            <a:stCxn id="258" idx="6"/>
            <a:endCxn id="260" idx="3"/>
          </p:cNvCxnSpPr>
          <p:nvPr/>
        </p:nvCxnSpPr>
        <p:spPr>
          <a:xfrm rot="10800000" flipH="1">
            <a:off x="5449997" y="3598698"/>
            <a:ext cx="684900" cy="589500"/>
          </a:xfrm>
          <a:prstGeom prst="straightConnector1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4" name="Shape 264"/>
          <p:cNvSpPr txBox="1">
            <a:spLocks noGrp="1"/>
          </p:cNvSpPr>
          <p:nvPr>
            <p:ph type="ctrTitle" idx="4294967295"/>
          </p:nvPr>
        </p:nvSpPr>
        <p:spPr>
          <a:xfrm>
            <a:off x="0" y="216665"/>
            <a:ext cx="720300" cy="98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rgbClr val="CFD8DC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7" grpId="0" animBg="1"/>
      <p:bldP spid="258" grpId="0" animBg="1"/>
      <p:bldP spid="259" grpId="0" animBg="1"/>
      <p:bldP spid="260" grpId="0" animBg="1"/>
      <p:bldP spid="2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ctrTitle" idx="4294967295"/>
          </p:nvPr>
        </p:nvSpPr>
        <p:spPr>
          <a:xfrm>
            <a:off x="685800" y="587123"/>
            <a:ext cx="77724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/>
              <a:t>Thank you!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ubTitle" idx="4294967295"/>
          </p:nvPr>
        </p:nvSpPr>
        <p:spPr>
          <a:xfrm>
            <a:off x="685800" y="2186550"/>
            <a:ext cx="65937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Any questions?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4294967295"/>
          </p:nvPr>
        </p:nvSpPr>
        <p:spPr>
          <a:xfrm>
            <a:off x="685800" y="3285875"/>
            <a:ext cx="5514600" cy="328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farida.mustafazade@ncl.ac.uk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Outline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86150" y="1742792"/>
            <a:ext cx="7571700" cy="476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Background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Challenges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Data Preparation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Exploratory Data Analysis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Statistical Analysis and ML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Future Extensions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106475" y="1411950"/>
            <a:ext cx="4925700" cy="435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-268075" y="190200"/>
            <a:ext cx="4795800" cy="59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Background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720300" cy="970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666666"/>
                </a:solidFill>
              </a:rPr>
              <a:t>1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l="14644" t="8773" r="13952" b="11175"/>
          <a:stretch/>
        </p:blipFill>
        <p:spPr>
          <a:xfrm>
            <a:off x="4270216" y="1567723"/>
            <a:ext cx="4598169" cy="335338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body" idx="4294967295"/>
          </p:nvPr>
        </p:nvSpPr>
        <p:spPr>
          <a:xfrm>
            <a:off x="-821475" y="1094100"/>
            <a:ext cx="5091600" cy="528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371600" lvl="2" indent="-393700" rtl="0">
              <a:spcBef>
                <a:spcPts val="600"/>
              </a:spcBef>
              <a:buClr>
                <a:schemeClr val="dk2"/>
              </a:buClr>
              <a:buSzPct val="100000"/>
            </a:pPr>
            <a:r>
              <a:rPr lang="en" sz="2600"/>
              <a:t>Goal?</a:t>
            </a:r>
          </a:p>
          <a:p>
            <a:pPr marL="1828800" lvl="3" indent="-381000" rtl="0">
              <a:spcBef>
                <a:spcPts val="600"/>
              </a:spcBef>
              <a:buClr>
                <a:srgbClr val="999999"/>
              </a:buClr>
              <a:buSzPct val="100000"/>
            </a:pPr>
            <a:r>
              <a:rPr lang="en" sz="2400"/>
              <a:t>Find the accounts that are at high risk of rent arrears</a:t>
            </a:r>
          </a:p>
          <a:p>
            <a:pPr marL="1371600" lvl="2" indent="-393700" rtl="0">
              <a:spcBef>
                <a:spcPts val="600"/>
              </a:spcBef>
              <a:buClr>
                <a:schemeClr val="dk2"/>
              </a:buClr>
              <a:buSzPct val="100000"/>
            </a:pPr>
            <a:r>
              <a:rPr lang="en" sz="2600"/>
              <a:t>Why?</a:t>
            </a:r>
          </a:p>
          <a:p>
            <a:pPr marL="1828800" lvl="3" indent="-381000" rtl="0">
              <a:spcBef>
                <a:spcPts val="600"/>
              </a:spcBef>
              <a:buClr>
                <a:srgbClr val="999999"/>
              </a:buClr>
              <a:buSzPct val="100000"/>
            </a:pPr>
            <a:r>
              <a:rPr lang="en" sz="2400"/>
              <a:t>Reduce arrears caseload</a:t>
            </a:r>
          </a:p>
          <a:p>
            <a:pPr marL="1828800" lvl="3" indent="-381000" rtl="0">
              <a:spcBef>
                <a:spcPts val="600"/>
              </a:spcBef>
              <a:buClr>
                <a:srgbClr val="999999"/>
              </a:buClr>
              <a:buSzPct val="100000"/>
            </a:pPr>
            <a:r>
              <a:rPr lang="en" sz="2400"/>
              <a:t>Reduce the account processing time</a:t>
            </a:r>
          </a:p>
          <a:p>
            <a:pPr marL="1828800" lvl="3" indent="-381000" rtl="0">
              <a:spcBef>
                <a:spcPts val="600"/>
              </a:spcBef>
              <a:buClr>
                <a:srgbClr val="999999"/>
              </a:buClr>
              <a:buSzPct val="100000"/>
            </a:pPr>
            <a:r>
              <a:rPr lang="en" sz="2400"/>
              <a:t>Increase income collection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789800" y="6395100"/>
            <a:ext cx="7354200" cy="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For confidentiality purposes, dummy data has been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Typical tenancy profiles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 dirty="0"/>
              <a:t>Undesirable, needs no intervention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Undesirable, needs an intervention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ctrTitle" idx="4294967295"/>
          </p:nvPr>
        </p:nvSpPr>
        <p:spPr>
          <a:xfrm>
            <a:off x="0" y="612000"/>
            <a:ext cx="720300" cy="98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CFD8DC"/>
                </a:solidFill>
              </a:rPr>
              <a:t>1</a:t>
            </a:r>
          </a:p>
        </p:txBody>
      </p:sp>
      <p:pic>
        <p:nvPicPr>
          <p:cNvPr id="12" name="Shape 123" descr="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797138"/>
            <a:ext cx="9143999" cy="406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7138"/>
            <a:ext cx="9144000" cy="4060862"/>
          </a:xfrm>
          <a:prstGeom prst="rect">
            <a:avLst/>
          </a:prstGeom>
        </p:spPr>
      </p:pic>
      <p:sp>
        <p:nvSpPr>
          <p:cNvPr id="13" name="Shape 124"/>
          <p:cNvSpPr/>
          <p:nvPr/>
        </p:nvSpPr>
        <p:spPr>
          <a:xfrm>
            <a:off x="1457325" y="3657600"/>
            <a:ext cx="1743074" cy="1978600"/>
          </a:xfrm>
          <a:prstGeom prst="rect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126"/>
          <p:cNvCxnSpPr/>
          <p:nvPr/>
        </p:nvCxnSpPr>
        <p:spPr>
          <a:xfrm rot="16200000" flipV="1">
            <a:off x="909819" y="2238557"/>
            <a:ext cx="1568000" cy="127008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" name="Shape 115"/>
          <p:cNvCxnSpPr/>
          <p:nvPr/>
        </p:nvCxnSpPr>
        <p:spPr>
          <a:xfrm rot="10800000">
            <a:off x="4900614" y="1957388"/>
            <a:ext cx="1673237" cy="1235964"/>
          </a:xfrm>
          <a:prstGeom prst="curvedConnector3">
            <a:avLst>
              <a:gd name="adj1" fmla="val 116603"/>
            </a:avLst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" name="Shape 114"/>
          <p:cNvSpPr/>
          <p:nvPr/>
        </p:nvSpPr>
        <p:spPr>
          <a:xfrm>
            <a:off x="5043150" y="3193350"/>
            <a:ext cx="3314700" cy="1676100"/>
          </a:xfrm>
          <a:prstGeom prst="rect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737068" y="3435357"/>
            <a:ext cx="104089" cy="178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  <p:bldP spid="1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Challenges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-270175" y="1239275"/>
            <a:ext cx="7571700" cy="460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buNone/>
            </a:pPr>
            <a:endParaRPr dirty="0"/>
          </a:p>
          <a:p>
            <a:pPr marL="1371600" lvl="2" indent="-381000" rtl="0">
              <a:spcBef>
                <a:spcPts val="600"/>
              </a:spcBef>
              <a:buClr>
                <a:schemeClr val="dk2"/>
              </a:buClr>
            </a:pPr>
            <a:r>
              <a:rPr lang="en" dirty="0"/>
              <a:t>Problem </a:t>
            </a:r>
            <a:r>
              <a:rPr lang="en-US" dirty="0" smtClean="0"/>
              <a:t>d</a:t>
            </a:r>
            <a:r>
              <a:rPr lang="en" dirty="0" err="1" smtClean="0"/>
              <a:t>efinition</a:t>
            </a:r>
            <a:endParaRPr lang="en" dirty="0"/>
          </a:p>
          <a:p>
            <a:pPr marL="1371600" lvl="2" indent="-381000" rtl="0">
              <a:spcBef>
                <a:spcPts val="600"/>
              </a:spcBef>
            </a:pPr>
            <a:r>
              <a:rPr lang="en" dirty="0"/>
              <a:t>Data </a:t>
            </a:r>
            <a:r>
              <a:rPr lang="en-US" dirty="0" smtClean="0"/>
              <a:t>q</a:t>
            </a:r>
            <a:r>
              <a:rPr lang="en" dirty="0" err="1" smtClean="0"/>
              <a:t>uality</a:t>
            </a:r>
            <a:endParaRPr lang="en" dirty="0"/>
          </a:p>
          <a:p>
            <a:pPr marL="1371600" lvl="2" indent="-381000" rtl="0">
              <a:spcBef>
                <a:spcPts val="600"/>
              </a:spcBef>
            </a:pPr>
            <a:r>
              <a:rPr lang="en" dirty="0"/>
              <a:t>Legal hurdles to accessing and integrating different datasets</a:t>
            </a:r>
          </a:p>
          <a:p>
            <a:pPr marL="1371600" lvl="2" indent="-381000" rtl="0">
              <a:spcBef>
                <a:spcPts val="600"/>
              </a:spcBef>
            </a:pPr>
            <a:r>
              <a:rPr lang="en" dirty="0"/>
              <a:t>High-dimensional and unintegrated data</a:t>
            </a:r>
          </a:p>
          <a:p>
            <a:pPr marL="1371600" lvl="2" indent="-381000" rtl="0">
              <a:spcBef>
                <a:spcPts val="600"/>
              </a:spcBef>
            </a:pPr>
            <a:r>
              <a:rPr lang="en" dirty="0"/>
              <a:t>Business </a:t>
            </a:r>
            <a:r>
              <a:rPr lang="en-US" dirty="0" smtClean="0"/>
              <a:t>l</a:t>
            </a:r>
            <a:r>
              <a:rPr lang="en" dirty="0" err="1" smtClean="0"/>
              <a:t>ogic</a:t>
            </a:r>
            <a:r>
              <a:rPr lang="en" dirty="0" smtClean="0"/>
              <a:t> </a:t>
            </a:r>
            <a:r>
              <a:rPr lang="en" dirty="0"/>
              <a:t>constraints on data interpretation</a:t>
            </a:r>
          </a:p>
          <a:p>
            <a:pPr marL="1371600" lvl="2" indent="-381000" rtl="0">
              <a:spcBef>
                <a:spcPts val="600"/>
              </a:spcBef>
              <a:buClr>
                <a:schemeClr val="dk2"/>
              </a:buClr>
            </a:pPr>
            <a:r>
              <a:rPr lang="en" dirty="0"/>
              <a:t>Complex data preparation pipelines </a:t>
            </a:r>
          </a:p>
          <a:p>
            <a:pPr marL="1371600" lvl="2" indent="-381000" rtl="0">
              <a:spcBef>
                <a:spcPts val="600"/>
              </a:spcBef>
              <a:buClr>
                <a:schemeClr val="dk2"/>
              </a:buClr>
            </a:pPr>
            <a:r>
              <a:rPr lang="en" dirty="0"/>
              <a:t>Configurability of the housing management systems (HMS)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ctrTitle" idx="4294967295"/>
          </p:nvPr>
        </p:nvSpPr>
        <p:spPr>
          <a:xfrm>
            <a:off x="0" y="463475"/>
            <a:ext cx="720300" cy="98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CFD8DC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720300" y="1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Ensuring Data Quality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ctrTitle" idx="4294967295"/>
          </p:nvPr>
        </p:nvSpPr>
        <p:spPr>
          <a:xfrm>
            <a:off x="0" y="124200"/>
            <a:ext cx="720300" cy="98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CFD8DC"/>
                </a:solidFill>
              </a:rPr>
              <a:t>2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189124" y="6377412"/>
            <a:ext cx="2854613" cy="3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666666"/>
                </a:solidFill>
              </a:rPr>
              <a:t>Age</a:t>
            </a:r>
            <a:r>
              <a:rPr lang="en-US" dirty="0" smtClean="0">
                <a:solidFill>
                  <a:srgbClr val="666666"/>
                </a:solidFill>
              </a:rPr>
              <a:t> Distribution</a:t>
            </a:r>
            <a:endParaRPr lang="en" dirty="0">
              <a:solidFill>
                <a:srgbClr val="6666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2562" y="3212649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Customer A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2944" y="5708699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2562" y="446067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B</a:t>
            </a:r>
            <a:endParaRPr lang="en-US" dirty="0"/>
          </a:p>
        </p:txBody>
      </p:sp>
      <p:pic>
        <p:nvPicPr>
          <p:cNvPr id="1026" name="Picture 2" descr="ges_Comparison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6278" r="1247" b="89"/>
          <a:stretch/>
        </p:blipFill>
        <p:spPr bwMode="auto">
          <a:xfrm>
            <a:off x="2277562" y="1004285"/>
            <a:ext cx="5629275" cy="53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547750" y="12017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Preparation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-270175" y="1239275"/>
            <a:ext cx="3816600" cy="194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1371600" lvl="2" indent="-381000" rtl="0">
              <a:spcBef>
                <a:spcPts val="600"/>
              </a:spcBef>
            </a:pPr>
            <a:r>
              <a:rPr lang="en"/>
              <a:t>Focusing on a subset of tenancy records</a:t>
            </a:r>
          </a:p>
          <a:p>
            <a:pPr marL="1371600" lvl="2" indent="-381000" rtl="0">
              <a:spcBef>
                <a:spcPts val="600"/>
              </a:spcBef>
            </a:pPr>
            <a:r>
              <a:rPr lang="en"/>
              <a:t>Combining information from different datasets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ctrTitle" idx="4294967295"/>
          </p:nvPr>
        </p:nvSpPr>
        <p:spPr>
          <a:xfrm>
            <a:off x="0" y="251075"/>
            <a:ext cx="720300" cy="98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CFD8DC"/>
                </a:solidFill>
              </a:rPr>
              <a:t>3</a:t>
            </a:r>
          </a:p>
        </p:txBody>
      </p:sp>
      <p:pic>
        <p:nvPicPr>
          <p:cNvPr id="150" name="Shape 150" descr="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8749" y="541725"/>
            <a:ext cx="7653026" cy="644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 idx="4294967295"/>
          </p:nvPr>
        </p:nvSpPr>
        <p:spPr>
          <a:xfrm>
            <a:off x="0" y="165050"/>
            <a:ext cx="720300" cy="98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CFD8DC"/>
                </a:solidFill>
              </a:rPr>
              <a:t>4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title" idx="4294967295"/>
          </p:nvPr>
        </p:nvSpPr>
        <p:spPr>
          <a:xfrm>
            <a:off x="720300" y="25651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Exploratory Data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0" y="165050"/>
            <a:ext cx="77152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actions_telc.png"/>
          <p:cNvPicPr preferRelativeResize="0"/>
          <p:nvPr/>
        </p:nvPicPr>
        <p:blipFill rotWithShape="1">
          <a:blip r:embed="rId3">
            <a:alphaModFix/>
          </a:blip>
          <a:srcRect t="5820" r="22738"/>
          <a:stretch/>
        </p:blipFill>
        <p:spPr>
          <a:xfrm>
            <a:off x="3523138" y="988200"/>
            <a:ext cx="5406976" cy="585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ctrTitle" idx="4294967295"/>
          </p:nvPr>
        </p:nvSpPr>
        <p:spPr>
          <a:xfrm>
            <a:off x="69500" y="2422000"/>
            <a:ext cx="3933000" cy="1171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How effective was giving a call?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720300" cy="98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CFD8DC"/>
                </a:solidFill>
              </a:rPr>
              <a:t>4</a:t>
            </a:r>
          </a:p>
        </p:txBody>
      </p:sp>
      <p:sp>
        <p:nvSpPr>
          <p:cNvPr id="5" name="Shape 158"/>
          <p:cNvSpPr txBox="1">
            <a:spLocks/>
          </p:cNvSpPr>
          <p:nvPr/>
        </p:nvSpPr>
        <p:spPr>
          <a:xfrm>
            <a:off x="614363" y="0"/>
            <a:ext cx="7571700" cy="745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en" dirty="0"/>
              <a:t>Exploratory Data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293</Words>
  <Application>Microsoft Office PowerPoint</Application>
  <PresentationFormat>On-screen Show (4:3)</PresentationFormat>
  <Paragraphs>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Roboto Slab</vt:lpstr>
      <vt:lpstr>Roboto Slab Light</vt:lpstr>
      <vt:lpstr>Source Sans Pro</vt:lpstr>
      <vt:lpstr>Cordelia template</vt:lpstr>
      <vt:lpstr>Farida Mustafazade,  Shirley Coleman, Jaume Bacardit</vt:lpstr>
      <vt:lpstr>Outline</vt:lpstr>
      <vt:lpstr>1</vt:lpstr>
      <vt:lpstr>Typical tenancy profiles</vt:lpstr>
      <vt:lpstr>Challenges</vt:lpstr>
      <vt:lpstr>Ensuring Data Quality </vt:lpstr>
      <vt:lpstr>Data Preparation</vt:lpstr>
      <vt:lpstr>4</vt:lpstr>
      <vt:lpstr>How effective was giving a call?</vt:lpstr>
      <vt:lpstr>Regression Analysis</vt:lpstr>
      <vt:lpstr>Sample Tenant Balance Prediction</vt:lpstr>
      <vt:lpstr>Cluster analysis</vt:lpstr>
      <vt:lpstr>PowerPoint Presentation</vt:lpstr>
      <vt:lpstr>Summary</vt:lpstr>
      <vt:lpstr>Future Work and Extensions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Statement</dc:title>
  <dc:creator>Shirley</dc:creator>
  <cp:lastModifiedBy>Shirley</cp:lastModifiedBy>
  <cp:revision>19</cp:revision>
  <dcterms:modified xsi:type="dcterms:W3CDTF">2020-04-16T13:07:12Z</dcterms:modified>
</cp:coreProperties>
</file>